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embeddedFontLst>
    <p:embeddedFont>
      <p:font typeface="Open Sans SemiBold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OpenSansSemiBold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SemiBold-boldItalic.fntdata"/><Relationship Id="rId30" Type="http://schemas.openxmlformats.org/officeDocument/2006/relationships/font" Target="fonts/OpenSansSemiBold-italic.fntdata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97091c2d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97091c2d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2997091c2d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97091c2d1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997091c2d1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997091c2d1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310f33cd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6310f33cd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6310f33cd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997091c2d1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997091c2d1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997091c2d1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634cb2a04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634cb2a04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2634cb2a04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6350dfd76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26350dfd76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6350dfd76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97091c2d1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97091c2d1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2997091c2d1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6350dfd761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26350dfd761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26350dfd761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a2320e27c2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a2320e27c2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2a2320e27c2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63470bd361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63470bd361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263470bd361_1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97091c2d1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97091c2d1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2997091c2d1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3470bd361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63470bd36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63470bd361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97091c2d1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997091c2d1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997091c2d1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2fd1d45c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62fd1d45c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262fd1d45c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97091c2d1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997091c2d1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2997091c2d1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13078596d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a13078596d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a13078596d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13078596d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a13078596d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a13078596d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92224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- Blue with White" showMasterSp="0">
  <p:cSld name="Divider Slide - Blue with Whit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0" y="5054450"/>
            <a:ext cx="12192000" cy="1803550"/>
          </a:xfrm>
          <a:custGeom>
            <a:rect b="b" l="l" r="r" t="t"/>
            <a:pathLst>
              <a:path extrusionOk="0" h="1803550" w="12192000">
                <a:moveTo>
                  <a:pt x="0" y="0"/>
                </a:moveTo>
                <a:lnTo>
                  <a:pt x="12192000" y="520700"/>
                </a:lnTo>
                <a:lnTo>
                  <a:pt x="12192000" y="1803550"/>
                </a:lnTo>
                <a:lnTo>
                  <a:pt x="0" y="1803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Learning Lab logo" id="68" name="Google Shape;6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7700" y="5372025"/>
            <a:ext cx="1038578" cy="11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92224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11"/>
          <p:cNvSpPr txBox="1"/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3">
            <a:alphaModFix/>
          </a:blip>
          <a:srcRect b="21243" l="0" r="0" t="-3714"/>
          <a:stretch/>
        </p:blipFill>
        <p:spPr>
          <a:xfrm>
            <a:off x="4398668" y="4919871"/>
            <a:ext cx="6491035" cy="1938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- Color Logo" showMasterSp="0">
  <p:cSld name="Divider Slide - Color Logo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>
            <a:off x="0" y="5054450"/>
            <a:ext cx="12192000" cy="1803550"/>
          </a:xfrm>
          <a:custGeom>
            <a:rect b="b" l="l" r="r" t="t"/>
            <a:pathLst>
              <a:path extrusionOk="0" h="1803550" w="12192000">
                <a:moveTo>
                  <a:pt x="0" y="0"/>
                </a:moveTo>
                <a:lnTo>
                  <a:pt x="12192000" y="520700"/>
                </a:lnTo>
                <a:lnTo>
                  <a:pt x="12192000" y="1803550"/>
                </a:lnTo>
                <a:lnTo>
                  <a:pt x="0" y="180355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Learning Lab logo" id="74" name="Google Shape;7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7700" y="5372025"/>
            <a:ext cx="1038577" cy="11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92224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rgbClr val="8E8E8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rgbClr val="8E8E8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rgbClr val="8E8E8E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rgbClr val="8E8E8E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rgbClr val="8E8E8E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rgbClr val="8E8E8E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rgbClr val="8E8E8E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rgbClr val="8E8E8E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rgbClr val="8E8E8E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2"/>
          <p:cNvSpPr txBox="1"/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3">
            <a:alphaModFix/>
          </a:blip>
          <a:srcRect b="21243" l="0" r="0" t="-3714"/>
          <a:stretch/>
        </p:blipFill>
        <p:spPr>
          <a:xfrm>
            <a:off x="4398668" y="4919871"/>
            <a:ext cx="6491035" cy="1938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pen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1" name="Google Shape;81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92224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pen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92224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 Blu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0"/>
            <a:ext cx="12192000" cy="5727700"/>
          </a:xfrm>
          <a:prstGeom prst="rect">
            <a:avLst/>
          </a:prstGeom>
          <a:solidFill>
            <a:srgbClr val="0035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20;p3"/>
          <p:cNvSpPr txBox="1"/>
          <p:nvPr>
            <p:ph type="ctrTitle"/>
          </p:nvPr>
        </p:nvSpPr>
        <p:spPr>
          <a:xfrm>
            <a:off x="647700" y="58658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 SemiBold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647700" y="306625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"/>
          <p:cNvSpPr/>
          <p:nvPr/>
        </p:nvSpPr>
        <p:spPr>
          <a:xfrm>
            <a:off x="0" y="5054450"/>
            <a:ext cx="12192000" cy="1803550"/>
          </a:xfrm>
          <a:custGeom>
            <a:rect b="b" l="l" r="r" t="t"/>
            <a:pathLst>
              <a:path extrusionOk="0" h="1803550" w="12192000">
                <a:moveTo>
                  <a:pt x="0" y="0"/>
                </a:moveTo>
                <a:lnTo>
                  <a:pt x="12192000" y="520700"/>
                </a:lnTo>
                <a:lnTo>
                  <a:pt x="12192000" y="1803550"/>
                </a:lnTo>
                <a:lnTo>
                  <a:pt x="0" y="1803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92224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earning Lab logo"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7700" y="5372025"/>
            <a:ext cx="1038578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 b="21243" l="0" r="0" t="-3714"/>
          <a:stretch/>
        </p:blipFill>
        <p:spPr>
          <a:xfrm>
            <a:off x="4398668" y="4919871"/>
            <a:ext cx="6491035" cy="1938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Blue with White" showMasterSp="0">
  <p:cSld name="Title Slide - Blue with Whit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ctrTitle"/>
          </p:nvPr>
        </p:nvSpPr>
        <p:spPr>
          <a:xfrm>
            <a:off x="647700" y="58658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pen Sans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subTitle"/>
          </p:nvPr>
        </p:nvSpPr>
        <p:spPr>
          <a:xfrm>
            <a:off x="647700" y="306625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4"/>
          <p:cNvSpPr/>
          <p:nvPr/>
        </p:nvSpPr>
        <p:spPr>
          <a:xfrm>
            <a:off x="0" y="5054450"/>
            <a:ext cx="12192000" cy="1803550"/>
          </a:xfrm>
          <a:custGeom>
            <a:rect b="b" l="l" r="r" t="t"/>
            <a:pathLst>
              <a:path extrusionOk="0" h="1803550" w="12192000">
                <a:moveTo>
                  <a:pt x="0" y="0"/>
                </a:moveTo>
                <a:lnTo>
                  <a:pt x="12192000" y="520700"/>
                </a:lnTo>
                <a:lnTo>
                  <a:pt x="12192000" y="1803550"/>
                </a:lnTo>
                <a:lnTo>
                  <a:pt x="0" y="1803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92224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7700" y="5372025"/>
            <a:ext cx="1038578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 b="21243" l="0" r="0" t="-3714"/>
          <a:stretch/>
        </p:blipFill>
        <p:spPr>
          <a:xfrm>
            <a:off x="4398668" y="4919871"/>
            <a:ext cx="6491035" cy="1938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Color Logo" showMasterSp="0">
  <p:cSld name="Title Slide - Color Log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ctrTitle"/>
          </p:nvPr>
        </p:nvSpPr>
        <p:spPr>
          <a:xfrm>
            <a:off x="647700" y="58658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pen Sans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647700" y="306625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5"/>
          <p:cNvSpPr/>
          <p:nvPr/>
        </p:nvSpPr>
        <p:spPr>
          <a:xfrm>
            <a:off x="0" y="5054450"/>
            <a:ext cx="12192000" cy="1803550"/>
          </a:xfrm>
          <a:custGeom>
            <a:rect b="b" l="l" r="r" t="t"/>
            <a:pathLst>
              <a:path extrusionOk="0" h="1803550" w="12192000">
                <a:moveTo>
                  <a:pt x="0" y="0"/>
                </a:moveTo>
                <a:lnTo>
                  <a:pt x="12192000" y="520700"/>
                </a:lnTo>
                <a:lnTo>
                  <a:pt x="12192000" y="1803550"/>
                </a:lnTo>
                <a:lnTo>
                  <a:pt x="0" y="180355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92224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7700" y="5372025"/>
            <a:ext cx="1038577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 rotWithShape="1">
          <a:blip r:embed="rId3">
            <a:alphaModFix/>
          </a:blip>
          <a:srcRect b="21243" l="0" r="0" t="-3714"/>
          <a:stretch/>
        </p:blipFill>
        <p:spPr>
          <a:xfrm>
            <a:off x="4398668" y="4919871"/>
            <a:ext cx="6491035" cy="1938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pen Sans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91919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191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191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191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191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92224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92224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92224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92224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- Dark Blue" showMasterSp="0">
  <p:cSld name="Divider Slide - Dark Blu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0" y="0"/>
            <a:ext cx="12192000" cy="5727700"/>
          </a:xfrm>
          <a:prstGeom prst="rect">
            <a:avLst/>
          </a:prstGeom>
          <a:solidFill>
            <a:srgbClr val="0035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10"/>
          <p:cNvSpPr/>
          <p:nvPr/>
        </p:nvSpPr>
        <p:spPr>
          <a:xfrm>
            <a:off x="0" y="5054450"/>
            <a:ext cx="12192000" cy="1803550"/>
          </a:xfrm>
          <a:custGeom>
            <a:rect b="b" l="l" r="r" t="t"/>
            <a:pathLst>
              <a:path extrusionOk="0" h="1803550" w="12192000">
                <a:moveTo>
                  <a:pt x="0" y="0"/>
                </a:moveTo>
                <a:lnTo>
                  <a:pt x="12192000" y="520700"/>
                </a:lnTo>
                <a:lnTo>
                  <a:pt x="12192000" y="1803550"/>
                </a:lnTo>
                <a:lnTo>
                  <a:pt x="0" y="1803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92224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1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0"/>
          <p:cNvSpPr txBox="1"/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Semi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earning Lab logo" id="64" name="Google Shape;6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7700" y="5372025"/>
            <a:ext cx="1038578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0"/>
          <p:cNvPicPr preferRelativeResize="0"/>
          <p:nvPr/>
        </p:nvPicPr>
        <p:blipFill rotWithShape="1">
          <a:blip r:embed="rId3">
            <a:alphaModFix/>
          </a:blip>
          <a:srcRect b="21243" l="0" r="0" t="-3714"/>
          <a:stretch/>
        </p:blipFill>
        <p:spPr>
          <a:xfrm>
            <a:off x="4398668" y="4919871"/>
            <a:ext cx="6491035" cy="1938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 SemiBold"/>
              <a:buNone/>
              <a:defRPr b="0" i="0" sz="4400" u="none" cap="none" strike="noStrik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2224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E8E8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E8E8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E8E8E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E8E8E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E8E8E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E8E8E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E8E8E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E8E8E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E8E8E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earning Lab icon"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6340" y="6267315"/>
            <a:ext cx="574975" cy="3651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calearninglab.org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tudio.libretexts.org/h5p/16797" TargetMode="External"/><Relationship Id="rId4" Type="http://schemas.openxmlformats.org/officeDocument/2006/relationships/hyperlink" Target="https://studio.libretexts.org/h5p/14887" TargetMode="External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Strategies for Overcoming the Calculus Barrier: An Intersegmental Approach</a:t>
            </a:r>
            <a:endParaRPr/>
          </a:p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Frank Bäuerle, Hongde Hu and Larry Green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66700" lvl="0" marL="2286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Arial"/>
              <a:buChar char="•"/>
            </a:pPr>
            <a:r>
              <a:rPr b="1" lang="en-US" sz="3400">
                <a:solidFill>
                  <a:srgbClr val="92278F"/>
                </a:solidFill>
                <a:latin typeface="Open Sans"/>
                <a:ea typeface="Open Sans"/>
                <a:cs typeface="Open Sans"/>
                <a:sym typeface="Open Sans"/>
              </a:rPr>
              <a:t>BioCalc PEA: Preparation, Engagement, Application</a:t>
            </a:r>
            <a:r>
              <a:rPr b="1" lang="en-US" sz="3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b="1" lang="en-US" sz="3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1" lang="en-US" sz="34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(UC Irvine, CSU Fullerton, CSU Fresno)</a:t>
            </a:r>
            <a:endParaRPr sz="5000">
              <a:solidFill>
                <a:srgbClr val="0000FF"/>
              </a:solidFill>
            </a:endParaRPr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838200" y="2147650"/>
            <a:ext cx="7545300" cy="318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1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BioCalc PEA program will will provide first-year experiences (FYEs) and Summer Academies, develop a revamped BioCalculus curriculum, and incorporate Calculus-based mathematical modeling and computation into several upper-division BioSci courses.</a:t>
            </a:r>
            <a:endParaRPr sz="4400"/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0650" y="2278400"/>
            <a:ext cx="4518949" cy="33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92278F"/>
                </a:solidFill>
                <a:latin typeface="Open Sans"/>
                <a:ea typeface="Open Sans"/>
                <a:cs typeface="Open Sans"/>
                <a:sym typeface="Open Sans"/>
              </a:rPr>
              <a:t>BioCalc PEA:</a:t>
            </a:r>
            <a:r>
              <a:rPr lang="en-US" sz="3500">
                <a:solidFill>
                  <a:srgbClr val="92278F"/>
                </a:solidFill>
              </a:rPr>
              <a:t>Curricular Package</a:t>
            </a:r>
            <a:r>
              <a:rPr lang="en-US">
                <a:solidFill>
                  <a:srgbClr val="9900FF"/>
                </a:solidFill>
              </a:rPr>
              <a:t> 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92278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Videos by biologists &amp; mathematicians</a:t>
            </a:r>
            <a:endParaRPr sz="2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92278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Active-Learning based worksheets </a:t>
            </a:r>
            <a:endParaRPr sz="2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92278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Desmos activities &amp; data analysis with google sheet </a:t>
            </a:r>
            <a:endParaRPr sz="2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92278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MyOpen Math homework questions </a:t>
            </a:r>
            <a:endParaRPr sz="2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None/>
            </a:pPr>
            <a:r>
              <a:rPr lang="en-US" sz="2500">
                <a:solidFill>
                  <a:srgbClr val="92278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Sample summative assessment questions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4800" lvl="0" marL="2286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Char char="•"/>
            </a:pPr>
            <a:r>
              <a:rPr b="1" lang="en-US" sz="4000">
                <a:solidFill>
                  <a:srgbClr val="92278F"/>
                </a:solidFill>
                <a:latin typeface="Open Sans"/>
                <a:ea typeface="Open Sans"/>
                <a:cs typeface="Open Sans"/>
                <a:sym typeface="Open Sans"/>
              </a:rPr>
              <a:t>Why, What and How Calculus</a:t>
            </a:r>
            <a:br>
              <a:rPr b="1" lang="en-US" sz="4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1" lang="en-US" sz="4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(UC Merced, CSU Fresno)</a:t>
            </a:r>
            <a:endParaRPr sz="5600">
              <a:solidFill>
                <a:srgbClr val="0000FF"/>
              </a:solidFill>
            </a:endParaRPr>
          </a:p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838200" y="1847950"/>
            <a:ext cx="6831000" cy="432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1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project will redesign introductory calculus courses to focus on conceptual understanding and problem-solving skills by incorporating innovative approaches to teaching and learning calculus.</a:t>
            </a:r>
            <a:endParaRPr sz="31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8225" y="1893750"/>
            <a:ext cx="4703774" cy="23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92278F"/>
                </a:solidFill>
                <a:latin typeface="Open Sans"/>
                <a:ea typeface="Open Sans"/>
                <a:cs typeface="Open Sans"/>
                <a:sym typeface="Open Sans"/>
              </a:rPr>
              <a:t>Why, What and How Calculus</a:t>
            </a:r>
            <a:r>
              <a:rPr b="1" lang="en-US" sz="2400">
                <a:solidFill>
                  <a:srgbClr val="92278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sz="3500">
                <a:solidFill>
                  <a:srgbClr val="92278F"/>
                </a:solidFill>
              </a:rPr>
              <a:t> Project focus </a:t>
            </a:r>
            <a:endParaRPr/>
          </a:p>
        </p:txBody>
      </p:sp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73375"/>
            <a:ext cx="10963325" cy="41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>
            <p:ph type="title"/>
          </p:nvPr>
        </p:nvSpPr>
        <p:spPr>
          <a:xfrm>
            <a:off x="838200" y="365125"/>
            <a:ext cx="10515600" cy="749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 SemiBold"/>
              <a:buNone/>
            </a:pPr>
            <a:r>
              <a:rPr lang="en-US" sz="4000"/>
              <a:t>Introducing LLAD (LL's Asset Database)</a:t>
            </a:r>
            <a:endParaRPr/>
          </a:p>
        </p:txBody>
      </p:sp>
      <p:pic>
        <p:nvPicPr>
          <p:cNvPr descr="A screenshot of a video game&#10;&#10;Description automatically generated with medium confidence" id="192" name="Google Shape;192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0673" l="0" r="-1" t="0"/>
          <a:stretch/>
        </p:blipFill>
        <p:spPr>
          <a:xfrm>
            <a:off x="1251092" y="1289935"/>
            <a:ext cx="9287435" cy="339755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/>
          <p:nvPr/>
        </p:nvSpPr>
        <p:spPr>
          <a:xfrm>
            <a:off x="1251092" y="5542154"/>
            <a:ext cx="12749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Problem: </a:t>
            </a:r>
            <a:endParaRPr/>
          </a:p>
        </p:txBody>
      </p:sp>
      <p:sp>
        <p:nvSpPr>
          <p:cNvPr id="194" name="Google Shape;194;p28"/>
          <p:cNvSpPr txBox="1"/>
          <p:nvPr/>
        </p:nvSpPr>
        <p:spPr>
          <a:xfrm>
            <a:off x="3509683" y="5126655"/>
            <a:ext cx="73326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Calculus foundational learning block for STEM</a:t>
            </a:r>
            <a:b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Required course in first year</a:t>
            </a:r>
            <a:b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Calculus sequence challenging</a:t>
            </a:r>
            <a:b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Significant performance and retention gaps – URM and female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838200" y="365125"/>
            <a:ext cx="10515600" cy="749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 SemiBold"/>
              <a:buNone/>
            </a:pPr>
            <a:r>
              <a:rPr lang="en-US" sz="4000"/>
              <a:t>Introducing LLAD (LL's Asset Database)</a:t>
            </a:r>
            <a:endParaRPr/>
          </a:p>
        </p:txBody>
      </p:sp>
      <p:sp>
        <p:nvSpPr>
          <p:cNvPr id="201" name="Google Shape;201;p29"/>
          <p:cNvSpPr txBox="1"/>
          <p:nvPr>
            <p:ph idx="1" type="body"/>
          </p:nvPr>
        </p:nvSpPr>
        <p:spPr>
          <a:xfrm>
            <a:off x="838199" y="1123097"/>
            <a:ext cx="9455727" cy="503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The Grand Challenge Cohorts: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1" lang="en-US"/>
              <a:t>A New Mathematics Gateway </a:t>
            </a:r>
            <a:br>
              <a:rPr b="1" lang="en-US"/>
            </a:br>
            <a:r>
              <a:rPr i="1" lang="en-US"/>
              <a:t>(UC Riverside, Saddleback College, Yuba College)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1" lang="en-US"/>
              <a:t>Equitable Calculus for Life Sciences </a:t>
            </a:r>
            <a:br>
              <a:rPr b="1" lang="en-US"/>
            </a:br>
            <a:r>
              <a:rPr i="1" lang="en-US"/>
              <a:t>(CSU Northridge, LA Mission College, LA Valley College)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1" lang="en-US"/>
              <a:t>BioCalc PEA: Preparation, Engagement, Application </a:t>
            </a:r>
            <a:br>
              <a:rPr b="1" lang="en-US"/>
            </a:br>
            <a:r>
              <a:rPr i="1" lang="en-US"/>
              <a:t>(UC Irvine, CSU Fullerton, CSU Fresno)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1" lang="en-US"/>
              <a:t>Why, What and How Calculus</a:t>
            </a:r>
            <a:br>
              <a:rPr b="1" lang="en-US"/>
            </a:br>
            <a:r>
              <a:rPr i="1" lang="en-US"/>
              <a:t>(UC Merced, CSU Fresno)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1" lang="en-US"/>
              <a:t>C3: Convene, Connect and Collaborate</a:t>
            </a:r>
            <a:br>
              <a:rPr b="1" lang="en-US"/>
            </a:br>
            <a:r>
              <a:rPr i="1" lang="en-US"/>
              <a:t>(UCOP, UCLA, UCSC, CSU Monterey Bay, Lake Tahoe CC)</a:t>
            </a:r>
            <a:endParaRPr/>
          </a:p>
        </p:txBody>
      </p:sp>
      <p:pic>
        <p:nvPicPr>
          <p:cNvPr descr="A blue and white logo&#10;&#10;Description automatically generated" id="202" name="Google Shape;202;p29"/>
          <p:cNvPicPr preferRelativeResize="0"/>
          <p:nvPr/>
        </p:nvPicPr>
        <p:blipFill rotWithShape="1">
          <a:blip r:embed="rId3">
            <a:alphaModFix/>
          </a:blip>
          <a:srcRect b="11285" l="10641" r="11747" t="9091"/>
          <a:stretch/>
        </p:blipFill>
        <p:spPr>
          <a:xfrm>
            <a:off x="8880765" y="1440873"/>
            <a:ext cx="964284" cy="971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gears with icons&#10;&#10;Description automatically generated with medium confidence" id="203" name="Google Shape;203;p29"/>
          <p:cNvPicPr preferRelativeResize="0"/>
          <p:nvPr/>
        </p:nvPicPr>
        <p:blipFill rotWithShape="1">
          <a:blip r:embed="rId4">
            <a:alphaModFix/>
          </a:blip>
          <a:srcRect b="17421" l="7232" r="5817" t="10321"/>
          <a:stretch/>
        </p:blipFill>
        <p:spPr>
          <a:xfrm>
            <a:off x="9684326" y="2302155"/>
            <a:ext cx="1219200" cy="995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204" name="Google Shape;204;p29"/>
          <p:cNvPicPr preferRelativeResize="0"/>
          <p:nvPr/>
        </p:nvPicPr>
        <p:blipFill rotWithShape="1">
          <a:blip r:embed="rId5">
            <a:alphaModFix/>
          </a:blip>
          <a:srcRect b="10714" l="9172" r="7256" t="8116"/>
          <a:stretch/>
        </p:blipFill>
        <p:spPr>
          <a:xfrm>
            <a:off x="10684620" y="3429000"/>
            <a:ext cx="964284" cy="920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for a company&#10;&#10;Description automatically generated" id="205" name="Google Shape;205;p29"/>
          <p:cNvPicPr preferRelativeResize="0"/>
          <p:nvPr/>
        </p:nvPicPr>
        <p:blipFill rotWithShape="1">
          <a:blip r:embed="rId6">
            <a:alphaModFix/>
          </a:blip>
          <a:srcRect b="26937" l="7255" r="4067" t="19852"/>
          <a:stretch/>
        </p:blipFill>
        <p:spPr>
          <a:xfrm>
            <a:off x="6837219" y="4241972"/>
            <a:ext cx="1440025" cy="828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white text and a letter&#10;&#10;Description automatically generated" id="206" name="Google Shape;206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12734" y="5137594"/>
            <a:ext cx="953078" cy="94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>
            <p:ph type="title"/>
          </p:nvPr>
        </p:nvSpPr>
        <p:spPr>
          <a:xfrm>
            <a:off x="838200" y="365125"/>
            <a:ext cx="10515600" cy="749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 SemiBold"/>
              <a:buNone/>
            </a:pPr>
            <a:r>
              <a:rPr lang="en-US" sz="4000"/>
              <a:t>Introducing LLAD (LL's Asset Database)</a:t>
            </a:r>
            <a:endParaRPr/>
          </a:p>
        </p:txBody>
      </p:sp>
      <p:pic>
        <p:nvPicPr>
          <p:cNvPr id="213" name="Google Shape;213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2430" y="1122363"/>
            <a:ext cx="9447140" cy="50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>
            <p:ph type="title"/>
          </p:nvPr>
        </p:nvSpPr>
        <p:spPr>
          <a:xfrm>
            <a:off x="838200" y="365125"/>
            <a:ext cx="10515600" cy="749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 SemiBold"/>
              <a:buNone/>
            </a:pPr>
            <a:r>
              <a:rPr lang="en-US" sz="4000"/>
              <a:t>Introducing LLAD (LL's Asset Database)</a:t>
            </a:r>
            <a:endParaRPr/>
          </a:p>
        </p:txBody>
      </p:sp>
      <p:sp>
        <p:nvSpPr>
          <p:cNvPr id="220" name="Google Shape;220;p31"/>
          <p:cNvSpPr txBox="1"/>
          <p:nvPr>
            <p:ph idx="1" type="body"/>
          </p:nvPr>
        </p:nvSpPr>
        <p:spPr>
          <a:xfrm>
            <a:off x="838200" y="1123098"/>
            <a:ext cx="7821706" cy="483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Assets Created: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Videos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Worksheets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Exercises, Homework Assignments, Quizzes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Lecture Slides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Active Learning Activities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Contextualized Examples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Microtutorials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Workshop materials, PD materials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Also: Full Curricular Packages</a:t>
            </a:r>
            <a:endParaRPr/>
          </a:p>
        </p:txBody>
      </p:sp>
      <p:sp>
        <p:nvSpPr>
          <p:cNvPr id="221" name="Google Shape;221;p31"/>
          <p:cNvSpPr txBox="1"/>
          <p:nvPr/>
        </p:nvSpPr>
        <p:spPr>
          <a:xfrm>
            <a:off x="8014449" y="44956"/>
            <a:ext cx="1559858" cy="6447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}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31"/>
          <p:cNvSpPr txBox="1"/>
          <p:nvPr/>
        </p:nvSpPr>
        <p:spPr>
          <a:xfrm>
            <a:off x="9992263" y="3034038"/>
            <a:ext cx="204575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OER</a:t>
            </a:r>
            <a:endParaRPr b="1" sz="4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type="title"/>
          </p:nvPr>
        </p:nvSpPr>
        <p:spPr>
          <a:xfrm>
            <a:off x="838200" y="365125"/>
            <a:ext cx="10515600" cy="749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 SemiBold"/>
              <a:buNone/>
            </a:pPr>
            <a:r>
              <a:rPr lang="en-US" sz="4000"/>
              <a:t>Introducing LLAD (LL's Asset Database)</a:t>
            </a:r>
            <a:endParaRPr/>
          </a:p>
        </p:txBody>
      </p:sp>
      <p:sp>
        <p:nvSpPr>
          <p:cNvPr id="229" name="Google Shape;229;p32"/>
          <p:cNvSpPr txBox="1"/>
          <p:nvPr>
            <p:ph idx="1" type="body"/>
          </p:nvPr>
        </p:nvSpPr>
        <p:spPr>
          <a:xfrm>
            <a:off x="838200" y="1123097"/>
            <a:ext cx="10515600" cy="503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Use Cases/Queries: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br>
              <a:rPr b="1" lang="en-US"/>
            </a:br>
            <a:endParaRPr b="1"/>
          </a:p>
        </p:txBody>
      </p:sp>
      <p:pic>
        <p:nvPicPr>
          <p:cNvPr id="230" name="Google Shape;23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87712"/>
            <a:ext cx="6978419" cy="2359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4047564"/>
            <a:ext cx="5791200" cy="2369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>
            <p:ph type="title"/>
          </p:nvPr>
        </p:nvSpPr>
        <p:spPr>
          <a:xfrm>
            <a:off x="838200" y="365125"/>
            <a:ext cx="105156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 SemiBold"/>
              <a:buNone/>
            </a:pPr>
            <a:r>
              <a:rPr lang="en-US" sz="4000"/>
              <a:t>Introducing LLAD (LL's Asset Database)</a:t>
            </a:r>
            <a:endParaRPr/>
          </a:p>
        </p:txBody>
      </p:sp>
      <p:sp>
        <p:nvSpPr>
          <p:cNvPr id="238" name="Google Shape;238;p33"/>
          <p:cNvSpPr txBox="1"/>
          <p:nvPr>
            <p:ph idx="1" type="body"/>
          </p:nvPr>
        </p:nvSpPr>
        <p:spPr>
          <a:xfrm>
            <a:off x="838200" y="1370150"/>
            <a:ext cx="9606900" cy="47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Use Cases/Queries: </a:t>
            </a:r>
            <a:r>
              <a:rPr lang="en-US"/>
              <a:t>What are </a:t>
            </a:r>
            <a:r>
              <a:rPr b="1" lang="en-US"/>
              <a:t>YOU</a:t>
            </a:r>
            <a:r>
              <a:rPr lang="en-US"/>
              <a:t> most interested in?</a:t>
            </a:r>
            <a:br>
              <a:rPr b="1" lang="en-US"/>
            </a:b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Worksheets?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Exercises, Homework Assignments, Quizzes?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Lecture Materials?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Contextualized Examples?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Resources to make your course more equitable?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Full Curricular Packages?</a:t>
            </a:r>
            <a:endParaRPr/>
          </a:p>
        </p:txBody>
      </p:sp>
      <p:sp>
        <p:nvSpPr>
          <p:cNvPr id="239" name="Google Shape;239;p33"/>
          <p:cNvSpPr txBox="1"/>
          <p:nvPr/>
        </p:nvSpPr>
        <p:spPr>
          <a:xfrm>
            <a:off x="8014449" y="44956"/>
            <a:ext cx="156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838200" y="4413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58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Topics</a:t>
            </a:r>
            <a:endParaRPr sz="588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959"/>
          </a:p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●"/>
            </a:pPr>
            <a:r>
              <a:rPr lang="en-US"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What is the Grand Challenge?</a:t>
            </a:r>
            <a:endParaRPr sz="3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●"/>
            </a:pPr>
            <a:r>
              <a:rPr lang="en-US"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Description of the Four Projects</a:t>
            </a:r>
            <a:endParaRPr sz="3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●"/>
            </a:pPr>
            <a:r>
              <a:rPr lang="en-US"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Student Centered Approach</a:t>
            </a:r>
            <a:endParaRPr sz="3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●"/>
            </a:pPr>
            <a:r>
              <a:rPr lang="en-US"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Database and Finding Materials</a:t>
            </a:r>
            <a:endParaRPr sz="3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●"/>
            </a:pPr>
            <a:r>
              <a:rPr lang="en-US"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How to Use The Projects in Your Calculus Class</a:t>
            </a:r>
            <a:endParaRPr sz="4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>
            <p:ph type="title"/>
          </p:nvPr>
        </p:nvSpPr>
        <p:spPr>
          <a:xfrm>
            <a:off x="838200" y="365125"/>
            <a:ext cx="105156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 SemiBold"/>
              <a:buNone/>
            </a:pPr>
            <a:r>
              <a:rPr lang="en-US" sz="4000"/>
              <a:t>Introducing LLAD (LL's Asset Database)</a:t>
            </a:r>
            <a:endParaRPr/>
          </a:p>
        </p:txBody>
      </p:sp>
      <p:sp>
        <p:nvSpPr>
          <p:cNvPr id="246" name="Google Shape;246;p34"/>
          <p:cNvSpPr txBox="1"/>
          <p:nvPr>
            <p:ph idx="1" type="body"/>
          </p:nvPr>
        </p:nvSpPr>
        <p:spPr>
          <a:xfrm>
            <a:off x="838200" y="1123098"/>
            <a:ext cx="7821600" cy="48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Use Cases/Queries:</a:t>
            </a:r>
            <a:br>
              <a:rPr b="1" lang="en-US"/>
            </a:b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Would you consider using such assets?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Would you consider going to LLAD to look for resources?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What would be the assets you’d be looking to find?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What would be the queries you’d be asking?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Full Curricular Packages?</a:t>
            </a:r>
            <a:endParaRPr/>
          </a:p>
        </p:txBody>
      </p:sp>
      <p:sp>
        <p:nvSpPr>
          <p:cNvPr id="247" name="Google Shape;247;p34"/>
          <p:cNvSpPr txBox="1"/>
          <p:nvPr/>
        </p:nvSpPr>
        <p:spPr>
          <a:xfrm>
            <a:off x="8014449" y="44956"/>
            <a:ext cx="156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California Education Learning Lab</a:t>
            </a:r>
            <a:endParaRPr/>
          </a:p>
        </p:txBody>
      </p:sp>
      <p:sp>
        <p:nvSpPr>
          <p:cNvPr id="254" name="Google Shape;254;p3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980000"/>
                </a:solidFill>
              </a:rPr>
              <a:t>Where to find the list of projects:</a:t>
            </a:r>
            <a:endParaRPr sz="39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https://calearninglab.org/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Any Questions?</a:t>
            </a:r>
            <a:endParaRPr/>
          </a:p>
        </p:txBody>
      </p:sp>
      <p:pic>
        <p:nvPicPr>
          <p:cNvPr id="261" name="Google Shape;26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198" y="1429648"/>
            <a:ext cx="4747200" cy="47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b="1" lang="en-US" sz="3400">
                <a:solidFill>
                  <a:srgbClr val="92278F"/>
                </a:solidFill>
                <a:latin typeface="Open Sans"/>
                <a:ea typeface="Open Sans"/>
                <a:cs typeface="Open Sans"/>
                <a:sym typeface="Open Sans"/>
              </a:rPr>
              <a:t>C3: Convene, Connect and Collaborate</a:t>
            </a:r>
            <a:br>
              <a:rPr b="1" lang="en-US" sz="2800">
                <a:solidFill>
                  <a:srgbClr val="92278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1" lang="en-US" sz="28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(Lake Tahoe CC, UCOP, UCLA, UCSC, CSU Monterey Bay )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838200" y="1825625"/>
            <a:ext cx="6533700" cy="373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1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C3 team is building a teaching and learning community to boost the success of women and underrepresented students in STEM, focusing on calculus. Their goal is to reimagine the role of calculus in the first-year STEM experience and innovate its teaching methods.</a:t>
            </a:r>
            <a:endParaRPr sz="31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4300" y="1843225"/>
            <a:ext cx="3281249" cy="327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2278F"/>
                </a:solidFill>
              </a:rPr>
              <a:t>C3 Activities</a:t>
            </a:r>
            <a:endParaRPr>
              <a:solidFill>
                <a:srgbClr val="92278F"/>
              </a:solidFill>
            </a:endParaRPr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3600"/>
              <a:t>Meet most Fridays</a:t>
            </a:r>
            <a:endParaRPr sz="3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3600"/>
              <a:t>Organize</a:t>
            </a:r>
            <a:r>
              <a:rPr lang="en-US" sz="3600"/>
              <a:t> an annual conference</a:t>
            </a:r>
            <a:endParaRPr sz="3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3600"/>
              <a:t>Regularly </a:t>
            </a:r>
            <a:r>
              <a:rPr lang="en-US" sz="3600"/>
              <a:t>check in</a:t>
            </a:r>
            <a:r>
              <a:rPr lang="en-US" sz="3600"/>
              <a:t> with the calculus teams</a:t>
            </a:r>
            <a:endParaRPr sz="3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3600"/>
              <a:t>Share information:</a:t>
            </a:r>
            <a:endParaRPr sz="3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3200"/>
              <a:t>Conference Opportunities</a:t>
            </a:r>
            <a:endParaRPr sz="32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3200"/>
              <a:t>OER definitions and sharing</a:t>
            </a:r>
            <a:endParaRPr sz="32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3200"/>
              <a:t>Model Framework</a:t>
            </a:r>
            <a:endParaRPr sz="32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3200"/>
              <a:t>H</a:t>
            </a:r>
            <a:r>
              <a:rPr lang="en-US" sz="3200"/>
              <a:t>elp develop a </a:t>
            </a:r>
            <a:r>
              <a:rPr lang="en-US" sz="3200"/>
              <a:t>prototype</a:t>
            </a:r>
            <a:r>
              <a:rPr lang="en-US" sz="3200"/>
              <a:t> of a curated and searchable database of Grand Challenge Calculus assets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79400" lvl="0" marL="2286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rgbClr val="92278F"/>
                </a:solidFill>
                <a:latin typeface="Open Sans"/>
                <a:ea typeface="Open Sans"/>
                <a:cs typeface="Open Sans"/>
                <a:sym typeface="Open Sans"/>
              </a:rPr>
              <a:t>A New Mathematics Gateway</a:t>
            </a:r>
            <a:r>
              <a:rPr b="1" lang="en-US"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b="1" lang="en-US"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1" lang="en-US" sz="36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( Saddleback College, Yuba College, UC Riverside)</a:t>
            </a:r>
            <a:endParaRPr sz="5200">
              <a:solidFill>
                <a:srgbClr val="0000FF"/>
              </a:solidFill>
            </a:endParaRPr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838200" y="1909575"/>
            <a:ext cx="5949000" cy="426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1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project will utilize spatial learning strategies, foster growth mindset through adaptive technology, and develop an e-Book to implement a novel series of principle-based calculus concepts with revised content, video tutorials, and active learning pedagogy.</a:t>
            </a:r>
            <a:endParaRPr sz="3100"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9875" y="1909575"/>
            <a:ext cx="3830801" cy="383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650"/>
            <a:ext cx="12192001" cy="676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55270" lvl="0" marL="2286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20"/>
              <a:buFont typeface="Arial"/>
              <a:buChar char="•"/>
            </a:pPr>
            <a:r>
              <a:rPr b="1" lang="en-US" sz="3220">
                <a:solidFill>
                  <a:srgbClr val="92278F"/>
                </a:solidFill>
                <a:latin typeface="Open Sans"/>
                <a:ea typeface="Open Sans"/>
                <a:cs typeface="Open Sans"/>
                <a:sym typeface="Open Sans"/>
              </a:rPr>
              <a:t>Equitable Calculus for Life Sciences</a:t>
            </a:r>
            <a:r>
              <a:rPr b="1" lang="en-US" sz="322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b="1" lang="en-US" sz="322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1" lang="en-US" sz="322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( LA Mission College, LA Valley College, CSU Northridge)</a:t>
            </a:r>
            <a:endParaRPr sz="322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959"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476800" y="2104475"/>
            <a:ext cx="6867300" cy="404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535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project will develop a new calculus for life sciences course that incorporates culturally responsive pedagogy, contextualization of mathematical content, active and adaptive learning, gamification, and utility value (UV) interventions.</a:t>
            </a:r>
            <a:endParaRPr sz="3535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967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Calculus Island: The Rescue</a:t>
            </a:r>
            <a:endParaRPr b="1" sz="2967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967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https://studio.libretexts.org/h5p/16797</a:t>
            </a:r>
            <a:endParaRPr sz="2967" u="sng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967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Return to Calculus Island: The Serum</a:t>
            </a:r>
            <a:endParaRPr b="1" sz="2967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967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https://studio.libretexts.org/h5p/14887</a:t>
            </a:r>
            <a:endParaRPr sz="2967" u="sng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0375" y="2067350"/>
            <a:ext cx="3976701" cy="39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92278F"/>
                </a:solidFill>
                <a:latin typeface="Arial"/>
                <a:ea typeface="Arial"/>
                <a:cs typeface="Arial"/>
                <a:sym typeface="Arial"/>
              </a:rPr>
              <a:t>Calculus for Life Sciences Materials</a:t>
            </a:r>
            <a:endParaRPr b="1" sz="4000">
              <a:solidFill>
                <a:srgbClr val="9227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Find on Canvas Commons: search for Calculus for Life Sciences look for the logo</a:t>
            </a: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>
              <a:solidFill>
                <a:srgbClr val="9227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796825" y="1560925"/>
            <a:ext cx="10160400" cy="452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92278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Calculus course contextualized for Life Sciences</a:t>
            </a:r>
            <a:endParaRPr sz="2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92278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Life sciences motivation for every topic</a:t>
            </a:r>
            <a:endParaRPr sz="2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92278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Short videos for each topic</a:t>
            </a:r>
            <a:endParaRPr sz="2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92278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Worked out examples  your own notes</a:t>
            </a:r>
            <a:endParaRPr sz="2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92278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Contextualized worksheets for each topic</a:t>
            </a:r>
            <a:endParaRPr sz="2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92278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Test yourself/Homework sets on MyOpenMath</a:t>
            </a:r>
            <a:endParaRPr sz="29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Escape-room games with Calculus problems woven into the story line.</a:t>
            </a:r>
            <a:endParaRPr sz="3800"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9775" y="2319725"/>
            <a:ext cx="3073299" cy="307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921066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earning Lab">
      <a:dk1>
        <a:srgbClr val="444444"/>
      </a:dk1>
      <a:lt1>
        <a:srgbClr val="FFFFFF"/>
      </a:lt1>
      <a:dk2>
        <a:srgbClr val="172A34"/>
      </a:dk2>
      <a:lt2>
        <a:srgbClr val="FFFFFF"/>
      </a:lt2>
      <a:accent1>
        <a:srgbClr val="006A93"/>
      </a:accent1>
      <a:accent2>
        <a:srgbClr val="018CC0"/>
      </a:accent2>
      <a:accent3>
        <a:srgbClr val="F1A100"/>
      </a:accent3>
      <a:accent4>
        <a:srgbClr val="FDC043"/>
      </a:accent4>
      <a:accent5>
        <a:srgbClr val="378B00"/>
      </a:accent5>
      <a:accent6>
        <a:srgbClr val="70AD47"/>
      </a:accent6>
      <a:hlink>
        <a:srgbClr val="006A93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