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60" r:id="rId2"/>
    <p:sldId id="261" r:id="rId3"/>
    <p:sldId id="299" r:id="rId4"/>
    <p:sldId id="300" r:id="rId5"/>
    <p:sldId id="278" r:id="rId6"/>
    <p:sldId id="281" r:id="rId7"/>
    <p:sldId id="282" r:id="rId8"/>
    <p:sldId id="279" r:id="rId9"/>
    <p:sldId id="283" r:id="rId10"/>
    <p:sldId id="284" r:id="rId11"/>
    <p:sldId id="280" r:id="rId12"/>
    <p:sldId id="301" r:id="rId13"/>
    <p:sldId id="302" r:id="rId14"/>
    <p:sldId id="303" r:id="rId15"/>
    <p:sldId id="270" r:id="rId16"/>
    <p:sldId id="304" r:id="rId17"/>
    <p:sldId id="305" r:id="rId18"/>
    <p:sldId id="306" r:id="rId19"/>
    <p:sldId id="307" r:id="rId20"/>
    <p:sldId id="308" r:id="rId21"/>
    <p:sldId id="309" r:id="rId22"/>
    <p:sldId id="276" r:id="rId23"/>
    <p:sldId id="285" r:id="rId24"/>
    <p:sldId id="286" r:id="rId25"/>
    <p:sldId id="287" r:id="rId26"/>
    <p:sldId id="294" r:id="rId27"/>
    <p:sldId id="288" r:id="rId28"/>
    <p:sldId id="298" r:id="rId29"/>
    <p:sldId id="297" r:id="rId30"/>
    <p:sldId id="295" r:id="rId31"/>
    <p:sldId id="289" r:id="rId32"/>
    <p:sldId id="290" r:id="rId33"/>
    <p:sldId id="29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06"/>
    <p:restoredTop sz="92515" autoAdjust="0"/>
  </p:normalViewPr>
  <p:slideViewPr>
    <p:cSldViewPr snapToGrid="0" snapToObjects="1">
      <p:cViewPr varScale="1">
        <p:scale>
          <a:sx n="71" d="100"/>
          <a:sy n="71" d="100"/>
        </p:scale>
        <p:origin x="31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24</a:t>
            </a:fld>
            <a:endParaRPr lang="en-US"/>
          </a:p>
        </p:txBody>
      </p:sp>
    </p:spTree>
    <p:extLst>
      <p:ext uri="{BB962C8B-B14F-4D97-AF65-F5344CB8AC3E}">
        <p14:creationId xmlns:p14="http://schemas.microsoft.com/office/powerpoint/2010/main" val="379371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25</a:t>
            </a:fld>
            <a:endParaRPr lang="en-US"/>
          </a:p>
        </p:txBody>
      </p:sp>
    </p:spTree>
    <p:extLst>
      <p:ext uri="{BB962C8B-B14F-4D97-AF65-F5344CB8AC3E}">
        <p14:creationId xmlns:p14="http://schemas.microsoft.com/office/powerpoint/2010/main" val="2420835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Picture 18" descr="Academic Senate for California Community Colleges Logo">
            <a:extLst>
              <a:ext uri="{FF2B5EF4-FFF2-40B4-BE49-F238E27FC236}">
                <a16:creationId xmlns:a16="http://schemas.microsoft.com/office/drawing/2014/main" id="{34F180B6-AAD2-7E4B-ABBA-7A58C812E6C3}"/>
              </a:ext>
            </a:extLst>
          </p:cNvPr>
          <p:cNvPicPr>
            <a:picLocks noChangeAspect="1"/>
          </p:cNvPicPr>
          <p:nvPr userDrawn="1"/>
        </p:nvPicPr>
        <p:blipFill>
          <a:blip r:embed="rId3"/>
          <a:stretch>
            <a:fillRect/>
          </a:stretch>
        </p:blipFill>
        <p:spPr>
          <a:xfrm>
            <a:off x="4622749" y="457131"/>
            <a:ext cx="3238141" cy="1983361"/>
          </a:xfrm>
          <a:prstGeom prst="rect">
            <a:avLst/>
          </a:prstGeom>
        </p:spPr>
      </p:pic>
      <p:sp>
        <p:nvSpPr>
          <p:cNvPr id="7" name="Title 1">
            <a:extLst>
              <a:ext uri="{FF2B5EF4-FFF2-40B4-BE49-F238E27FC236}">
                <a16:creationId xmlns:a16="http://schemas.microsoft.com/office/drawing/2014/main" id="{E740FD2D-D9B8-AC45-BEA0-7C7100EE63E3}"/>
              </a:ext>
            </a:extLst>
          </p:cNvPr>
          <p:cNvSpPr>
            <a:spLocks noGrp="1"/>
          </p:cNvSpPr>
          <p:nvPr>
            <p:ph type="title" hasCustomPrompt="1"/>
          </p:nvPr>
        </p:nvSpPr>
        <p:spPr>
          <a:xfrm>
            <a:off x="3159480" y="3000807"/>
            <a:ext cx="5859830" cy="1629507"/>
          </a:xfrm>
          <a:prstGeom prst="rect">
            <a:avLst/>
          </a:prstGeom>
        </p:spPr>
        <p:txBody>
          <a:bodyPr anchor="b"/>
          <a:lstStyle>
            <a:lvl1pPr algn="ctr">
              <a:defRPr sz="4400">
                <a:solidFill>
                  <a:schemeClr val="bg1"/>
                </a:solidFill>
              </a:defRPr>
            </a:lvl1pPr>
          </a:lstStyle>
          <a:p>
            <a:r>
              <a:rPr lang="en-US" dirty="0"/>
              <a:t>Click to edit title</a:t>
            </a:r>
          </a:p>
        </p:txBody>
      </p:sp>
      <p:sp>
        <p:nvSpPr>
          <p:cNvPr id="13" name="Subtitle 2">
            <a:extLst>
              <a:ext uri="{FF2B5EF4-FFF2-40B4-BE49-F238E27FC236}">
                <a16:creationId xmlns:a16="http://schemas.microsoft.com/office/drawing/2014/main" id="{8B5E4E81-F04E-F944-B8E4-D1387ADA743C}"/>
              </a:ext>
            </a:extLst>
          </p:cNvPr>
          <p:cNvSpPr>
            <a:spLocks noGrp="1"/>
          </p:cNvSpPr>
          <p:nvPr>
            <p:ph type="subTitle" idx="1" hasCustomPrompt="1"/>
          </p:nvPr>
        </p:nvSpPr>
        <p:spPr>
          <a:xfrm>
            <a:off x="3159480" y="4679081"/>
            <a:ext cx="5859830" cy="2009893"/>
          </a:xfr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0" i="0">
                <a:solidFill>
                  <a:schemeClr val="bg1"/>
                </a:solidFill>
                <a:latin typeface="Gill Sans" panose="020B0502020104020203" pitchFamily="34" charset="-79"/>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t>
            </a:r>
            <a:br>
              <a:rPr lang="en-US" dirty="0"/>
            </a:br>
            <a:r>
              <a:rPr lang="en-US" dirty="0"/>
              <a:t>(Remember to add alt text to all </a:t>
            </a:r>
            <a:br>
              <a:rPr lang="en-US" dirty="0"/>
            </a:br>
            <a:r>
              <a:rPr lang="en-US" dirty="0"/>
              <a:t>imported graphics and images.)</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Section Slide">
    <p:bg>
      <p:bgRef idx="1001">
        <a:schemeClr val="bg1"/>
      </p:bgRef>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5B9BF9D-CBED-CE46-9403-E1E16B756A6D}"/>
              </a:ext>
              <a:ext uri="{C183D7F6-B498-43B3-948B-1728B52AA6E4}">
                <adec:decorative xmlns:adec="http://schemas.microsoft.com/office/drawing/2017/decorative" val="1"/>
              </a:ext>
            </a:extLst>
          </p:cNvPr>
          <p:cNvGrpSpPr/>
          <p:nvPr userDrawn="1"/>
        </p:nvGrpSpPr>
        <p:grpSpPr>
          <a:xfrm>
            <a:off x="0" y="-147320"/>
            <a:ext cx="12192000" cy="7005320"/>
            <a:chOff x="0" y="-147320"/>
            <a:chExt cx="12192000" cy="7005320"/>
          </a:xfrm>
        </p:grpSpPr>
        <p:pic>
          <p:nvPicPr>
            <p:cNvPr id="11" name="Picture 10">
              <a:extLst>
                <a:ext uri="{FF2B5EF4-FFF2-40B4-BE49-F238E27FC236}">
                  <a16:creationId xmlns:a16="http://schemas.microsoft.com/office/drawing/2014/main" id="{5218A45F-A43D-9441-BE2C-C37D0C60323B}"/>
                </a:ext>
                <a:ext uri="{C183D7F6-B498-43B3-948B-1728B52AA6E4}">
                  <adec:decorative xmlns:adec="http://schemas.microsoft.com/office/drawing/2017/decorative" val="1"/>
                </a:ext>
              </a:extLst>
            </p:cNvPr>
            <p:cNvPicPr>
              <a:picLocks noChangeAspect="1"/>
            </p:cNvPicPr>
            <p:nvPr userDrawn="1"/>
          </p:nvPicPr>
          <p:blipFill rotWithShape="1">
            <a:blip r:embed="rId2"/>
            <a:srcRect l="1" t="-2103" r="-1" b="2103"/>
            <a:stretch/>
          </p:blipFill>
          <p:spPr>
            <a:xfrm>
              <a:off x="0" y="-147320"/>
              <a:ext cx="12192000" cy="7005320"/>
            </a:xfrm>
            <a:prstGeom prst="rect">
              <a:avLst/>
            </a:prstGeom>
          </p:spPr>
        </p:pic>
        <p:sp>
          <p:nvSpPr>
            <p:cNvPr id="14" name="Rectangle 13">
              <a:extLst>
                <a:ext uri="{FF2B5EF4-FFF2-40B4-BE49-F238E27FC236}">
                  <a16:creationId xmlns:a16="http://schemas.microsoft.com/office/drawing/2014/main" id="{FA3AEF5E-3821-8C4B-B957-32D9BDE8FE17}"/>
                </a:ext>
                <a:ext uri="{C183D7F6-B498-43B3-948B-1728B52AA6E4}">
                  <adec:decorative xmlns:adec="http://schemas.microsoft.com/office/drawing/2017/decorative" val="1"/>
                </a:ext>
              </a:extLst>
            </p:cNvPr>
            <p:cNvSpPr/>
            <p:nvPr userDrawn="1"/>
          </p:nvSpPr>
          <p:spPr>
            <a:xfrm>
              <a:off x="849993" y="-8426"/>
              <a:ext cx="10515600" cy="6866425"/>
            </a:xfrm>
            <a:prstGeom prst="rect">
              <a:avLst/>
            </a:prstGeom>
            <a:solidFill>
              <a:schemeClr val="bg1">
                <a:alpha val="702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7" name="Group 16">
            <a:extLst>
              <a:ext uri="{FF2B5EF4-FFF2-40B4-BE49-F238E27FC236}">
                <a16:creationId xmlns:a16="http://schemas.microsoft.com/office/drawing/2014/main" id="{17D56CE0-CEE7-AF48-B541-114339F816E5}"/>
              </a:ext>
              <a:ext uri="{C183D7F6-B498-43B3-948B-1728B52AA6E4}">
                <adec:decorative xmlns:adec="http://schemas.microsoft.com/office/drawing/2017/decorative" val="1"/>
              </a:ext>
            </a:extLst>
          </p:cNvPr>
          <p:cNvGrpSpPr/>
          <p:nvPr userDrawn="1"/>
        </p:nvGrpSpPr>
        <p:grpSpPr>
          <a:xfrm>
            <a:off x="844550" y="0"/>
            <a:ext cx="10515600" cy="6858000"/>
            <a:chOff x="844550" y="0"/>
            <a:chExt cx="10515600" cy="6858000"/>
          </a:xfrm>
        </p:grpSpPr>
        <p:sp>
          <p:nvSpPr>
            <p:cNvPr id="7" name="Rectangle 6">
              <a:extLst>
                <a:ext uri="{FF2B5EF4-FFF2-40B4-BE49-F238E27FC236}">
                  <a16:creationId xmlns:a16="http://schemas.microsoft.com/office/drawing/2014/main" id="{67F127A8-4F37-D142-AB91-ECA155293916}"/>
                </a:ext>
                <a:ext uri="{C183D7F6-B498-43B3-948B-1728B52AA6E4}">
                  <adec:decorative xmlns:adec="http://schemas.microsoft.com/office/drawing/2017/decorative" val="1"/>
                </a:ext>
              </a:extLst>
            </p:cNvPr>
            <p:cNvSpPr/>
            <p:nvPr userDrawn="1"/>
          </p:nvSpPr>
          <p:spPr>
            <a:xfrm>
              <a:off x="844550" y="6276109"/>
              <a:ext cx="10515600" cy="581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D7F8ECF5-2899-5141-9F34-5420FD319348}"/>
                </a:ext>
                <a:ext uri="{C183D7F6-B498-43B3-948B-1728B52AA6E4}">
                  <adec:decorative xmlns:adec="http://schemas.microsoft.com/office/drawing/2017/decorative" val="1"/>
                </a:ext>
              </a:extLst>
            </p:cNvPr>
            <p:cNvGrpSpPr/>
            <p:nvPr userDrawn="1"/>
          </p:nvGrpSpPr>
          <p:grpSpPr>
            <a:xfrm>
              <a:off x="844550" y="0"/>
              <a:ext cx="10515600" cy="2017148"/>
              <a:chOff x="844550" y="0"/>
              <a:chExt cx="10515600" cy="2017148"/>
            </a:xfrm>
          </p:grpSpPr>
          <p:sp>
            <p:nvSpPr>
              <p:cNvPr id="4" name="Rectangle 3">
                <a:extLst>
                  <a:ext uri="{FF2B5EF4-FFF2-40B4-BE49-F238E27FC236}">
                    <a16:creationId xmlns:a16="http://schemas.microsoft.com/office/drawing/2014/main" id="{C44F28EA-8038-9B43-A556-FDEFBE65B481}"/>
                  </a:ext>
                  <a:ext uri="{C183D7F6-B498-43B3-948B-1728B52AA6E4}">
                    <adec:decorative xmlns:adec="http://schemas.microsoft.com/office/drawing/2017/decorative" val="1"/>
                  </a:ext>
                </a:extLst>
              </p:cNvPr>
              <p:cNvSpPr/>
              <p:nvPr userDrawn="1"/>
            </p:nvSpPr>
            <p:spPr>
              <a:xfrm>
                <a:off x="844550" y="0"/>
                <a:ext cx="10515600" cy="1884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738914-F2C2-854D-9708-D737579C324E}"/>
                  </a:ext>
                  <a:ext uri="{C183D7F6-B498-43B3-948B-1728B52AA6E4}">
                    <adec:decorative xmlns:adec="http://schemas.microsoft.com/office/drawing/2017/decorative" val="1"/>
                  </a:ext>
                </a:extLst>
              </p:cNvPr>
              <p:cNvSpPr/>
              <p:nvPr userDrawn="1"/>
            </p:nvSpPr>
            <p:spPr>
              <a:xfrm>
                <a:off x="844550" y="1867368"/>
                <a:ext cx="10515600" cy="1497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D8E5331D-721A-754F-942B-A90651FFD257}"/>
              </a:ext>
            </a:extLst>
          </p:cNvPr>
          <p:cNvSpPr>
            <a:spLocks noGrp="1"/>
          </p:cNvSpPr>
          <p:nvPr>
            <p:ph type="title" hasCustomPrompt="1"/>
          </p:nvPr>
        </p:nvSpPr>
        <p:spPr>
          <a:xfrm>
            <a:off x="1045029" y="434518"/>
            <a:ext cx="10116458" cy="1312648"/>
          </a:xfrm>
          <a:prstGeom prst="rect">
            <a:avLst/>
          </a:prstGeom>
        </p:spPr>
        <p:txBody>
          <a:bodyPr anchor="b">
            <a:normAutofit/>
          </a:bodyPr>
          <a:lstStyle>
            <a:lvl1pPr algn="l">
              <a:defRPr sz="3600">
                <a:solidFill>
                  <a:schemeClr val="bg1"/>
                </a:solidFill>
              </a:defRPr>
            </a:lvl1pPr>
          </a:lstStyle>
          <a:p>
            <a:r>
              <a:rPr lang="en-US" dirty="0"/>
              <a:t>Click to edit section title</a:t>
            </a:r>
          </a:p>
        </p:txBody>
      </p:sp>
      <p:sp>
        <p:nvSpPr>
          <p:cNvPr id="3" name="Text Placeholder 2">
            <a:extLst>
              <a:ext uri="{FF2B5EF4-FFF2-40B4-BE49-F238E27FC236}">
                <a16:creationId xmlns:a16="http://schemas.microsoft.com/office/drawing/2014/main" id="{C3C4F635-4E32-2C45-9BD9-9C4B375AB562}"/>
              </a:ext>
            </a:extLst>
          </p:cNvPr>
          <p:cNvSpPr>
            <a:spLocks noGrp="1"/>
          </p:cNvSpPr>
          <p:nvPr>
            <p:ph type="body" idx="1" hasCustomPrompt="1"/>
          </p:nvPr>
        </p:nvSpPr>
        <p:spPr>
          <a:xfrm>
            <a:off x="1045028" y="2137350"/>
            <a:ext cx="10116459" cy="791201"/>
          </a:xfrm>
        </p:spPr>
        <p:txBody>
          <a:bodyPr anchor="b">
            <a:normAutofit/>
          </a:bodyPr>
          <a:lstStyle>
            <a:lvl1pPr marL="0" indent="0" algn="l">
              <a:buNone/>
              <a:defRPr sz="30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a:t>
            </a:r>
          </a:p>
        </p:txBody>
      </p:sp>
      <p:sp>
        <p:nvSpPr>
          <p:cNvPr id="8" name="Content Placeholder 2">
            <a:extLst>
              <a:ext uri="{FF2B5EF4-FFF2-40B4-BE49-F238E27FC236}">
                <a16:creationId xmlns:a16="http://schemas.microsoft.com/office/drawing/2014/main" id="{8602FC1C-E415-C14A-9431-D009CC2D5E3F}"/>
              </a:ext>
            </a:extLst>
          </p:cNvPr>
          <p:cNvSpPr>
            <a:spLocks noGrp="1"/>
          </p:cNvSpPr>
          <p:nvPr>
            <p:ph idx="10"/>
          </p:nvPr>
        </p:nvSpPr>
        <p:spPr>
          <a:xfrm>
            <a:off x="1045028" y="2997965"/>
            <a:ext cx="10116459" cy="3093226"/>
          </a:xfrm>
        </p:spPr>
        <p:txBody>
          <a:bodyPr/>
          <a:lstStyle>
            <a:lvl1pPr>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Slide Number Placeholder 5">
            <a:extLst>
              <a:ext uri="{FF2B5EF4-FFF2-40B4-BE49-F238E27FC236}">
                <a16:creationId xmlns:a16="http://schemas.microsoft.com/office/drawing/2014/main" id="{0A6AC5E1-6ACB-0542-A942-92D1C87558F2}"/>
              </a:ext>
            </a:extLst>
          </p:cNvPr>
          <p:cNvSpPr txBox="1">
            <a:spLocks/>
          </p:cNvSpPr>
          <p:nvPr userDrawn="1"/>
        </p:nvSpPr>
        <p:spPr>
          <a:xfrm>
            <a:off x="1485320"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solidFill>
                  <a:schemeClr val="bg1"/>
                </a:solidFill>
              </a:rPr>
              <a:pPr/>
              <a:t>‹#›</a:t>
            </a:fld>
            <a:endParaRPr lang="en-US" dirty="0">
              <a:solidFill>
                <a:schemeClr val="bg1"/>
              </a:solidFill>
            </a:endParaRPr>
          </a:p>
        </p:txBody>
      </p:sp>
      <p:pic>
        <p:nvPicPr>
          <p:cNvPr id="19" name="Picture 18" descr="A picture containing text, clipart&#10;&#10;Description automatically generated">
            <a:extLst>
              <a:ext uri="{FF2B5EF4-FFF2-40B4-BE49-F238E27FC236}">
                <a16:creationId xmlns:a16="http://schemas.microsoft.com/office/drawing/2014/main" id="{7F69C28E-E366-C647-8BF6-84981FC8EC83}"/>
              </a:ext>
            </a:extLst>
          </p:cNvPr>
          <p:cNvPicPr>
            <a:picLocks noChangeAspect="1"/>
          </p:cNvPicPr>
          <p:nvPr userDrawn="1"/>
        </p:nvPicPr>
        <p:blipFill>
          <a:blip r:embed="rId3"/>
          <a:stretch>
            <a:fillRect/>
          </a:stretch>
        </p:blipFill>
        <p:spPr>
          <a:xfrm>
            <a:off x="1045028" y="6376988"/>
            <a:ext cx="419026" cy="419026"/>
          </a:xfrm>
          <a:prstGeom prst="rect">
            <a:avLst/>
          </a:prstGeom>
        </p:spPr>
      </p:pic>
    </p:spTree>
    <p:extLst>
      <p:ext uri="{BB962C8B-B14F-4D97-AF65-F5344CB8AC3E}">
        <p14:creationId xmlns:p14="http://schemas.microsoft.com/office/powerpoint/2010/main" val="213878440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ntent 2 Column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72E784-6603-5141-900A-EDC5CB738396}"/>
              </a:ext>
              <a:ext uri="{C183D7F6-B498-43B3-948B-1728B52AA6E4}">
                <adec:decorative xmlns:adec="http://schemas.microsoft.com/office/drawing/2017/decorative" val="1"/>
              </a:ext>
            </a:extLst>
          </p:cNvPr>
          <p:cNvGrpSpPr/>
          <p:nvPr userDrawn="1"/>
        </p:nvGrpSpPr>
        <p:grpSpPr>
          <a:xfrm>
            <a:off x="838198" y="0"/>
            <a:ext cx="10515601" cy="798858"/>
            <a:chOff x="0" y="0"/>
            <a:chExt cx="12192000" cy="798858"/>
          </a:xfrm>
        </p:grpSpPr>
        <p:sp>
          <p:nvSpPr>
            <p:cNvPr id="6" name="Rectangle 5">
              <a:extLst>
                <a:ext uri="{FF2B5EF4-FFF2-40B4-BE49-F238E27FC236}">
                  <a16:creationId xmlns:a16="http://schemas.microsoft.com/office/drawing/2014/main" id="{B2E8C9FE-4888-374D-BF4B-9F4375830E71}"/>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545F2B-08F9-4E48-A235-37643862447C}"/>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838200" y="2286442"/>
            <a:ext cx="5181600" cy="405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172200" y="2286442"/>
            <a:ext cx="5181600" cy="405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E60642BB-7545-2B41-AB86-1C35E5ADA4D9}"/>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pic>
        <p:nvPicPr>
          <p:cNvPr id="12" name="Picture 11" descr="A picture containing text, clipart&#10;&#10;Description automatically generated">
            <a:extLst>
              <a:ext uri="{FF2B5EF4-FFF2-40B4-BE49-F238E27FC236}">
                <a16:creationId xmlns:a16="http://schemas.microsoft.com/office/drawing/2014/main" id="{600B9222-C0D4-4A47-9429-74C0ED14CDE8}"/>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32626646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ntent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4D4E38-1957-0049-9AB0-EE9B3A7A18F6}"/>
              </a:ext>
              <a:ext uri="{C183D7F6-B498-43B3-948B-1728B52AA6E4}">
                <adec:decorative xmlns:adec="http://schemas.microsoft.com/office/drawing/2017/decorative" val="1"/>
              </a:ext>
            </a:extLst>
          </p:cNvPr>
          <p:cNvGrpSpPr/>
          <p:nvPr userDrawn="1"/>
        </p:nvGrpSpPr>
        <p:grpSpPr>
          <a:xfrm>
            <a:off x="838198" y="0"/>
            <a:ext cx="10515601" cy="798858"/>
            <a:chOff x="0" y="0"/>
            <a:chExt cx="12192000" cy="798858"/>
          </a:xfrm>
        </p:grpSpPr>
        <p:sp>
          <p:nvSpPr>
            <p:cNvPr id="12" name="Rectangle 11">
              <a:extLst>
                <a:ext uri="{FF2B5EF4-FFF2-40B4-BE49-F238E27FC236}">
                  <a16:creationId xmlns:a16="http://schemas.microsoft.com/office/drawing/2014/main" id="{CF2962B0-22F8-BE41-B632-B3A2833CBEAF}"/>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7E3437-63DC-6B40-9FBB-872AE9192680}"/>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880A3442-1326-DF4E-A985-460C269301C6}"/>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838200" y="2286442"/>
            <a:ext cx="10515600" cy="4060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a:extLst>
              <a:ext uri="{FF2B5EF4-FFF2-40B4-BE49-F238E27FC236}">
                <a16:creationId xmlns:a16="http://schemas.microsoft.com/office/drawing/2014/main" id="{E3E11325-8857-2E48-898E-2435AB3228EE}"/>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79DF0390-ADE4-2F4A-81AD-78C04F3003AC}"/>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10562836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E6219A1-473D-3642-9899-208B347EF986}"/>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pic>
        <p:nvPicPr>
          <p:cNvPr id="5" name="Picture 4" descr="A picture containing text, clipart&#10;&#10;Description automatically generated">
            <a:extLst>
              <a:ext uri="{FF2B5EF4-FFF2-40B4-BE49-F238E27FC236}">
                <a16:creationId xmlns:a16="http://schemas.microsoft.com/office/drawing/2014/main" id="{8FBDAF1A-7706-8045-AA62-969EF62BA913}"/>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456AC5D1-15F0-954C-A07F-F99E0C153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2" r:id="rId3"/>
    <p:sldLayoutId id="2147483667" r:id="rId4"/>
    <p:sldLayoutId id="2147483655" r:id="rId5"/>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bg2">
              <a:lumMod val="25000"/>
            </a:schemeClr>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leginfo.legislature.ca.gov/faces/billTextClient.xhtml?bill_id=202120220AB928"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icas-ca.org/our-work/memo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ab928committee.org/"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cccco.edu/-/media/CCCCO-Website/docs/memo/ess-23-41-auto-adt-a11y.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static1.squarespace.com/static/63294b64e0e6c61627d6b28e/t/65529cd1b8fdfe59a3efc505/1699912918842/ab-928-draft-report-november-2023-a11y.pd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static1.squarespace.com/static/63294b64e0e6c61627d6b28e/t/65529cd1b8fdfe59a3efc505/1699912918842/ab-928-draft-report-november-2023-a11y.pdf"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cccco.edu/-/media/CCCCO-Website/docs/memo/ess-23-44-adt-calgetc-curriculum-submission-a11y.pdf"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leginfo.legislature.ca.gov/faces/billTextClient.xhtml?bill_id=202120220AB128" TargetMode="External"/><Relationship Id="rId2" Type="http://schemas.openxmlformats.org/officeDocument/2006/relationships/hyperlink" Target="https://leginfo.legislature.ca.gov/faces/billTextClient.xhtml?bill_id=202120220AB1111" TargetMode="External"/><Relationship Id="rId1" Type="http://schemas.openxmlformats.org/officeDocument/2006/relationships/slideLayout" Target="../slideLayouts/slideLayout4.xml"/><Relationship Id="rId4" Type="http://schemas.openxmlformats.org/officeDocument/2006/relationships/hyperlink" Target="https://leginfo.legislature.ca.gov/faces/billTextClient.xhtml?bill_id=202120220AB183"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cccco.edu/About-Us/Chancellors-Office/Divisions/Educational-Services-and-Support/common-course-numbering-project"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leginfo.legislature.ca.gov/faces/billTextClient.xhtml?bill_id=201720180AB705" TargetMode="External"/><Relationship Id="rId2" Type="http://schemas.openxmlformats.org/officeDocument/2006/relationships/hyperlink" Target="https://leginfo.legislature.ca.gov/faces/billTextClient.xhtml?bill_id=202120220AB1705"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162D1-C142-B842-BA59-999BE0FEBB59}"/>
              </a:ext>
            </a:extLst>
          </p:cNvPr>
          <p:cNvSpPr>
            <a:spLocks noGrp="1"/>
          </p:cNvSpPr>
          <p:nvPr>
            <p:ph type="title"/>
          </p:nvPr>
        </p:nvSpPr>
        <p:spPr/>
        <p:txBody>
          <a:bodyPr anchor="ctr">
            <a:normAutofit/>
          </a:bodyPr>
          <a:lstStyle/>
          <a:p>
            <a:r>
              <a:rPr lang="en-US" sz="3200" dirty="0">
                <a:solidFill>
                  <a:schemeClr val="accent1">
                    <a:lumMod val="20000"/>
                    <a:lumOff val="80000"/>
                  </a:schemeClr>
                </a:solidFill>
              </a:rPr>
              <a:t>Mathematicians as Data Leaders Advocating for Long-Term Student Success</a:t>
            </a:r>
          </a:p>
        </p:txBody>
      </p:sp>
      <p:sp>
        <p:nvSpPr>
          <p:cNvPr id="3" name="Subtitle 2">
            <a:extLst>
              <a:ext uri="{FF2B5EF4-FFF2-40B4-BE49-F238E27FC236}">
                <a16:creationId xmlns:a16="http://schemas.microsoft.com/office/drawing/2014/main" id="{417B090E-E2DD-9842-8A38-66A0ACDD7BD8}"/>
              </a:ext>
            </a:extLst>
          </p:cNvPr>
          <p:cNvSpPr>
            <a:spLocks noGrp="1"/>
          </p:cNvSpPr>
          <p:nvPr>
            <p:ph type="subTitle" idx="1"/>
          </p:nvPr>
        </p:nvSpPr>
        <p:spPr/>
        <p:txBody>
          <a:bodyPr/>
          <a:lstStyle/>
          <a:p>
            <a:endParaRPr lang="en-US" dirty="0"/>
          </a:p>
          <a:p>
            <a:r>
              <a:rPr lang="en-US" dirty="0">
                <a:solidFill>
                  <a:srgbClr val="FFFF00"/>
                </a:solidFill>
              </a:rPr>
              <a:t>California Mathematics Council Community </a:t>
            </a:r>
            <a:r>
              <a:rPr lang="en-US">
                <a:solidFill>
                  <a:srgbClr val="FFFF00"/>
                </a:solidFill>
              </a:rPr>
              <a:t>Colleges </a:t>
            </a:r>
          </a:p>
          <a:p>
            <a:r>
              <a:rPr lang="en-US">
                <a:solidFill>
                  <a:srgbClr val="FFFF00"/>
                </a:solidFill>
              </a:rPr>
              <a:t>2023 </a:t>
            </a:r>
            <a:r>
              <a:rPr lang="en-US" dirty="0">
                <a:solidFill>
                  <a:srgbClr val="FFFF00"/>
                </a:solidFill>
              </a:rPr>
              <a:t>Fall Conference</a:t>
            </a:r>
          </a:p>
          <a:p>
            <a:r>
              <a:rPr lang="en-US" sz="1600" dirty="0"/>
              <a:t>December 9 | 2:30-3:30</a:t>
            </a:r>
          </a:p>
        </p:txBody>
      </p:sp>
    </p:spTree>
    <p:extLst>
      <p:ext uri="{BB962C8B-B14F-4D97-AF65-F5344CB8AC3E}">
        <p14:creationId xmlns:p14="http://schemas.microsoft.com/office/powerpoint/2010/main" val="275684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811C-76BA-6377-3F9F-F7C52352CA66}"/>
              </a:ext>
            </a:extLst>
          </p:cNvPr>
          <p:cNvSpPr>
            <a:spLocks noGrp="1"/>
          </p:cNvSpPr>
          <p:nvPr>
            <p:ph type="title"/>
          </p:nvPr>
        </p:nvSpPr>
        <p:spPr>
          <a:xfrm>
            <a:off x="838200" y="473384"/>
            <a:ext cx="10515600" cy="1302956"/>
          </a:xfrm>
        </p:spPr>
        <p:txBody>
          <a:bodyPr anchor="ctr"/>
          <a:lstStyle/>
          <a:p>
            <a:pPr algn="ctr"/>
            <a:r>
              <a:rPr lang="en-US" b="1" dirty="0"/>
              <a:t>AB 1705 (Irwin, 2022) (3)</a:t>
            </a:r>
          </a:p>
        </p:txBody>
      </p:sp>
      <p:sp>
        <p:nvSpPr>
          <p:cNvPr id="3" name="Content Placeholder 2">
            <a:extLst>
              <a:ext uri="{FF2B5EF4-FFF2-40B4-BE49-F238E27FC236}">
                <a16:creationId xmlns:a16="http://schemas.microsoft.com/office/drawing/2014/main" id="{283A4DB1-E187-E8C6-24D9-D99A03E78913}"/>
              </a:ext>
            </a:extLst>
          </p:cNvPr>
          <p:cNvSpPr>
            <a:spLocks noGrp="1"/>
          </p:cNvSpPr>
          <p:nvPr>
            <p:ph sz="half" idx="1"/>
          </p:nvPr>
        </p:nvSpPr>
        <p:spPr>
          <a:xfrm>
            <a:off x="838200" y="1425808"/>
            <a:ext cx="10515600" cy="4974991"/>
          </a:xfrm>
        </p:spPr>
        <p:txBody>
          <a:bodyPr>
            <a:normAutofit fontScale="92500" lnSpcReduction="20000"/>
          </a:bodyPr>
          <a:lstStyle/>
          <a:p>
            <a:pPr marL="0" indent="0" algn="ctr" defTabSz="274320" fontAlgn="base">
              <a:lnSpc>
                <a:spcPct val="120000"/>
              </a:lnSpc>
              <a:spcBef>
                <a:spcPts val="0"/>
              </a:spcBef>
              <a:buNone/>
            </a:pPr>
            <a:r>
              <a:rPr lang="en-US" b="1" i="0" u="none" strike="noStrike" dirty="0">
                <a:solidFill>
                  <a:schemeClr val="tx1"/>
                </a:solidFill>
                <a:effectLst/>
              </a:rPr>
              <a:t>Data Considerations</a:t>
            </a:r>
          </a:p>
          <a:p>
            <a:pPr defTabSz="274320" fontAlgn="base">
              <a:lnSpc>
                <a:spcPct val="120000"/>
              </a:lnSpc>
              <a:spcBef>
                <a:spcPts val="0"/>
              </a:spcBef>
            </a:pPr>
            <a:r>
              <a:rPr lang="en-US" sz="2400" b="0" i="0" u="none" strike="noStrike" dirty="0">
                <a:solidFill>
                  <a:srgbClr val="333333"/>
                </a:solidFill>
                <a:effectLst/>
              </a:rPr>
              <a:t>What is the impact on students’ access to preparatory coursework for a STEM major?</a:t>
            </a:r>
          </a:p>
          <a:p>
            <a:pPr defTabSz="274320" fontAlgn="base">
              <a:lnSpc>
                <a:spcPct val="120000"/>
              </a:lnSpc>
              <a:spcBef>
                <a:spcPts val="0"/>
              </a:spcBef>
            </a:pPr>
            <a:r>
              <a:rPr lang="en-US" sz="2400" dirty="0">
                <a:solidFill>
                  <a:srgbClr val="333333"/>
                </a:solidFill>
              </a:rPr>
              <a:t>Who are the students pursuing STEM majors? How is the population changing? What are the student demographics?</a:t>
            </a:r>
          </a:p>
          <a:p>
            <a:pPr defTabSz="274320" fontAlgn="base">
              <a:lnSpc>
                <a:spcPct val="120000"/>
              </a:lnSpc>
              <a:spcBef>
                <a:spcPts val="0"/>
              </a:spcBef>
            </a:pPr>
            <a:r>
              <a:rPr lang="en-US" sz="2400" dirty="0">
                <a:solidFill>
                  <a:srgbClr val="333333"/>
                </a:solidFill>
              </a:rPr>
              <a:t>How can you and your college researchers collect and analyze more comprehensive and meaningful data than the MMAP/CCCCO throughput measure?</a:t>
            </a:r>
          </a:p>
          <a:p>
            <a:pPr defTabSz="274320" fontAlgn="base">
              <a:lnSpc>
                <a:spcPct val="120000"/>
              </a:lnSpc>
              <a:spcBef>
                <a:spcPts val="0"/>
              </a:spcBef>
            </a:pPr>
            <a:r>
              <a:rPr lang="en-US" sz="2400" dirty="0">
                <a:solidFill>
                  <a:srgbClr val="333333"/>
                </a:solidFill>
              </a:rPr>
              <a:t>Examine student enrollment data before census dates.</a:t>
            </a:r>
          </a:p>
          <a:p>
            <a:pPr defTabSz="274320" fontAlgn="base">
              <a:lnSpc>
                <a:spcPct val="120000"/>
              </a:lnSpc>
              <a:spcBef>
                <a:spcPts val="0"/>
              </a:spcBef>
            </a:pPr>
            <a:r>
              <a:rPr lang="en-US" sz="2400" dirty="0">
                <a:solidFill>
                  <a:srgbClr val="333333"/>
                </a:solidFill>
              </a:rPr>
              <a:t>Examine student course taking behavior/declared major changes after not passing that first enrollment (D, F, W, NP).</a:t>
            </a:r>
          </a:p>
          <a:p>
            <a:pPr defTabSz="274320" fontAlgn="base">
              <a:lnSpc>
                <a:spcPct val="120000"/>
              </a:lnSpc>
              <a:spcBef>
                <a:spcPts val="0"/>
              </a:spcBef>
            </a:pPr>
            <a:r>
              <a:rPr lang="en-US" sz="2400" dirty="0">
                <a:solidFill>
                  <a:srgbClr val="333333"/>
                </a:solidFill>
              </a:rPr>
              <a:t>What students are benefitting? What students are not benefitting? </a:t>
            </a:r>
          </a:p>
          <a:p>
            <a:pPr defTabSz="274320" fontAlgn="base">
              <a:lnSpc>
                <a:spcPct val="120000"/>
              </a:lnSpc>
              <a:spcBef>
                <a:spcPts val="0"/>
              </a:spcBef>
            </a:pPr>
            <a:r>
              <a:rPr lang="en-US" sz="2400" b="0" i="0" u="none" strike="noStrike" dirty="0">
                <a:solidFill>
                  <a:srgbClr val="333333"/>
                </a:solidFill>
                <a:effectLst/>
              </a:rPr>
              <a:t>How do you know </a:t>
            </a:r>
            <a:r>
              <a:rPr lang="en-US" sz="2400" dirty="0">
                <a:solidFill>
                  <a:srgbClr val="333333"/>
                </a:solidFill>
              </a:rPr>
              <a:t>a course taken in HS is the same as the course at your college? Do you have articulation agreements?</a:t>
            </a:r>
            <a:endParaRPr lang="en-US" sz="2400" b="0" i="0" u="none" strike="noStrike" dirty="0">
              <a:solidFill>
                <a:srgbClr val="333333"/>
              </a:solidFill>
              <a:effectLst/>
            </a:endParaRPr>
          </a:p>
        </p:txBody>
      </p:sp>
    </p:spTree>
    <p:extLst>
      <p:ext uri="{BB962C8B-B14F-4D97-AF65-F5344CB8AC3E}">
        <p14:creationId xmlns:p14="http://schemas.microsoft.com/office/powerpoint/2010/main" val="1672133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C477-5D3E-A89B-6052-F085EDB768CD}"/>
              </a:ext>
            </a:extLst>
          </p:cNvPr>
          <p:cNvSpPr>
            <a:spLocks noGrp="1"/>
          </p:cNvSpPr>
          <p:nvPr>
            <p:ph type="title"/>
          </p:nvPr>
        </p:nvSpPr>
        <p:spPr/>
        <p:txBody>
          <a:bodyPr anchor="ctr"/>
          <a:lstStyle/>
          <a:p>
            <a:pPr algn="ctr"/>
            <a:r>
              <a:rPr lang="en-US" b="1" dirty="0"/>
              <a:t>AB 928 (Berman, 2021)</a:t>
            </a:r>
          </a:p>
        </p:txBody>
      </p:sp>
      <p:sp>
        <p:nvSpPr>
          <p:cNvPr id="3" name="Text Placeholder 2">
            <a:extLst>
              <a:ext uri="{FF2B5EF4-FFF2-40B4-BE49-F238E27FC236}">
                <a16:creationId xmlns:a16="http://schemas.microsoft.com/office/drawing/2014/main" id="{74FC48C8-8BB0-C2D2-5C4A-AB89DAFCA8EB}"/>
              </a:ext>
            </a:extLst>
          </p:cNvPr>
          <p:cNvSpPr>
            <a:spLocks noGrp="1"/>
          </p:cNvSpPr>
          <p:nvPr>
            <p:ph type="body" idx="1"/>
          </p:nvPr>
        </p:nvSpPr>
        <p:spPr/>
        <p:txBody>
          <a:bodyPr anchor="ctr"/>
          <a:lstStyle/>
          <a:p>
            <a:pPr algn="ctr"/>
            <a:r>
              <a:rPr lang="en-US" b="1" dirty="0"/>
              <a:t>A Closer Look…</a:t>
            </a:r>
          </a:p>
        </p:txBody>
      </p:sp>
      <p:sp>
        <p:nvSpPr>
          <p:cNvPr id="4" name="Content Placeholder 3">
            <a:extLst>
              <a:ext uri="{FF2B5EF4-FFF2-40B4-BE49-F238E27FC236}">
                <a16:creationId xmlns:a16="http://schemas.microsoft.com/office/drawing/2014/main" id="{8AB6656C-9C30-55CC-6CED-B9D6816FACD1}"/>
              </a:ext>
            </a:extLst>
          </p:cNvPr>
          <p:cNvSpPr>
            <a:spLocks noGrp="1"/>
          </p:cNvSpPr>
          <p:nvPr>
            <p:ph idx="10"/>
          </p:nvPr>
        </p:nvSpPr>
        <p:spPr/>
        <p:txBody>
          <a:bodyPr/>
          <a:lstStyle/>
          <a:p>
            <a:r>
              <a:rPr lang="en-US" dirty="0"/>
              <a:t>Overview of the Law</a:t>
            </a:r>
          </a:p>
          <a:p>
            <a:r>
              <a:rPr lang="en-US" dirty="0"/>
              <a:t>Implementation of the Law</a:t>
            </a:r>
          </a:p>
          <a:p>
            <a:r>
              <a:rPr lang="en-US" dirty="0"/>
              <a:t>Impact on General Education</a:t>
            </a:r>
          </a:p>
          <a:p>
            <a:r>
              <a:rPr lang="en-US" dirty="0"/>
              <a:t>Impact on Majors </a:t>
            </a:r>
          </a:p>
        </p:txBody>
      </p:sp>
    </p:spTree>
    <p:extLst>
      <p:ext uri="{BB962C8B-B14F-4D97-AF65-F5344CB8AC3E}">
        <p14:creationId xmlns:p14="http://schemas.microsoft.com/office/powerpoint/2010/main" val="1255374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A90EF3-FBBD-7497-4E63-1804E69AE009}"/>
              </a:ext>
            </a:extLst>
          </p:cNvPr>
          <p:cNvSpPr>
            <a:spLocks noGrp="1"/>
          </p:cNvSpPr>
          <p:nvPr>
            <p:ph type="title"/>
          </p:nvPr>
        </p:nvSpPr>
        <p:spPr/>
        <p:txBody>
          <a:bodyPr/>
          <a:lstStyle/>
          <a:p>
            <a:pPr algn="ctr"/>
            <a:r>
              <a:rPr lang="en-US" b="1" dirty="0"/>
              <a:t>AB 928 (Berman, 2021) (2)</a:t>
            </a:r>
            <a:endParaRPr lang="en-US" dirty="0"/>
          </a:p>
        </p:txBody>
      </p:sp>
      <p:sp>
        <p:nvSpPr>
          <p:cNvPr id="6" name="Content Placeholder 5">
            <a:extLst>
              <a:ext uri="{FF2B5EF4-FFF2-40B4-BE49-F238E27FC236}">
                <a16:creationId xmlns:a16="http://schemas.microsoft.com/office/drawing/2014/main" id="{0EDF2959-3246-7574-AE1D-1E3FAF05195C}"/>
              </a:ext>
            </a:extLst>
          </p:cNvPr>
          <p:cNvSpPr>
            <a:spLocks noGrp="1"/>
          </p:cNvSpPr>
          <p:nvPr>
            <p:ph sz="half" idx="1"/>
          </p:nvPr>
        </p:nvSpPr>
        <p:spPr/>
        <p:txBody>
          <a:bodyPr>
            <a:normAutofit/>
          </a:bodyPr>
          <a:lstStyle/>
          <a:p>
            <a:pPr marL="0" indent="0">
              <a:buNone/>
            </a:pPr>
            <a:r>
              <a:rPr lang="en-US" sz="2200" dirty="0">
                <a:hlinkClick r:id="rId2"/>
              </a:rPr>
              <a:t>AB 928 (Berman, 2021) </a:t>
            </a:r>
            <a:r>
              <a:rPr lang="en-US" sz="2200" dirty="0"/>
              <a:t>- Student Transfer Achievement Reform Act of 2021: Associate Degree for Transfer Intersegmental Implementation Committee.</a:t>
            </a:r>
          </a:p>
          <a:p>
            <a:pPr marL="0" indent="0" algn="ctr">
              <a:buNone/>
            </a:pPr>
            <a:r>
              <a:rPr lang="en-US" sz="2200" b="1" dirty="0">
                <a:solidFill>
                  <a:schemeClr val="tx1">
                    <a:lumMod val="75000"/>
                  </a:schemeClr>
                </a:solidFill>
              </a:rPr>
              <a:t>Major Components</a:t>
            </a:r>
          </a:p>
          <a:p>
            <a:pPr marL="514350" indent="-514350">
              <a:buFont typeface="+mj-lt"/>
              <a:buAutoNum type="arabicPeriod"/>
            </a:pPr>
            <a:r>
              <a:rPr lang="en-US" sz="2200" dirty="0"/>
              <a:t>Requires the Intersegmental Committee of Academic Senates (ICAS) to establish a </a:t>
            </a:r>
            <a:r>
              <a:rPr lang="en-US" sz="2200" b="1" dirty="0"/>
              <a:t>singular lower division general education pathway</a:t>
            </a:r>
            <a:r>
              <a:rPr lang="en-US" sz="2200" dirty="0"/>
              <a:t>. </a:t>
            </a:r>
            <a:r>
              <a:rPr lang="en-US" sz="2200" b="1" dirty="0">
                <a:solidFill>
                  <a:srgbClr val="FF0000"/>
                </a:solidFill>
              </a:rPr>
              <a:t>DONE Cal-GETC</a:t>
            </a:r>
            <a:endParaRPr lang="en-US" sz="2200" b="1" dirty="0"/>
          </a:p>
          <a:p>
            <a:pPr marL="514350" indent="-514350">
              <a:buFont typeface="+mj-lt"/>
              <a:buAutoNum type="arabicPeriod"/>
            </a:pPr>
            <a:r>
              <a:rPr lang="en-US" sz="2200" dirty="0"/>
              <a:t>Establishes the Associate Degree for Transfer Intersegmental Implementation Committee. </a:t>
            </a:r>
            <a:r>
              <a:rPr lang="en-US" sz="2200" b="1" dirty="0">
                <a:solidFill>
                  <a:srgbClr val="FF0000"/>
                </a:solidFill>
              </a:rPr>
              <a:t>DONE</a:t>
            </a:r>
          </a:p>
          <a:p>
            <a:pPr marL="514350" indent="-514350">
              <a:buFont typeface="+mj-lt"/>
              <a:buAutoNum type="arabicPeriod"/>
            </a:pPr>
            <a:r>
              <a:rPr lang="en-US" sz="2200" dirty="0"/>
              <a:t>Requires the CCCs to place students on ADT pathways. </a:t>
            </a:r>
            <a:r>
              <a:rPr lang="en-US" sz="2200" b="1" dirty="0">
                <a:solidFill>
                  <a:srgbClr val="FF0000"/>
                </a:solidFill>
              </a:rPr>
              <a:t>IN PROGRESS</a:t>
            </a:r>
          </a:p>
          <a:p>
            <a:pPr marL="514350" indent="-514350">
              <a:buFont typeface="+mj-lt"/>
              <a:buAutoNum type="arabicPeriod"/>
            </a:pPr>
            <a:r>
              <a:rPr lang="en-US" sz="2200" dirty="0"/>
              <a:t>Considerations for </a:t>
            </a:r>
            <a:r>
              <a:rPr lang="en-US" sz="2200" b="1" dirty="0"/>
              <a:t>up to an additional 6 units for STEM pathways</a:t>
            </a:r>
            <a:r>
              <a:rPr lang="en-US" sz="2200" dirty="0"/>
              <a:t>. </a:t>
            </a:r>
            <a:r>
              <a:rPr lang="en-US" sz="2200" b="1" dirty="0">
                <a:solidFill>
                  <a:srgbClr val="FF0000"/>
                </a:solidFill>
              </a:rPr>
              <a:t>IN PROGRESS</a:t>
            </a:r>
          </a:p>
          <a:p>
            <a:pPr marL="514350" indent="-514350">
              <a:buFont typeface="+mj-lt"/>
              <a:buAutoNum type="arabicPeriod"/>
            </a:pPr>
            <a:endParaRPr lang="en-US" dirty="0"/>
          </a:p>
          <a:p>
            <a:endParaRPr lang="en-US" dirty="0"/>
          </a:p>
          <a:p>
            <a:endParaRPr lang="en-US" dirty="0"/>
          </a:p>
        </p:txBody>
      </p:sp>
    </p:spTree>
    <p:extLst>
      <p:ext uri="{BB962C8B-B14F-4D97-AF65-F5344CB8AC3E}">
        <p14:creationId xmlns:p14="http://schemas.microsoft.com/office/powerpoint/2010/main" val="4284389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BC94-4610-39BB-D5F1-525C821174D5}"/>
              </a:ext>
            </a:extLst>
          </p:cNvPr>
          <p:cNvSpPr>
            <a:spLocks noGrp="1"/>
          </p:cNvSpPr>
          <p:nvPr>
            <p:ph type="title"/>
          </p:nvPr>
        </p:nvSpPr>
        <p:spPr/>
        <p:txBody>
          <a:bodyPr/>
          <a:lstStyle/>
          <a:p>
            <a:pPr algn="ctr"/>
            <a:r>
              <a:rPr lang="en-US" b="1" dirty="0"/>
              <a:t>AB 928 (Berman, 2021) (3)</a:t>
            </a:r>
            <a:endParaRPr lang="en-US" dirty="0"/>
          </a:p>
        </p:txBody>
      </p:sp>
      <p:sp>
        <p:nvSpPr>
          <p:cNvPr id="3" name="Content Placeholder 2">
            <a:extLst>
              <a:ext uri="{FF2B5EF4-FFF2-40B4-BE49-F238E27FC236}">
                <a16:creationId xmlns:a16="http://schemas.microsoft.com/office/drawing/2014/main" id="{494F4A20-3D7F-27DF-892C-DE7D55502A04}"/>
              </a:ext>
            </a:extLst>
          </p:cNvPr>
          <p:cNvSpPr>
            <a:spLocks noGrp="1"/>
          </p:cNvSpPr>
          <p:nvPr>
            <p:ph sz="half" idx="1"/>
          </p:nvPr>
        </p:nvSpPr>
        <p:spPr/>
        <p:txBody>
          <a:bodyPr>
            <a:normAutofit fontScale="92500" lnSpcReduction="10000"/>
          </a:bodyPr>
          <a:lstStyle/>
          <a:p>
            <a:pPr marL="514350" indent="-514350">
              <a:buFont typeface="+mj-lt"/>
              <a:buAutoNum type="arabicPeriod"/>
            </a:pPr>
            <a:r>
              <a:rPr lang="en-US" dirty="0"/>
              <a:t>Requires Intersegmental Committee of Academic Senates (ICAS) to establish a singular lower division general education pathway.</a:t>
            </a:r>
          </a:p>
          <a:p>
            <a:pPr marL="971550" lvl="1" indent="-514350">
              <a:buFont typeface="+mj-lt"/>
              <a:buAutoNum type="alphaLcPeriod"/>
            </a:pPr>
            <a:r>
              <a:rPr lang="en-US" dirty="0"/>
              <a:t>Singular lower division general education pathway agreement by December 31, 2023 and implementation by 2025-2026.</a:t>
            </a:r>
          </a:p>
          <a:p>
            <a:pPr marL="971550" lvl="1" indent="-514350">
              <a:buFont typeface="+mj-lt"/>
              <a:buAutoNum type="alphaLcPeriod"/>
            </a:pPr>
            <a:r>
              <a:rPr lang="en-US" dirty="0"/>
              <a:t>Only lower division GE pathway to determine transfer eligibility to both the CSU and UC systems</a:t>
            </a:r>
          </a:p>
          <a:p>
            <a:pPr marL="971550" lvl="1" indent="-514350">
              <a:buFont typeface="+mj-lt"/>
              <a:buAutoNum type="alphaLcPeriod"/>
            </a:pPr>
            <a:r>
              <a:rPr lang="en-US" dirty="0"/>
              <a:t>GE pathway to include no more units than those required under the current IGETC pattern as of July 31, 2021 (34 semester units)</a:t>
            </a:r>
          </a:p>
          <a:p>
            <a:pPr marL="971550" lvl="1" indent="-514350">
              <a:buFont typeface="+mj-lt"/>
              <a:buAutoNum type="alphaLcPeriod"/>
            </a:pPr>
            <a:r>
              <a:rPr lang="en-US" dirty="0"/>
              <a:t>The Intersegmental Committee of the Academic Senates (ICAS) shall establish the GE pathway by May 31, 2023</a:t>
            </a:r>
          </a:p>
          <a:p>
            <a:pPr marL="971550" lvl="1" indent="-514350">
              <a:buFont typeface="+mj-lt"/>
              <a:buAutoNum type="alphaLcPeriod"/>
            </a:pPr>
            <a:r>
              <a:rPr lang="en-US" dirty="0"/>
              <a:t>IF NOT… administrative bodies of the CCC, CSU, and UC systems shall establish the GE pathway by December 31, 2023.</a:t>
            </a:r>
          </a:p>
          <a:p>
            <a:pPr marL="514350" indent="-514350">
              <a:buFont typeface="+mj-lt"/>
              <a:buAutoNum type="arabicPeriod"/>
            </a:pPr>
            <a:endParaRPr lang="en-US" dirty="0"/>
          </a:p>
        </p:txBody>
      </p:sp>
    </p:spTree>
    <p:extLst>
      <p:ext uri="{BB962C8B-B14F-4D97-AF65-F5344CB8AC3E}">
        <p14:creationId xmlns:p14="http://schemas.microsoft.com/office/powerpoint/2010/main" val="1361357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982F-E905-BA0B-75B8-9B2C6B2E2B17}"/>
              </a:ext>
            </a:extLst>
          </p:cNvPr>
          <p:cNvSpPr>
            <a:spLocks noGrp="1"/>
          </p:cNvSpPr>
          <p:nvPr>
            <p:ph type="title"/>
          </p:nvPr>
        </p:nvSpPr>
        <p:spPr/>
        <p:txBody>
          <a:bodyPr/>
          <a:lstStyle/>
          <a:p>
            <a:pPr algn="ctr"/>
            <a:r>
              <a:rPr lang="en-US" b="1" dirty="0"/>
              <a:t>AB 928 (Berman, 2021) (4)</a:t>
            </a:r>
            <a:endParaRPr lang="en-US" dirty="0"/>
          </a:p>
        </p:txBody>
      </p:sp>
      <p:sp>
        <p:nvSpPr>
          <p:cNvPr id="3" name="Content Placeholder 2">
            <a:extLst>
              <a:ext uri="{FF2B5EF4-FFF2-40B4-BE49-F238E27FC236}">
                <a16:creationId xmlns:a16="http://schemas.microsoft.com/office/drawing/2014/main" id="{243A7C39-4510-BDC6-6592-A5B5CC18EAF0}"/>
              </a:ext>
            </a:extLst>
          </p:cNvPr>
          <p:cNvSpPr>
            <a:spLocks noGrp="1"/>
          </p:cNvSpPr>
          <p:nvPr>
            <p:ph sz="half" idx="1"/>
          </p:nvPr>
        </p:nvSpPr>
        <p:spPr/>
        <p:txBody>
          <a:bodyPr>
            <a:normAutofit fontScale="92500" lnSpcReduction="10000"/>
          </a:bodyPr>
          <a:lstStyle/>
          <a:p>
            <a:pPr marL="0" indent="0" algn="ctr">
              <a:buNone/>
            </a:pPr>
            <a:r>
              <a:rPr lang="en-US" dirty="0">
                <a:solidFill>
                  <a:schemeClr val="tx1">
                    <a:lumMod val="75000"/>
                  </a:schemeClr>
                </a:solidFill>
              </a:rPr>
              <a:t>The California General Education Transfer Curriculum (</a:t>
            </a:r>
            <a:r>
              <a:rPr lang="en-US" b="1" dirty="0">
                <a:solidFill>
                  <a:schemeClr val="tx1">
                    <a:lumMod val="75000"/>
                  </a:schemeClr>
                </a:solidFill>
              </a:rPr>
              <a:t>Cal-GETC</a:t>
            </a:r>
            <a:r>
              <a:rPr lang="en-US" dirty="0">
                <a:solidFill>
                  <a:schemeClr val="tx1">
                    <a:lumMod val="75000"/>
                  </a:schemeClr>
                </a:solidFill>
              </a:rPr>
              <a:t>)</a:t>
            </a:r>
          </a:p>
          <a:p>
            <a:pPr marL="514350" indent="-514350">
              <a:buFont typeface="+mj-lt"/>
              <a:buAutoNum type="arabicPeriod"/>
            </a:pPr>
            <a:r>
              <a:rPr lang="en-US" dirty="0"/>
              <a:t>Established by the Intersegmental Committee of Academic Senates (ICAS) on May 22, 2023.</a:t>
            </a:r>
          </a:p>
          <a:p>
            <a:pPr marL="514350" indent="-514350">
              <a:buFont typeface="+mj-lt"/>
              <a:buAutoNum type="arabicPeriod"/>
            </a:pPr>
            <a:r>
              <a:rPr lang="en-US" dirty="0"/>
              <a:t>Differences in IGETC or CSU GE Breadth (current GE patterns):</a:t>
            </a:r>
          </a:p>
          <a:p>
            <a:pPr marL="971550" lvl="1" indent="-514350">
              <a:buFont typeface="+mj-lt"/>
              <a:buAutoNum type="alphaLcPeriod"/>
            </a:pPr>
            <a:r>
              <a:rPr lang="en-US" sz="2200" dirty="0"/>
              <a:t>Oral communication included (not in IGETC); adjustments to CCC courses required</a:t>
            </a:r>
          </a:p>
          <a:p>
            <a:pPr marL="971550" lvl="1" indent="-514350">
              <a:buFont typeface="+mj-lt"/>
              <a:buAutoNum type="alphaLcPeriod"/>
            </a:pPr>
            <a:r>
              <a:rPr lang="en-US" sz="2200" dirty="0"/>
              <a:t>Arts and Humanities Area limited to two courses</a:t>
            </a:r>
          </a:p>
          <a:p>
            <a:pPr marL="971550" lvl="1" indent="-514350">
              <a:buFont typeface="+mj-lt"/>
              <a:buAutoNum type="alphaLcPeriod"/>
            </a:pPr>
            <a:r>
              <a:rPr lang="en-US" sz="2200" dirty="0"/>
              <a:t>Behavioral and Social Sciences Area limited to two courses</a:t>
            </a:r>
          </a:p>
          <a:p>
            <a:pPr marL="971550" lvl="1" indent="-514350">
              <a:buFont typeface="+mj-lt"/>
              <a:buAutoNum type="alphaLcPeriod"/>
            </a:pPr>
            <a:r>
              <a:rPr lang="en-US" sz="2200" dirty="0"/>
              <a:t>Lifelong Learning and Self-Development not included (not in IGETC but in CSU GE Breadth)</a:t>
            </a:r>
          </a:p>
          <a:p>
            <a:pPr marL="971550" lvl="1" indent="-514350">
              <a:buFont typeface="+mj-lt"/>
              <a:buAutoNum type="alphaLcPeriod"/>
            </a:pPr>
            <a:r>
              <a:rPr lang="en-US" sz="2200" dirty="0"/>
              <a:t>Ethnic Studies included </a:t>
            </a:r>
          </a:p>
          <a:p>
            <a:pPr marL="514350" indent="-514350">
              <a:buFont typeface="+mj-lt"/>
              <a:buAutoNum type="arabicPeriod"/>
            </a:pPr>
            <a:r>
              <a:rPr lang="en-US" dirty="0">
                <a:hlinkClick r:id="rId2"/>
              </a:rPr>
              <a:t>Information on process </a:t>
            </a:r>
            <a:endParaRPr lang="en-US" dirty="0"/>
          </a:p>
          <a:p>
            <a:endParaRPr lang="en-US" dirty="0"/>
          </a:p>
        </p:txBody>
      </p:sp>
    </p:spTree>
    <p:extLst>
      <p:ext uri="{BB962C8B-B14F-4D97-AF65-F5344CB8AC3E}">
        <p14:creationId xmlns:p14="http://schemas.microsoft.com/office/powerpoint/2010/main" val="3406969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7FB04-3DC7-9DA6-1C2F-6E986FD994BD}"/>
              </a:ext>
            </a:extLst>
          </p:cNvPr>
          <p:cNvSpPr>
            <a:spLocks noGrp="1"/>
          </p:cNvSpPr>
          <p:nvPr>
            <p:ph type="title"/>
          </p:nvPr>
        </p:nvSpPr>
        <p:spPr>
          <a:xfrm>
            <a:off x="838200" y="1014922"/>
            <a:ext cx="4371109" cy="744606"/>
          </a:xfrm>
        </p:spPr>
        <p:txBody>
          <a:bodyPr anchor="ctr"/>
          <a:lstStyle/>
          <a:p>
            <a:pPr algn="ctr"/>
            <a:r>
              <a:rPr lang="en-US" b="1" dirty="0">
                <a:solidFill>
                  <a:schemeClr val="tx1"/>
                </a:solidFill>
              </a:rPr>
              <a:t>Cal-GETC</a:t>
            </a:r>
          </a:p>
        </p:txBody>
      </p:sp>
      <p:sp>
        <p:nvSpPr>
          <p:cNvPr id="3" name="Content Placeholder 2">
            <a:extLst>
              <a:ext uri="{FF2B5EF4-FFF2-40B4-BE49-F238E27FC236}">
                <a16:creationId xmlns:a16="http://schemas.microsoft.com/office/drawing/2014/main" id="{DA19E4B4-4B69-1C3C-96E2-C53CBF2545E1}"/>
              </a:ext>
            </a:extLst>
          </p:cNvPr>
          <p:cNvSpPr>
            <a:spLocks noGrp="1"/>
          </p:cNvSpPr>
          <p:nvPr>
            <p:ph sz="half" idx="1"/>
          </p:nvPr>
        </p:nvSpPr>
        <p:spPr>
          <a:xfrm>
            <a:off x="838199" y="1759528"/>
            <a:ext cx="4218709" cy="4267199"/>
          </a:xfrm>
        </p:spPr>
        <p:txBody>
          <a:bodyPr/>
          <a:lstStyle/>
          <a:p>
            <a:r>
              <a:rPr lang="en-US" dirty="0"/>
              <a:t>11 courses total</a:t>
            </a:r>
          </a:p>
          <a:p>
            <a:endParaRPr lang="en-US" dirty="0"/>
          </a:p>
          <a:p>
            <a:pPr marL="0" indent="0">
              <a:buNone/>
            </a:pPr>
            <a:r>
              <a:rPr lang="en-US" dirty="0"/>
              <a:t>A </a:t>
            </a:r>
            <a:r>
              <a:rPr lang="en-US" i="1" dirty="0"/>
              <a:t>minimum</a:t>
            </a:r>
            <a:r>
              <a:rPr lang="en-US" dirty="0"/>
              <a:t> of:</a:t>
            </a:r>
          </a:p>
          <a:p>
            <a:r>
              <a:rPr lang="en-US" dirty="0"/>
              <a:t>34 semester units</a:t>
            </a:r>
          </a:p>
          <a:p>
            <a:r>
              <a:rPr lang="en-US" dirty="0"/>
              <a:t>3 semester/4 quarter units per course*</a:t>
            </a:r>
          </a:p>
          <a:p>
            <a:pPr marL="0" indent="0">
              <a:buNone/>
            </a:pPr>
            <a:endParaRPr lang="en-US" dirty="0"/>
          </a:p>
          <a:p>
            <a:pPr marL="0" indent="0">
              <a:buNone/>
            </a:pPr>
            <a:endParaRPr lang="en-US" dirty="0"/>
          </a:p>
          <a:p>
            <a:pPr marL="0" indent="0">
              <a:buNone/>
            </a:pPr>
            <a:r>
              <a:rPr lang="en-US" dirty="0"/>
              <a:t>*lab course is 1 unit</a:t>
            </a:r>
          </a:p>
        </p:txBody>
      </p:sp>
      <p:graphicFrame>
        <p:nvGraphicFramePr>
          <p:cNvPr id="4" name="Google Shape;158;p22">
            <a:extLst>
              <a:ext uri="{FF2B5EF4-FFF2-40B4-BE49-F238E27FC236}">
                <a16:creationId xmlns:a16="http://schemas.microsoft.com/office/drawing/2014/main" id="{112C5327-4C58-9C92-461E-0676DD3A7A89}"/>
              </a:ext>
            </a:extLst>
          </p:cNvPr>
          <p:cNvGraphicFramePr/>
          <p:nvPr>
            <p:extLst>
              <p:ext uri="{D42A27DB-BD31-4B8C-83A1-F6EECF244321}">
                <p14:modId xmlns:p14="http://schemas.microsoft.com/office/powerpoint/2010/main" val="1190738399"/>
              </p:ext>
            </p:extLst>
          </p:nvPr>
        </p:nvGraphicFramePr>
        <p:xfrm>
          <a:off x="5580260" y="387812"/>
          <a:ext cx="6230740" cy="6082248"/>
        </p:xfrm>
        <a:graphic>
          <a:graphicData uri="http://schemas.openxmlformats.org/drawingml/2006/table">
            <a:tbl>
              <a:tblPr firstRow="1">
                <a:noFill/>
              </a:tblPr>
              <a:tblGrid>
                <a:gridCol w="769021">
                  <a:extLst>
                    <a:ext uri="{9D8B030D-6E8A-4147-A177-3AD203B41FA5}">
                      <a16:colId xmlns:a16="http://schemas.microsoft.com/office/drawing/2014/main" val="20000"/>
                    </a:ext>
                  </a:extLst>
                </a:gridCol>
                <a:gridCol w="4410056">
                  <a:extLst>
                    <a:ext uri="{9D8B030D-6E8A-4147-A177-3AD203B41FA5}">
                      <a16:colId xmlns:a16="http://schemas.microsoft.com/office/drawing/2014/main" val="20001"/>
                    </a:ext>
                  </a:extLst>
                </a:gridCol>
                <a:gridCol w="1051663">
                  <a:extLst>
                    <a:ext uri="{9D8B030D-6E8A-4147-A177-3AD203B41FA5}">
                      <a16:colId xmlns:a16="http://schemas.microsoft.com/office/drawing/2014/main" val="20002"/>
                    </a:ext>
                  </a:extLst>
                </a:gridCol>
              </a:tblGrid>
              <a:tr h="414866">
                <a:tc>
                  <a:txBody>
                    <a:bodyPr/>
                    <a:lstStyle/>
                    <a:p>
                      <a:pPr marL="0" lvl="0" indent="0" algn="l" rtl="0">
                        <a:lnSpc>
                          <a:spcPct val="115000"/>
                        </a:lnSpc>
                        <a:spcBef>
                          <a:spcPts val="0"/>
                        </a:spcBef>
                        <a:spcAft>
                          <a:spcPts val="0"/>
                        </a:spcAft>
                        <a:buNone/>
                      </a:pPr>
                      <a:r>
                        <a:rPr lang="en" sz="1600" b="1" dirty="0">
                          <a:solidFill>
                            <a:srgbClr val="FFFFFF"/>
                          </a:solidFill>
                          <a:latin typeface="Calibri"/>
                          <a:ea typeface="Calibri"/>
                          <a:cs typeface="Calibri"/>
                          <a:sym typeface="Calibri"/>
                        </a:rPr>
                        <a:t>Area</a:t>
                      </a:r>
                      <a:endParaRPr sz="1600" b="1" dirty="0">
                        <a:solidFill>
                          <a:srgbClr val="FFFFFF"/>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8955A5"/>
                    </a:solidFill>
                  </a:tcPr>
                </a:tc>
                <a:tc>
                  <a:txBody>
                    <a:bodyPr/>
                    <a:lstStyle/>
                    <a:p>
                      <a:pPr marL="0" lvl="0" indent="0" algn="l" rtl="0">
                        <a:lnSpc>
                          <a:spcPct val="115000"/>
                        </a:lnSpc>
                        <a:spcBef>
                          <a:spcPts val="0"/>
                        </a:spcBef>
                        <a:spcAft>
                          <a:spcPts val="0"/>
                        </a:spcAft>
                        <a:buNone/>
                      </a:pPr>
                      <a:r>
                        <a:rPr lang="en" sz="1600" b="1" dirty="0">
                          <a:solidFill>
                            <a:srgbClr val="FFFFFF"/>
                          </a:solidFill>
                          <a:latin typeface="Calibri"/>
                          <a:ea typeface="Calibri"/>
                          <a:cs typeface="Calibri"/>
                          <a:sym typeface="Calibri"/>
                        </a:rPr>
                        <a:t>Subject</a:t>
                      </a:r>
                      <a:endParaRPr sz="1600" b="1" dirty="0">
                        <a:solidFill>
                          <a:srgbClr val="FFFFFF"/>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8955A5"/>
                    </a:solidFill>
                  </a:tcPr>
                </a:tc>
                <a:tc>
                  <a:txBody>
                    <a:bodyPr/>
                    <a:lstStyle/>
                    <a:p>
                      <a:pPr marL="0" lvl="0" indent="0" algn="l" rtl="0">
                        <a:lnSpc>
                          <a:spcPct val="115000"/>
                        </a:lnSpc>
                        <a:spcBef>
                          <a:spcPts val="0"/>
                        </a:spcBef>
                        <a:spcAft>
                          <a:spcPts val="0"/>
                        </a:spcAft>
                        <a:buNone/>
                      </a:pPr>
                      <a:r>
                        <a:rPr lang="en" sz="1600" b="1" dirty="0">
                          <a:solidFill>
                            <a:srgbClr val="FFFFFF"/>
                          </a:solidFill>
                          <a:latin typeface="Calibri"/>
                          <a:ea typeface="Calibri"/>
                          <a:cs typeface="Calibri"/>
                          <a:sym typeface="Calibri"/>
                        </a:rPr>
                        <a:t>Courses</a:t>
                      </a:r>
                      <a:endParaRPr sz="1600" b="1" dirty="0">
                        <a:solidFill>
                          <a:srgbClr val="FFFFFF"/>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8955A5"/>
                    </a:solidFill>
                  </a:tcPr>
                </a:tc>
                <a:extLst>
                  <a:ext uri="{0D108BD9-81ED-4DB2-BD59-A6C34878D82A}">
                    <a16:rowId xmlns:a16="http://schemas.microsoft.com/office/drawing/2014/main" val="10000"/>
                  </a:ext>
                </a:extLst>
              </a:tr>
              <a:tr h="1362345">
                <a:tc>
                  <a:txBody>
                    <a:bodyPr/>
                    <a:lstStyle/>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1 </a:t>
                      </a:r>
                      <a:endParaRPr sz="1600"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D1E1"/>
                    </a:solidFill>
                  </a:tcPr>
                </a:tc>
                <a:tc>
                  <a:txBody>
                    <a:bodyPr/>
                    <a:lstStyle/>
                    <a:p>
                      <a:pPr marL="0" lvl="0" indent="0" algn="l" rtl="0">
                        <a:lnSpc>
                          <a:spcPct val="115000"/>
                        </a:lnSpc>
                        <a:spcBef>
                          <a:spcPts val="0"/>
                        </a:spcBef>
                        <a:spcAft>
                          <a:spcPts val="0"/>
                        </a:spcAft>
                        <a:buNone/>
                      </a:pPr>
                      <a:r>
                        <a:rPr lang="en" sz="1600" b="1" dirty="0">
                          <a:solidFill>
                            <a:srgbClr val="000000"/>
                          </a:solidFill>
                          <a:latin typeface="Calibri"/>
                          <a:ea typeface="Calibri"/>
                          <a:cs typeface="Calibri"/>
                          <a:sym typeface="Calibri"/>
                        </a:rPr>
                        <a:t>English Communication</a:t>
                      </a:r>
                      <a:endParaRPr sz="1600" b="1"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English Composition</a:t>
                      </a:r>
                      <a:endParaRPr sz="16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Critical Thinking and Composition</a:t>
                      </a:r>
                      <a:endParaRPr sz="16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Oral Communication</a:t>
                      </a:r>
                      <a:endParaRPr sz="1600"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D1E1"/>
                    </a:solidFill>
                  </a:tcPr>
                </a:tc>
                <a:tc>
                  <a:txBody>
                    <a:bodyPr/>
                    <a:lstStyle/>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 </a:t>
                      </a:r>
                      <a:endParaRPr sz="16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1 course</a:t>
                      </a:r>
                      <a:endParaRPr sz="16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1 course </a:t>
                      </a:r>
                      <a:endParaRPr sz="16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1 course </a:t>
                      </a:r>
                      <a:endParaRPr sz="1600"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D1E1"/>
                    </a:solidFill>
                  </a:tcPr>
                </a:tc>
                <a:extLst>
                  <a:ext uri="{0D108BD9-81ED-4DB2-BD59-A6C34878D82A}">
                    <a16:rowId xmlns:a16="http://schemas.microsoft.com/office/drawing/2014/main" val="10001"/>
                  </a:ext>
                </a:extLst>
              </a:tr>
              <a:tr h="414950">
                <a:tc>
                  <a:txBody>
                    <a:bodyPr/>
                    <a:lstStyle/>
                    <a:p>
                      <a:pPr marL="0" lvl="0" indent="0" algn="l" rtl="0">
                        <a:lnSpc>
                          <a:spcPct val="115000"/>
                        </a:lnSpc>
                        <a:spcBef>
                          <a:spcPts val="0"/>
                        </a:spcBef>
                        <a:spcAft>
                          <a:spcPts val="0"/>
                        </a:spcAft>
                        <a:buNone/>
                      </a:pPr>
                      <a:r>
                        <a:rPr lang="en" sz="1600">
                          <a:solidFill>
                            <a:srgbClr val="000000"/>
                          </a:solidFill>
                          <a:latin typeface="Calibri"/>
                          <a:ea typeface="Calibri"/>
                          <a:cs typeface="Calibri"/>
                          <a:sym typeface="Calibri"/>
                        </a:rPr>
                        <a:t>2</a:t>
                      </a:r>
                      <a:endParaRPr sz="160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9F0"/>
                    </a:solidFill>
                  </a:tcPr>
                </a:tc>
                <a:tc>
                  <a:txBody>
                    <a:bodyPr/>
                    <a:lstStyle/>
                    <a:p>
                      <a:pPr marL="0" lvl="0" indent="0" algn="l" rtl="0">
                        <a:lnSpc>
                          <a:spcPct val="115000"/>
                        </a:lnSpc>
                        <a:spcBef>
                          <a:spcPts val="0"/>
                        </a:spcBef>
                        <a:spcAft>
                          <a:spcPts val="0"/>
                        </a:spcAft>
                        <a:buNone/>
                      </a:pPr>
                      <a:r>
                        <a:rPr lang="en" sz="1600" b="1" dirty="0">
                          <a:solidFill>
                            <a:srgbClr val="000000"/>
                          </a:solidFill>
                          <a:latin typeface="Calibri"/>
                          <a:ea typeface="Calibri"/>
                          <a:cs typeface="Calibri"/>
                          <a:sym typeface="Calibri"/>
                        </a:rPr>
                        <a:t>Mathematical Concepts and Quantitative Reasoning</a:t>
                      </a:r>
                      <a:endParaRPr sz="1600" b="1"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9F0"/>
                    </a:solidFill>
                  </a:tcPr>
                </a:tc>
                <a:tc>
                  <a:txBody>
                    <a:bodyPr/>
                    <a:lstStyle/>
                    <a:p>
                      <a:pPr marL="0" lvl="0" indent="0" algn="l" rtl="0">
                        <a:lnSpc>
                          <a:spcPct val="115000"/>
                        </a:lnSpc>
                        <a:spcBef>
                          <a:spcPts val="0"/>
                        </a:spcBef>
                        <a:spcAft>
                          <a:spcPts val="0"/>
                        </a:spcAft>
                        <a:buNone/>
                      </a:pPr>
                      <a:r>
                        <a:rPr lang="en" sz="1600">
                          <a:solidFill>
                            <a:srgbClr val="000000"/>
                          </a:solidFill>
                          <a:latin typeface="Calibri"/>
                          <a:ea typeface="Calibri"/>
                          <a:cs typeface="Calibri"/>
                          <a:sym typeface="Calibri"/>
                        </a:rPr>
                        <a:t>1 course </a:t>
                      </a:r>
                      <a:endParaRPr sz="160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9F0"/>
                    </a:solidFill>
                  </a:tcPr>
                </a:tc>
                <a:extLst>
                  <a:ext uri="{0D108BD9-81ED-4DB2-BD59-A6C34878D82A}">
                    <a16:rowId xmlns:a16="http://schemas.microsoft.com/office/drawing/2014/main" val="10002"/>
                  </a:ext>
                </a:extLst>
              </a:tr>
              <a:tr h="1046547">
                <a:tc>
                  <a:txBody>
                    <a:bodyPr/>
                    <a:lstStyle/>
                    <a:p>
                      <a:pPr marL="0" lvl="0" indent="0" algn="l" rtl="0">
                        <a:lnSpc>
                          <a:spcPct val="115000"/>
                        </a:lnSpc>
                        <a:spcBef>
                          <a:spcPts val="0"/>
                        </a:spcBef>
                        <a:spcAft>
                          <a:spcPts val="0"/>
                        </a:spcAft>
                        <a:buNone/>
                      </a:pPr>
                      <a:r>
                        <a:rPr lang="en" sz="1600">
                          <a:solidFill>
                            <a:srgbClr val="000000"/>
                          </a:solidFill>
                          <a:latin typeface="Calibri"/>
                          <a:ea typeface="Calibri"/>
                          <a:cs typeface="Calibri"/>
                          <a:sym typeface="Calibri"/>
                        </a:rPr>
                        <a:t>3</a:t>
                      </a:r>
                      <a:endParaRPr sz="160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D1E1"/>
                    </a:solidFill>
                  </a:tcPr>
                </a:tc>
                <a:tc>
                  <a:txBody>
                    <a:bodyPr/>
                    <a:lstStyle/>
                    <a:p>
                      <a:pPr marL="0" lvl="0" indent="0" algn="l" rtl="0">
                        <a:lnSpc>
                          <a:spcPct val="115000"/>
                        </a:lnSpc>
                        <a:spcBef>
                          <a:spcPts val="0"/>
                        </a:spcBef>
                        <a:spcAft>
                          <a:spcPts val="0"/>
                        </a:spcAft>
                        <a:buNone/>
                      </a:pPr>
                      <a:r>
                        <a:rPr lang="en" sz="1600" b="1" dirty="0">
                          <a:solidFill>
                            <a:srgbClr val="000000"/>
                          </a:solidFill>
                          <a:latin typeface="Calibri"/>
                          <a:ea typeface="Calibri"/>
                          <a:cs typeface="Calibri"/>
                          <a:sym typeface="Calibri"/>
                        </a:rPr>
                        <a:t>Arts and Humanities</a:t>
                      </a:r>
                      <a:endParaRPr sz="1600" b="1"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Arts</a:t>
                      </a:r>
                      <a:endParaRPr sz="16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Humanities</a:t>
                      </a:r>
                      <a:endParaRPr sz="1600"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D1E1"/>
                    </a:solidFill>
                  </a:tcPr>
                </a:tc>
                <a:tc>
                  <a:txBody>
                    <a:bodyPr/>
                    <a:lstStyle/>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 </a:t>
                      </a:r>
                      <a:endParaRPr sz="16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1 course </a:t>
                      </a:r>
                      <a:endParaRPr sz="16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1 course </a:t>
                      </a:r>
                      <a:endParaRPr sz="1600"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D1E1"/>
                    </a:solidFill>
                  </a:tcPr>
                </a:tc>
                <a:extLst>
                  <a:ext uri="{0D108BD9-81ED-4DB2-BD59-A6C34878D82A}">
                    <a16:rowId xmlns:a16="http://schemas.microsoft.com/office/drawing/2014/main" val="10003"/>
                  </a:ext>
                </a:extLst>
              </a:tr>
              <a:tr h="730748">
                <a:tc>
                  <a:txBody>
                    <a:bodyPr/>
                    <a:lstStyle/>
                    <a:p>
                      <a:pPr marL="0" lvl="0" indent="0" algn="l" rtl="0">
                        <a:lnSpc>
                          <a:spcPct val="115000"/>
                        </a:lnSpc>
                        <a:spcBef>
                          <a:spcPts val="0"/>
                        </a:spcBef>
                        <a:spcAft>
                          <a:spcPts val="0"/>
                        </a:spcAft>
                        <a:buNone/>
                      </a:pPr>
                      <a:r>
                        <a:rPr lang="en" sz="1600">
                          <a:solidFill>
                            <a:srgbClr val="000000"/>
                          </a:solidFill>
                          <a:latin typeface="Calibri"/>
                          <a:ea typeface="Calibri"/>
                          <a:cs typeface="Calibri"/>
                          <a:sym typeface="Calibri"/>
                        </a:rPr>
                        <a:t>4</a:t>
                      </a:r>
                      <a:endParaRPr sz="160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9F0"/>
                    </a:solidFill>
                  </a:tcPr>
                </a:tc>
                <a:tc>
                  <a:txBody>
                    <a:bodyPr/>
                    <a:lstStyle/>
                    <a:p>
                      <a:pPr marL="0" lvl="0" indent="0" algn="l" rtl="0">
                        <a:lnSpc>
                          <a:spcPct val="115000"/>
                        </a:lnSpc>
                        <a:spcBef>
                          <a:spcPts val="0"/>
                        </a:spcBef>
                        <a:spcAft>
                          <a:spcPts val="0"/>
                        </a:spcAft>
                        <a:buNone/>
                      </a:pPr>
                      <a:r>
                        <a:rPr lang="en" sz="1600" b="1" dirty="0">
                          <a:solidFill>
                            <a:srgbClr val="000000"/>
                          </a:solidFill>
                          <a:latin typeface="Calibri"/>
                          <a:ea typeface="Calibri"/>
                          <a:cs typeface="Calibri"/>
                          <a:sym typeface="Calibri"/>
                        </a:rPr>
                        <a:t>Social and Behavioral Sciences</a:t>
                      </a:r>
                      <a:endParaRPr sz="1600" b="1"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Two disciplines</a:t>
                      </a:r>
                      <a:endParaRPr sz="1600"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9F0"/>
                    </a:solidFill>
                  </a:tcPr>
                </a:tc>
                <a:tc>
                  <a:txBody>
                    <a:bodyPr/>
                    <a:lstStyle/>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 </a:t>
                      </a:r>
                      <a:endParaRPr sz="16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2 courses </a:t>
                      </a:r>
                      <a:endParaRPr sz="1600"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9F0"/>
                    </a:solidFill>
                  </a:tcPr>
                </a:tc>
                <a:extLst>
                  <a:ext uri="{0D108BD9-81ED-4DB2-BD59-A6C34878D82A}">
                    <a16:rowId xmlns:a16="http://schemas.microsoft.com/office/drawing/2014/main" val="10004"/>
                  </a:ext>
                </a:extLst>
              </a:tr>
              <a:tr h="1362345">
                <a:tc>
                  <a:txBody>
                    <a:bodyPr/>
                    <a:lstStyle/>
                    <a:p>
                      <a:pPr marL="0" lvl="0" indent="0" algn="l" rtl="0">
                        <a:lnSpc>
                          <a:spcPct val="115000"/>
                        </a:lnSpc>
                        <a:spcBef>
                          <a:spcPts val="0"/>
                        </a:spcBef>
                        <a:spcAft>
                          <a:spcPts val="0"/>
                        </a:spcAft>
                        <a:buNone/>
                      </a:pPr>
                      <a:r>
                        <a:rPr lang="en" sz="1600">
                          <a:solidFill>
                            <a:srgbClr val="000000"/>
                          </a:solidFill>
                          <a:latin typeface="Calibri"/>
                          <a:ea typeface="Calibri"/>
                          <a:cs typeface="Calibri"/>
                          <a:sym typeface="Calibri"/>
                        </a:rPr>
                        <a:t>5</a:t>
                      </a:r>
                      <a:endParaRPr sz="160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D1E1"/>
                    </a:solidFill>
                  </a:tcPr>
                </a:tc>
                <a:tc>
                  <a:txBody>
                    <a:bodyPr/>
                    <a:lstStyle/>
                    <a:p>
                      <a:pPr marL="0" lvl="0" indent="0" algn="l" rtl="0">
                        <a:lnSpc>
                          <a:spcPct val="115000"/>
                        </a:lnSpc>
                        <a:spcBef>
                          <a:spcPts val="0"/>
                        </a:spcBef>
                        <a:spcAft>
                          <a:spcPts val="0"/>
                        </a:spcAft>
                        <a:buNone/>
                      </a:pPr>
                      <a:r>
                        <a:rPr lang="en" sz="1600" b="1" dirty="0">
                          <a:solidFill>
                            <a:srgbClr val="000000"/>
                          </a:solidFill>
                          <a:latin typeface="Calibri"/>
                          <a:ea typeface="Calibri"/>
                          <a:cs typeface="Calibri"/>
                          <a:sym typeface="Calibri"/>
                        </a:rPr>
                        <a:t>Physical and Biological Sciences</a:t>
                      </a:r>
                      <a:endParaRPr sz="1600" b="1"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Physical Science</a:t>
                      </a:r>
                      <a:endParaRPr sz="16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Biological Science</a:t>
                      </a:r>
                      <a:endParaRPr sz="16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Laboratory (for physical or biological science course)</a:t>
                      </a:r>
                      <a:endParaRPr sz="1600"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D1E1"/>
                    </a:solidFill>
                  </a:tcPr>
                </a:tc>
                <a:tc>
                  <a:txBody>
                    <a:bodyPr/>
                    <a:lstStyle/>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 </a:t>
                      </a:r>
                      <a:endParaRPr sz="16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1 course </a:t>
                      </a:r>
                      <a:endParaRPr sz="16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1 course </a:t>
                      </a:r>
                      <a:endParaRPr sz="16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(1 unit)</a:t>
                      </a:r>
                      <a:endParaRPr sz="1600"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AD1E1"/>
                    </a:solidFill>
                  </a:tcPr>
                </a:tc>
                <a:extLst>
                  <a:ext uri="{0D108BD9-81ED-4DB2-BD59-A6C34878D82A}">
                    <a16:rowId xmlns:a16="http://schemas.microsoft.com/office/drawing/2014/main" val="10005"/>
                  </a:ext>
                </a:extLst>
              </a:tr>
              <a:tr h="414950">
                <a:tc>
                  <a:txBody>
                    <a:bodyPr/>
                    <a:lstStyle/>
                    <a:p>
                      <a:pPr marL="0" lvl="0" indent="0" algn="l" rtl="0">
                        <a:lnSpc>
                          <a:spcPct val="115000"/>
                        </a:lnSpc>
                        <a:spcBef>
                          <a:spcPts val="0"/>
                        </a:spcBef>
                        <a:spcAft>
                          <a:spcPts val="0"/>
                        </a:spcAft>
                        <a:buNone/>
                      </a:pPr>
                      <a:r>
                        <a:rPr lang="en" sz="1600">
                          <a:solidFill>
                            <a:srgbClr val="000000"/>
                          </a:solidFill>
                          <a:latin typeface="Calibri"/>
                          <a:ea typeface="Calibri"/>
                          <a:cs typeface="Calibri"/>
                          <a:sym typeface="Calibri"/>
                        </a:rPr>
                        <a:t>6</a:t>
                      </a:r>
                      <a:endParaRPr sz="160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9F0"/>
                    </a:solidFill>
                  </a:tcPr>
                </a:tc>
                <a:tc>
                  <a:txBody>
                    <a:bodyPr/>
                    <a:lstStyle/>
                    <a:p>
                      <a:pPr marL="0" lvl="0" indent="0" algn="l" rtl="0">
                        <a:lnSpc>
                          <a:spcPct val="115000"/>
                        </a:lnSpc>
                        <a:spcBef>
                          <a:spcPts val="0"/>
                        </a:spcBef>
                        <a:spcAft>
                          <a:spcPts val="0"/>
                        </a:spcAft>
                        <a:buNone/>
                      </a:pPr>
                      <a:r>
                        <a:rPr lang="en" sz="1600" b="1">
                          <a:solidFill>
                            <a:srgbClr val="000000"/>
                          </a:solidFill>
                          <a:latin typeface="Calibri"/>
                          <a:ea typeface="Calibri"/>
                          <a:cs typeface="Calibri"/>
                          <a:sym typeface="Calibri"/>
                        </a:rPr>
                        <a:t>Ethnic Studies</a:t>
                      </a:r>
                      <a:endParaRPr sz="1600" b="1">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9F0"/>
                    </a:solidFill>
                  </a:tcPr>
                </a:tc>
                <a:tc>
                  <a:txBody>
                    <a:bodyPr/>
                    <a:lstStyle/>
                    <a:p>
                      <a:pPr marL="0" lvl="0" indent="0" algn="l" rtl="0">
                        <a:lnSpc>
                          <a:spcPct val="115000"/>
                        </a:lnSpc>
                        <a:spcBef>
                          <a:spcPts val="0"/>
                        </a:spcBef>
                        <a:spcAft>
                          <a:spcPts val="0"/>
                        </a:spcAft>
                        <a:buNone/>
                      </a:pPr>
                      <a:r>
                        <a:rPr lang="en" sz="1600" dirty="0">
                          <a:solidFill>
                            <a:srgbClr val="000000"/>
                          </a:solidFill>
                          <a:latin typeface="Calibri"/>
                          <a:ea typeface="Calibri"/>
                          <a:cs typeface="Calibri"/>
                          <a:sym typeface="Calibri"/>
                        </a:rPr>
                        <a:t>1 course </a:t>
                      </a:r>
                      <a:endParaRPr sz="1600" dirty="0">
                        <a:solidFill>
                          <a:srgbClr val="000000"/>
                        </a:solidFill>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DE9F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0088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9675-5FAA-FD02-9129-BD3BA7994CCA}"/>
              </a:ext>
            </a:extLst>
          </p:cNvPr>
          <p:cNvSpPr>
            <a:spLocks noGrp="1"/>
          </p:cNvSpPr>
          <p:nvPr>
            <p:ph type="title"/>
          </p:nvPr>
        </p:nvSpPr>
        <p:spPr/>
        <p:txBody>
          <a:bodyPr/>
          <a:lstStyle/>
          <a:p>
            <a:pPr algn="ctr"/>
            <a:r>
              <a:rPr lang="en-US" b="1" dirty="0"/>
              <a:t>AB 928 (Berman, 2021) (5)</a:t>
            </a:r>
            <a:endParaRPr lang="en-US" dirty="0"/>
          </a:p>
        </p:txBody>
      </p:sp>
      <p:sp>
        <p:nvSpPr>
          <p:cNvPr id="3" name="Content Placeholder 2">
            <a:extLst>
              <a:ext uri="{FF2B5EF4-FFF2-40B4-BE49-F238E27FC236}">
                <a16:creationId xmlns:a16="http://schemas.microsoft.com/office/drawing/2014/main" id="{D50A0539-2CAA-8058-AF89-1725B2F63615}"/>
              </a:ext>
            </a:extLst>
          </p:cNvPr>
          <p:cNvSpPr>
            <a:spLocks noGrp="1"/>
          </p:cNvSpPr>
          <p:nvPr>
            <p:ph sz="half" idx="1"/>
          </p:nvPr>
        </p:nvSpPr>
        <p:spPr/>
        <p:txBody>
          <a:bodyPr>
            <a:normAutofit lnSpcReduction="10000"/>
          </a:bodyPr>
          <a:lstStyle/>
          <a:p>
            <a:pPr marL="0" indent="0">
              <a:buNone/>
            </a:pPr>
            <a:r>
              <a:rPr lang="en-US" dirty="0"/>
              <a:t>2. Establishes the </a:t>
            </a:r>
            <a:r>
              <a:rPr lang="en-US" dirty="0">
                <a:hlinkClick r:id="rId2"/>
              </a:rPr>
              <a:t>Intersegmental Associate Degree for Transfer Implementation Committee</a:t>
            </a:r>
            <a:r>
              <a:rPr lang="en-US" dirty="0"/>
              <a:t>.</a:t>
            </a:r>
          </a:p>
          <a:p>
            <a:r>
              <a:rPr lang="en-US" dirty="0"/>
              <a:t>Primary entity charged with the oversight of the Associate Degree for Transfer (ADT) </a:t>
            </a:r>
          </a:p>
          <a:p>
            <a:pPr lvl="1"/>
            <a:r>
              <a:rPr lang="en-US" dirty="0"/>
              <a:t>Ensure a reduction in the number of </a:t>
            </a:r>
            <a:r>
              <a:rPr lang="en-US" b="1" dirty="0"/>
              <a:t>excess</a:t>
            </a:r>
            <a:r>
              <a:rPr lang="en-US" dirty="0"/>
              <a:t> units accumulated by CCC students before transfer</a:t>
            </a:r>
          </a:p>
          <a:p>
            <a:pPr lvl="1"/>
            <a:r>
              <a:rPr lang="en-US" dirty="0"/>
              <a:t>Eliminate repetition of courses at four-year postsecondary colleges and universities taken by CCC students who successfully transfer</a:t>
            </a:r>
          </a:p>
          <a:p>
            <a:pPr lvl="1"/>
            <a:r>
              <a:rPr lang="en-US" dirty="0"/>
              <a:t>Increase the number of CCC students who transfer</a:t>
            </a:r>
          </a:p>
          <a:p>
            <a:r>
              <a:rPr lang="en-US" dirty="0"/>
              <a:t>Enhance coordination and communication between four-year postsecondary colleges and universities and the CCCs</a:t>
            </a:r>
          </a:p>
          <a:p>
            <a:endParaRPr lang="en-US" dirty="0"/>
          </a:p>
        </p:txBody>
      </p:sp>
    </p:spTree>
    <p:extLst>
      <p:ext uri="{BB962C8B-B14F-4D97-AF65-F5344CB8AC3E}">
        <p14:creationId xmlns:p14="http://schemas.microsoft.com/office/powerpoint/2010/main" val="1831429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417D0-1D19-F05E-990E-B1620F578E86}"/>
              </a:ext>
            </a:extLst>
          </p:cNvPr>
          <p:cNvSpPr>
            <a:spLocks noGrp="1"/>
          </p:cNvSpPr>
          <p:nvPr>
            <p:ph type="title"/>
          </p:nvPr>
        </p:nvSpPr>
        <p:spPr/>
        <p:txBody>
          <a:bodyPr/>
          <a:lstStyle/>
          <a:p>
            <a:pPr algn="ctr"/>
            <a:r>
              <a:rPr lang="en-US" b="1" dirty="0"/>
              <a:t>AB 928 (Berman, 2021) (6)</a:t>
            </a:r>
            <a:endParaRPr lang="en-US" dirty="0"/>
          </a:p>
        </p:txBody>
      </p:sp>
      <p:sp>
        <p:nvSpPr>
          <p:cNvPr id="3" name="Content Placeholder 2">
            <a:extLst>
              <a:ext uri="{FF2B5EF4-FFF2-40B4-BE49-F238E27FC236}">
                <a16:creationId xmlns:a16="http://schemas.microsoft.com/office/drawing/2014/main" id="{522789AC-90DC-51DC-7D74-4D5FA8143A9B}"/>
              </a:ext>
            </a:extLst>
          </p:cNvPr>
          <p:cNvSpPr>
            <a:spLocks noGrp="1"/>
          </p:cNvSpPr>
          <p:nvPr>
            <p:ph sz="half" idx="1"/>
          </p:nvPr>
        </p:nvSpPr>
        <p:spPr/>
        <p:txBody>
          <a:bodyPr/>
          <a:lstStyle/>
          <a:p>
            <a:pPr marL="0" indent="0">
              <a:buNone/>
            </a:pPr>
            <a:r>
              <a:rPr lang="en-US" dirty="0"/>
              <a:t>3. Requires CCCs to place students on an ADT pathways.</a:t>
            </a:r>
          </a:p>
          <a:p>
            <a:r>
              <a:rPr lang="en-US" dirty="0"/>
              <a:t>By August 1, 2024</a:t>
            </a:r>
          </a:p>
          <a:p>
            <a:r>
              <a:rPr lang="en-US" dirty="0"/>
              <a:t>Where ADTs for major pathways exist…shall place students on the ADT pathway if students declare a goal of transfer on their mandatory ed plans </a:t>
            </a:r>
          </a:p>
          <a:p>
            <a:r>
              <a:rPr lang="en-US" dirty="0"/>
              <a:t>Opt-outs: Students who are UC or Independent bound, or no ADT path exists for major, pursuing associate degree, or a BDP student</a:t>
            </a:r>
          </a:p>
          <a:p>
            <a:r>
              <a:rPr lang="en-US" dirty="0"/>
              <a:t>Guidance has been issued by Chancellor’s Office: </a:t>
            </a:r>
            <a:r>
              <a:rPr lang="en-US" dirty="0">
                <a:hlinkClick r:id="rId2"/>
              </a:rPr>
              <a:t>Memo ESS 23-41</a:t>
            </a:r>
            <a:endParaRPr lang="en-US" dirty="0"/>
          </a:p>
          <a:p>
            <a:endParaRPr lang="en-US" dirty="0"/>
          </a:p>
        </p:txBody>
      </p:sp>
    </p:spTree>
    <p:extLst>
      <p:ext uri="{BB962C8B-B14F-4D97-AF65-F5344CB8AC3E}">
        <p14:creationId xmlns:p14="http://schemas.microsoft.com/office/powerpoint/2010/main" val="548692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2F9C-B5BE-E858-7458-B36789FFCF61}"/>
              </a:ext>
            </a:extLst>
          </p:cNvPr>
          <p:cNvSpPr>
            <a:spLocks noGrp="1"/>
          </p:cNvSpPr>
          <p:nvPr>
            <p:ph type="title"/>
          </p:nvPr>
        </p:nvSpPr>
        <p:spPr/>
        <p:txBody>
          <a:bodyPr/>
          <a:lstStyle/>
          <a:p>
            <a:pPr algn="ctr"/>
            <a:r>
              <a:rPr lang="en-US" b="1" dirty="0"/>
              <a:t>AB 928 (Berman, 2021) (7)</a:t>
            </a:r>
            <a:endParaRPr lang="en-US" dirty="0"/>
          </a:p>
        </p:txBody>
      </p:sp>
      <p:sp>
        <p:nvSpPr>
          <p:cNvPr id="3" name="Content Placeholder 2">
            <a:extLst>
              <a:ext uri="{FF2B5EF4-FFF2-40B4-BE49-F238E27FC236}">
                <a16:creationId xmlns:a16="http://schemas.microsoft.com/office/drawing/2014/main" id="{43DEF5F4-9571-B526-9F23-181B28344666}"/>
              </a:ext>
            </a:extLst>
          </p:cNvPr>
          <p:cNvSpPr>
            <a:spLocks noGrp="1"/>
          </p:cNvSpPr>
          <p:nvPr>
            <p:ph sz="half" idx="1"/>
          </p:nvPr>
        </p:nvSpPr>
        <p:spPr/>
        <p:txBody>
          <a:bodyPr>
            <a:normAutofit fontScale="92500" lnSpcReduction="10000"/>
          </a:bodyPr>
          <a:lstStyle/>
          <a:p>
            <a:pPr marL="0" indent="0">
              <a:buNone/>
            </a:pPr>
            <a:r>
              <a:rPr lang="en-US" dirty="0"/>
              <a:t>4. Considerations for up to an additional 6 units for STEM pathways so that students are prepared for transfer to both the CSU and UC</a:t>
            </a:r>
          </a:p>
          <a:p>
            <a:pPr lvl="1"/>
            <a:r>
              <a:rPr lang="en-US" i="1" dirty="0"/>
              <a:t>The AB 928 Associate Degree for Transfer Intersegmental Implementation Committee met November 30, 2023 to consider 17 draft recommendations.</a:t>
            </a:r>
          </a:p>
          <a:p>
            <a:pPr lvl="1"/>
            <a:r>
              <a:rPr lang="en-US" i="1" dirty="0"/>
              <a:t>Final recommendations due to the legislature December 31, 2023.</a:t>
            </a:r>
          </a:p>
          <a:p>
            <a:endParaRPr lang="en-US" dirty="0"/>
          </a:p>
          <a:p>
            <a:pPr marL="0" indent="0" algn="ctr">
              <a:buNone/>
            </a:pPr>
            <a:r>
              <a:rPr lang="en-US" b="1" dirty="0">
                <a:hlinkClick r:id="rId2"/>
              </a:rPr>
              <a:t>AB 928 Committee Draft Recommendations:</a:t>
            </a:r>
            <a:endParaRPr lang="en-US" b="1" dirty="0"/>
          </a:p>
          <a:p>
            <a:pPr marL="0" indent="0">
              <a:buNone/>
            </a:pPr>
            <a:r>
              <a:rPr lang="en-US" dirty="0"/>
              <a:t>Recommendation 6. Retain the 60-unit requirement for ADTs while providing an option for up to an additional 6 units for high-unit STEM ADTs and require the submission of clear evidence and rationale for the higher units during the Transfer Model Curricula (TMC) approval process.</a:t>
            </a:r>
          </a:p>
          <a:p>
            <a:endParaRPr lang="en-US" dirty="0"/>
          </a:p>
        </p:txBody>
      </p:sp>
    </p:spTree>
    <p:extLst>
      <p:ext uri="{BB962C8B-B14F-4D97-AF65-F5344CB8AC3E}">
        <p14:creationId xmlns:p14="http://schemas.microsoft.com/office/powerpoint/2010/main" val="1535322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26611-5A58-F649-8AF9-2D8FD7BD5B9F}"/>
              </a:ext>
            </a:extLst>
          </p:cNvPr>
          <p:cNvSpPr>
            <a:spLocks noGrp="1"/>
          </p:cNvSpPr>
          <p:nvPr>
            <p:ph type="title"/>
          </p:nvPr>
        </p:nvSpPr>
        <p:spPr/>
        <p:txBody>
          <a:bodyPr/>
          <a:lstStyle/>
          <a:p>
            <a:pPr algn="ctr"/>
            <a:r>
              <a:rPr lang="en-US" b="1" dirty="0"/>
              <a:t>AB 928 (Berman, 2021) (8)</a:t>
            </a:r>
            <a:endParaRPr lang="en-US" dirty="0"/>
          </a:p>
        </p:txBody>
      </p:sp>
      <p:sp>
        <p:nvSpPr>
          <p:cNvPr id="3" name="Content Placeholder 2">
            <a:extLst>
              <a:ext uri="{FF2B5EF4-FFF2-40B4-BE49-F238E27FC236}">
                <a16:creationId xmlns:a16="http://schemas.microsoft.com/office/drawing/2014/main" id="{36D476FC-4CCB-C95D-926F-23CAE8E0B3B1}"/>
              </a:ext>
            </a:extLst>
          </p:cNvPr>
          <p:cNvSpPr>
            <a:spLocks noGrp="1"/>
          </p:cNvSpPr>
          <p:nvPr>
            <p:ph sz="half" idx="1"/>
          </p:nvPr>
        </p:nvSpPr>
        <p:spPr>
          <a:xfrm>
            <a:off x="838200" y="2161912"/>
            <a:ext cx="10515600" cy="4489900"/>
          </a:xfrm>
        </p:spPr>
        <p:txBody>
          <a:bodyPr>
            <a:normAutofit fontScale="92500" lnSpcReduction="10000"/>
          </a:bodyPr>
          <a:lstStyle/>
          <a:p>
            <a:pPr marL="0" indent="0" algn="ctr">
              <a:buNone/>
            </a:pPr>
            <a:r>
              <a:rPr lang="en-US" b="1" dirty="0">
                <a:hlinkClick r:id="rId2"/>
              </a:rPr>
              <a:t>AB 928 Committee Draft Recommendations:</a:t>
            </a:r>
            <a:endParaRPr lang="en-US" b="1" dirty="0"/>
          </a:p>
          <a:p>
            <a:pPr marL="0" indent="0">
              <a:buNone/>
            </a:pPr>
            <a:r>
              <a:rPr lang="en-US" dirty="0"/>
              <a:t>Recommendation 7. Require that by the end of the 2023-24 academic year, TMC drafts are in place for each of Engineering, Biology, Chemistry, Mathematics, Environmental Science, Physics, and Computer Science pathways that prepare students for transfer to both the CSU and UC systems and other four-year institutions that choose to participate (such as members of AICCU and Historically Black Colleges and Universities (HBCUs) currently engaged with the CCCCO). Should a discipline or major not yield to a single transfer pathway, clear rationale and evidence on why separate pathways are needed must be provided. </a:t>
            </a:r>
          </a:p>
          <a:p>
            <a:pPr marL="0" indent="0">
              <a:buNone/>
            </a:pPr>
            <a:r>
              <a:rPr lang="en-US" dirty="0"/>
              <a:t>Recommendation 9. Make clear that general education flexibility for STEM pathways is allowed and may be required for the creation of equitable pathways in some STEM programs. </a:t>
            </a:r>
          </a:p>
          <a:p>
            <a:endParaRPr lang="en-US" dirty="0"/>
          </a:p>
        </p:txBody>
      </p:sp>
    </p:spTree>
    <p:extLst>
      <p:ext uri="{BB962C8B-B14F-4D97-AF65-F5344CB8AC3E}">
        <p14:creationId xmlns:p14="http://schemas.microsoft.com/office/powerpoint/2010/main" val="3683397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CB03-1B8A-7291-A6BC-4AAF739F5C40}"/>
              </a:ext>
            </a:extLst>
          </p:cNvPr>
          <p:cNvSpPr>
            <a:spLocks noGrp="1"/>
          </p:cNvSpPr>
          <p:nvPr>
            <p:ph type="title"/>
          </p:nvPr>
        </p:nvSpPr>
        <p:spPr/>
        <p:txBody>
          <a:bodyPr anchor="ctr">
            <a:normAutofit/>
          </a:bodyPr>
          <a:lstStyle/>
          <a:p>
            <a:pPr algn="ctr"/>
            <a:r>
              <a:rPr lang="en-US" sz="4400" b="1" dirty="0"/>
              <a:t>Presenters</a:t>
            </a:r>
          </a:p>
        </p:txBody>
      </p:sp>
      <p:sp>
        <p:nvSpPr>
          <p:cNvPr id="4" name="Content Placeholder 3">
            <a:extLst>
              <a:ext uri="{FF2B5EF4-FFF2-40B4-BE49-F238E27FC236}">
                <a16:creationId xmlns:a16="http://schemas.microsoft.com/office/drawing/2014/main" id="{A9342712-F101-BF0D-D8E2-8196922D74FE}"/>
              </a:ext>
            </a:extLst>
          </p:cNvPr>
          <p:cNvSpPr>
            <a:spLocks noGrp="1"/>
          </p:cNvSpPr>
          <p:nvPr>
            <p:ph idx="10"/>
          </p:nvPr>
        </p:nvSpPr>
        <p:spPr>
          <a:xfrm>
            <a:off x="1045029" y="2198914"/>
            <a:ext cx="10116458" cy="3892277"/>
          </a:xfrm>
        </p:spPr>
        <p:txBody>
          <a:bodyPr/>
          <a:lstStyle/>
          <a:p>
            <a:pPr marL="0" indent="0">
              <a:buNone/>
            </a:pPr>
            <a:r>
              <a:rPr lang="en-US" dirty="0" err="1"/>
              <a:t>Ginni</a:t>
            </a:r>
            <a:r>
              <a:rPr lang="en-US" dirty="0"/>
              <a:t> May</a:t>
            </a:r>
          </a:p>
          <a:p>
            <a:r>
              <a:rPr lang="en-US" dirty="0"/>
              <a:t>ASCCC Past President</a:t>
            </a:r>
          </a:p>
          <a:p>
            <a:r>
              <a:rPr lang="en-US" dirty="0"/>
              <a:t>ASCCC Intersegmental Projects Director</a:t>
            </a:r>
          </a:p>
          <a:p>
            <a:r>
              <a:rPr lang="en-US" dirty="0"/>
              <a:t>Sacramento City College Professor of Mathematics and Statistics</a:t>
            </a:r>
          </a:p>
          <a:p>
            <a:pPr marL="0" indent="0">
              <a:buNone/>
            </a:pPr>
            <a:r>
              <a:rPr lang="en-US" dirty="0"/>
              <a:t>Erik Reese</a:t>
            </a:r>
          </a:p>
          <a:p>
            <a:r>
              <a:rPr lang="en-US" dirty="0"/>
              <a:t>ASCCC Area C Representative</a:t>
            </a:r>
          </a:p>
          <a:p>
            <a:r>
              <a:rPr lang="en-US" dirty="0"/>
              <a:t>ASCCC Data and Research Committee Chair</a:t>
            </a:r>
          </a:p>
          <a:p>
            <a:r>
              <a:rPr lang="en-US" dirty="0"/>
              <a:t>Moorpark College Professor of Physics and Astronomy</a:t>
            </a:r>
          </a:p>
          <a:p>
            <a:pPr marL="0" indent="0">
              <a:buNone/>
            </a:pPr>
            <a:endParaRPr lang="en-US" dirty="0"/>
          </a:p>
        </p:txBody>
      </p:sp>
    </p:spTree>
    <p:extLst>
      <p:ext uri="{BB962C8B-B14F-4D97-AF65-F5344CB8AC3E}">
        <p14:creationId xmlns:p14="http://schemas.microsoft.com/office/powerpoint/2010/main" val="162280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AFAA4-ED09-E70C-7D13-20BB9E587BAB}"/>
              </a:ext>
            </a:extLst>
          </p:cNvPr>
          <p:cNvSpPr>
            <a:spLocks noGrp="1"/>
          </p:cNvSpPr>
          <p:nvPr>
            <p:ph type="title"/>
          </p:nvPr>
        </p:nvSpPr>
        <p:spPr>
          <a:xfrm>
            <a:off x="838200" y="521846"/>
            <a:ext cx="10515600" cy="1146991"/>
          </a:xfrm>
        </p:spPr>
        <p:txBody>
          <a:bodyPr/>
          <a:lstStyle/>
          <a:p>
            <a:pPr algn="ctr"/>
            <a:r>
              <a:rPr lang="en-US" b="1" dirty="0"/>
              <a:t>AB 928 (Berman, 2021) (9)</a:t>
            </a:r>
            <a:br>
              <a:rPr lang="en-US" b="1" dirty="0"/>
            </a:br>
            <a:r>
              <a:rPr lang="en-US" sz="2400" b="1" dirty="0">
                <a:solidFill>
                  <a:schemeClr val="tx1">
                    <a:lumMod val="75000"/>
                  </a:schemeClr>
                </a:solidFill>
                <a:cs typeface="Gill Sans" panose="020B0502020104020203"/>
              </a:rPr>
              <a:t>Data Considerations</a:t>
            </a:r>
            <a:endParaRPr lang="en-US" dirty="0">
              <a:solidFill>
                <a:schemeClr val="tx1">
                  <a:lumMod val="75000"/>
                </a:schemeClr>
              </a:solidFill>
            </a:endParaRPr>
          </a:p>
        </p:txBody>
      </p:sp>
      <p:sp>
        <p:nvSpPr>
          <p:cNvPr id="3" name="Content Placeholder 2">
            <a:extLst>
              <a:ext uri="{FF2B5EF4-FFF2-40B4-BE49-F238E27FC236}">
                <a16:creationId xmlns:a16="http://schemas.microsoft.com/office/drawing/2014/main" id="{49E7B395-CA03-B766-DB48-7EFA69CE2750}"/>
              </a:ext>
            </a:extLst>
          </p:cNvPr>
          <p:cNvSpPr>
            <a:spLocks noGrp="1"/>
          </p:cNvSpPr>
          <p:nvPr>
            <p:ph sz="half" idx="1"/>
          </p:nvPr>
        </p:nvSpPr>
        <p:spPr>
          <a:xfrm>
            <a:off x="838200" y="1604680"/>
            <a:ext cx="10771094" cy="5163670"/>
          </a:xfrm>
        </p:spPr>
        <p:txBody>
          <a:bodyPr>
            <a:normAutofit fontScale="70000" lnSpcReduction="20000"/>
          </a:bodyPr>
          <a:lstStyle/>
          <a:p>
            <a:pPr marL="0" indent="0">
              <a:buNone/>
            </a:pPr>
            <a:r>
              <a:rPr lang="en-US" dirty="0"/>
              <a:t>Cal-GETC:</a:t>
            </a:r>
          </a:p>
          <a:p>
            <a:r>
              <a:rPr lang="en-US" dirty="0"/>
              <a:t>Currently, students opting to earn an ADT may choose either the IGETC or CSU GE Breadth pathway.</a:t>
            </a:r>
          </a:p>
          <a:p>
            <a:r>
              <a:rPr lang="en-US" dirty="0"/>
              <a:t>The CSU GE Breadth pathways includes many courses that are not included in the IGETC pathway.</a:t>
            </a:r>
          </a:p>
          <a:p>
            <a:r>
              <a:rPr lang="en-US" dirty="0"/>
              <a:t>Cal-GETC is very similar to IGETC: oral communication accepted in Cal-GETC but not IGETC.</a:t>
            </a:r>
          </a:p>
          <a:p>
            <a:endParaRPr lang="en-US" dirty="0"/>
          </a:p>
          <a:p>
            <a:pPr marL="0" indent="0">
              <a:buNone/>
            </a:pPr>
            <a:r>
              <a:rPr lang="en-US" dirty="0"/>
              <a:t>STEM pathways for both CSU and UC:</a:t>
            </a:r>
          </a:p>
          <a:p>
            <a:r>
              <a:rPr lang="en-US" dirty="0"/>
              <a:t>Current TMCs/ADTs prepare students for CSU (no TMC/ADT in engineering)</a:t>
            </a:r>
          </a:p>
          <a:p>
            <a:r>
              <a:rPr lang="en-US" dirty="0"/>
              <a:t>UC has additional/different requirements, so unit increases occur</a:t>
            </a:r>
          </a:p>
          <a:p>
            <a:endParaRPr lang="en-US" dirty="0"/>
          </a:p>
          <a:p>
            <a:pPr marL="0" indent="0">
              <a:buNone/>
            </a:pPr>
            <a:r>
              <a:rPr lang="en-US" dirty="0"/>
              <a:t>Questions:</a:t>
            </a:r>
          </a:p>
          <a:p>
            <a:r>
              <a:rPr lang="en-US" dirty="0"/>
              <a:t>What courses are approved for CSU GE Breadth but are not approved for IGETC?</a:t>
            </a:r>
          </a:p>
          <a:p>
            <a:r>
              <a:rPr lang="en-US" dirty="0"/>
              <a:t>What are the enrollments in those courses?</a:t>
            </a:r>
          </a:p>
          <a:p>
            <a:r>
              <a:rPr lang="en-US" dirty="0"/>
              <a:t>How will the change impact students?</a:t>
            </a:r>
          </a:p>
          <a:p>
            <a:r>
              <a:rPr lang="en-US" dirty="0"/>
              <a:t>What are the numbers and proportions of students that choose IGETC vs CSU GE Breadth?</a:t>
            </a:r>
          </a:p>
          <a:p>
            <a:r>
              <a:rPr lang="en-US" dirty="0"/>
              <a:t>What courses are essential for STEM pathways that prepare students for transfer to both CSU and UC?</a:t>
            </a:r>
          </a:p>
          <a:p>
            <a:endParaRPr lang="en-US" dirty="0"/>
          </a:p>
        </p:txBody>
      </p:sp>
    </p:spTree>
    <p:extLst>
      <p:ext uri="{BB962C8B-B14F-4D97-AF65-F5344CB8AC3E}">
        <p14:creationId xmlns:p14="http://schemas.microsoft.com/office/powerpoint/2010/main" val="2602300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41994-9335-3D80-8248-701EEF383D76}"/>
              </a:ext>
            </a:extLst>
          </p:cNvPr>
          <p:cNvSpPr>
            <a:spLocks noGrp="1"/>
          </p:cNvSpPr>
          <p:nvPr>
            <p:ph type="title"/>
          </p:nvPr>
        </p:nvSpPr>
        <p:spPr/>
        <p:txBody>
          <a:bodyPr>
            <a:normAutofit fontScale="90000"/>
          </a:bodyPr>
          <a:lstStyle/>
          <a:p>
            <a:pPr algn="ctr"/>
            <a:r>
              <a:rPr lang="en-US" b="1" dirty="0"/>
              <a:t>Data Considerations</a:t>
            </a:r>
            <a:br>
              <a:rPr lang="en-US" b="1" dirty="0"/>
            </a:br>
            <a:r>
              <a:rPr lang="en-US" sz="3100" dirty="0"/>
              <a:t>A Sampling of Courses that Meet CSU GE Breadth but </a:t>
            </a:r>
            <a:r>
              <a:rPr lang="en-US" sz="3100" b="1" dirty="0"/>
              <a:t>not</a:t>
            </a:r>
            <a:r>
              <a:rPr lang="en-US" sz="3100" dirty="0"/>
              <a:t> IGETC</a:t>
            </a:r>
          </a:p>
        </p:txBody>
      </p:sp>
      <p:sp>
        <p:nvSpPr>
          <p:cNvPr id="4" name="Content Placeholder 3">
            <a:extLst>
              <a:ext uri="{FF2B5EF4-FFF2-40B4-BE49-F238E27FC236}">
                <a16:creationId xmlns:a16="http://schemas.microsoft.com/office/drawing/2014/main" id="{0680B6E7-DCE2-2B30-E2D3-7B81673893EE}"/>
              </a:ext>
            </a:extLst>
          </p:cNvPr>
          <p:cNvSpPr>
            <a:spLocks noGrp="1"/>
          </p:cNvSpPr>
          <p:nvPr>
            <p:ph sz="half" idx="1"/>
          </p:nvPr>
        </p:nvSpPr>
        <p:spPr/>
        <p:txBody>
          <a:bodyPr/>
          <a:lstStyle/>
          <a:p>
            <a:r>
              <a:rPr lang="en-US" dirty="0"/>
              <a:t>Trigonometry</a:t>
            </a:r>
          </a:p>
          <a:p>
            <a:r>
              <a:rPr lang="en-US" dirty="0"/>
              <a:t>Math for Teachers</a:t>
            </a:r>
          </a:p>
          <a:p>
            <a:r>
              <a:rPr lang="en-US" dirty="0"/>
              <a:t>Personal Finance</a:t>
            </a:r>
          </a:p>
          <a:p>
            <a:r>
              <a:rPr lang="en-US" dirty="0"/>
              <a:t>Career Exploration and Life Planning</a:t>
            </a:r>
          </a:p>
          <a:p>
            <a:r>
              <a:rPr lang="en-US" dirty="0"/>
              <a:t>College Success Strategies</a:t>
            </a:r>
          </a:p>
          <a:p>
            <a:r>
              <a:rPr lang="en-US" dirty="0"/>
              <a:t>Health Science</a:t>
            </a:r>
          </a:p>
          <a:p>
            <a:r>
              <a:rPr lang="en-US" dirty="0"/>
              <a:t>Nutrition</a:t>
            </a:r>
          </a:p>
          <a:p>
            <a:endParaRPr lang="en-US" dirty="0"/>
          </a:p>
        </p:txBody>
      </p:sp>
      <p:sp>
        <p:nvSpPr>
          <p:cNvPr id="5" name="Content Placeholder 4">
            <a:extLst>
              <a:ext uri="{FF2B5EF4-FFF2-40B4-BE49-F238E27FC236}">
                <a16:creationId xmlns:a16="http://schemas.microsoft.com/office/drawing/2014/main" id="{02B669B4-51BD-EBD4-8743-ADD9134BF05F}"/>
              </a:ext>
            </a:extLst>
          </p:cNvPr>
          <p:cNvSpPr>
            <a:spLocks noGrp="1"/>
          </p:cNvSpPr>
          <p:nvPr>
            <p:ph sz="half" idx="2"/>
          </p:nvPr>
        </p:nvSpPr>
        <p:spPr/>
        <p:txBody>
          <a:bodyPr/>
          <a:lstStyle/>
          <a:p>
            <a:r>
              <a:rPr lang="en-US" dirty="0"/>
              <a:t>Introduction to Kinesiology</a:t>
            </a:r>
          </a:p>
          <a:p>
            <a:r>
              <a:rPr lang="en-US" dirty="0"/>
              <a:t>Foundation of Fitness and Wellness</a:t>
            </a:r>
          </a:p>
          <a:p>
            <a:r>
              <a:rPr lang="en-US" dirty="0"/>
              <a:t>Reading for Academic and Lifelong Literacy</a:t>
            </a:r>
          </a:p>
          <a:p>
            <a:r>
              <a:rPr lang="en-US" dirty="0"/>
              <a:t>Introduction to Career Exploration</a:t>
            </a:r>
          </a:p>
          <a:p>
            <a:r>
              <a:rPr lang="en-US" dirty="0"/>
              <a:t>Human Reproduction and Sexuality</a:t>
            </a:r>
          </a:p>
          <a:p>
            <a:endParaRPr lang="en-US" dirty="0"/>
          </a:p>
        </p:txBody>
      </p:sp>
    </p:spTree>
    <p:extLst>
      <p:ext uri="{BB962C8B-B14F-4D97-AF65-F5344CB8AC3E}">
        <p14:creationId xmlns:p14="http://schemas.microsoft.com/office/powerpoint/2010/main" val="3253682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EE37-B7FE-0F12-46B4-1D5285449D2B}"/>
              </a:ext>
            </a:extLst>
          </p:cNvPr>
          <p:cNvSpPr>
            <a:spLocks noGrp="1"/>
          </p:cNvSpPr>
          <p:nvPr>
            <p:ph type="title"/>
          </p:nvPr>
        </p:nvSpPr>
        <p:spPr/>
        <p:txBody>
          <a:bodyPr anchor="ctr"/>
          <a:lstStyle/>
          <a:p>
            <a:pPr algn="ctr"/>
            <a:r>
              <a:rPr lang="en-US" b="1" dirty="0"/>
              <a:t>AB 928 and A Tale of Two Colleges</a:t>
            </a:r>
          </a:p>
        </p:txBody>
      </p:sp>
      <p:pic>
        <p:nvPicPr>
          <p:cNvPr id="4" name="Content Placeholder 3">
            <a:extLst>
              <a:ext uri="{FF2B5EF4-FFF2-40B4-BE49-F238E27FC236}">
                <a16:creationId xmlns:a16="http://schemas.microsoft.com/office/drawing/2014/main" id="{900DD388-EF47-FF62-D4B4-C2A57EBB2107}"/>
              </a:ext>
              <a:ext uri="{C183D7F6-B498-43B3-948B-1728B52AA6E4}">
                <adec:decorative xmlns:adec="http://schemas.microsoft.com/office/drawing/2017/decorative" val="1"/>
              </a:ext>
            </a:extLst>
          </p:cNvPr>
          <p:cNvPicPr>
            <a:picLocks noGrp="1" noChangeAspect="1"/>
          </p:cNvPicPr>
          <p:nvPr>
            <p:ph sz="half" idx="1"/>
          </p:nvPr>
        </p:nvPicPr>
        <p:blipFill rotWithShape="1">
          <a:blip r:embed="rId2"/>
          <a:srcRect t="36550"/>
          <a:stretch/>
        </p:blipFill>
        <p:spPr>
          <a:xfrm>
            <a:off x="1472077" y="2286000"/>
            <a:ext cx="9247846" cy="4060825"/>
          </a:xfrm>
          <a:prstGeom prst="rect">
            <a:avLst/>
          </a:prstGeom>
          <a:noFill/>
        </p:spPr>
      </p:pic>
    </p:spTree>
    <p:extLst>
      <p:ext uri="{BB962C8B-B14F-4D97-AF65-F5344CB8AC3E}">
        <p14:creationId xmlns:p14="http://schemas.microsoft.com/office/powerpoint/2010/main" val="218521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400D-F9BA-23DA-CD21-8682859B64FB}"/>
              </a:ext>
            </a:extLst>
          </p:cNvPr>
          <p:cNvSpPr>
            <a:spLocks noGrp="1"/>
          </p:cNvSpPr>
          <p:nvPr>
            <p:ph type="title"/>
          </p:nvPr>
        </p:nvSpPr>
        <p:spPr/>
        <p:txBody>
          <a:bodyPr anchor="ctr"/>
          <a:lstStyle/>
          <a:p>
            <a:pPr algn="ctr"/>
            <a:r>
              <a:rPr lang="en-US" b="1" dirty="0"/>
              <a:t>Large Urban College</a:t>
            </a:r>
          </a:p>
        </p:txBody>
      </p:sp>
      <p:sp>
        <p:nvSpPr>
          <p:cNvPr id="5" name="Content Placeholder 4">
            <a:extLst>
              <a:ext uri="{FF2B5EF4-FFF2-40B4-BE49-F238E27FC236}">
                <a16:creationId xmlns:a16="http://schemas.microsoft.com/office/drawing/2014/main" id="{ED02CA3A-EFB0-BAAB-CA98-2F13FBB07647}"/>
              </a:ext>
            </a:extLst>
          </p:cNvPr>
          <p:cNvSpPr>
            <a:spLocks noGrp="1"/>
          </p:cNvSpPr>
          <p:nvPr>
            <p:ph sz="half" idx="1"/>
          </p:nvPr>
        </p:nvSpPr>
        <p:spPr>
          <a:xfrm>
            <a:off x="573230" y="1936544"/>
            <a:ext cx="4322619" cy="4121656"/>
          </a:xfrm>
        </p:spPr>
        <p:txBody>
          <a:bodyPr>
            <a:normAutofit/>
          </a:bodyPr>
          <a:lstStyle/>
          <a:p>
            <a:r>
              <a:rPr lang="en-US" b="1" dirty="0"/>
              <a:t>Number </a:t>
            </a:r>
            <a:r>
              <a:rPr lang="en-US" dirty="0"/>
              <a:t>of courses that meet CSU GE Breadth but </a:t>
            </a:r>
            <a:r>
              <a:rPr lang="en-US" b="1" dirty="0">
                <a:solidFill>
                  <a:srgbClr val="FF0000"/>
                </a:solidFill>
              </a:rPr>
              <a:t>not</a:t>
            </a:r>
            <a:r>
              <a:rPr lang="en-US" dirty="0"/>
              <a:t> IGETC: </a:t>
            </a:r>
            <a:r>
              <a:rPr lang="en-US" b="1" dirty="0"/>
              <a:t>89</a:t>
            </a:r>
            <a:r>
              <a:rPr lang="en-US" dirty="0"/>
              <a:t> (does not include fitness/PE courses)</a:t>
            </a:r>
          </a:p>
          <a:p>
            <a:endParaRPr lang="en-US" dirty="0"/>
          </a:p>
          <a:p>
            <a:r>
              <a:rPr lang="en-US" b="1" dirty="0"/>
              <a:t>Total enrollment </a:t>
            </a:r>
            <a:r>
              <a:rPr lang="en-US" dirty="0"/>
              <a:t>in </a:t>
            </a:r>
            <a:r>
              <a:rPr lang="en-US" b="1" dirty="0"/>
              <a:t>all</a:t>
            </a:r>
            <a:r>
              <a:rPr lang="en-US" dirty="0"/>
              <a:t> such courses: </a:t>
            </a:r>
          </a:p>
          <a:p>
            <a:pPr lvl="1"/>
            <a:r>
              <a:rPr lang="en-US" dirty="0"/>
              <a:t>Fall 2022: 9,294</a:t>
            </a:r>
          </a:p>
          <a:p>
            <a:pPr lvl="1"/>
            <a:r>
              <a:rPr lang="en-US" dirty="0"/>
              <a:t>Spring 2023: 10,083</a:t>
            </a:r>
          </a:p>
          <a:p>
            <a:endParaRPr lang="en-US" dirty="0"/>
          </a:p>
        </p:txBody>
      </p:sp>
      <p:graphicFrame>
        <p:nvGraphicFramePr>
          <p:cNvPr id="4" name="Google Shape;211;p30">
            <a:extLst>
              <a:ext uri="{FF2B5EF4-FFF2-40B4-BE49-F238E27FC236}">
                <a16:creationId xmlns:a16="http://schemas.microsoft.com/office/drawing/2014/main" id="{48B3280D-D95C-6768-812E-D206D57BD964}"/>
              </a:ext>
            </a:extLst>
          </p:cNvPr>
          <p:cNvGraphicFramePr/>
          <p:nvPr>
            <p:extLst>
              <p:ext uri="{D42A27DB-BD31-4B8C-83A1-F6EECF244321}">
                <p14:modId xmlns:p14="http://schemas.microsoft.com/office/powerpoint/2010/main" val="2638853714"/>
              </p:ext>
            </p:extLst>
          </p:nvPr>
        </p:nvGraphicFramePr>
        <p:xfrm>
          <a:off x="4895850" y="1932779"/>
          <a:ext cx="6722919" cy="4121656"/>
        </p:xfrm>
        <a:graphic>
          <a:graphicData uri="http://schemas.openxmlformats.org/drawingml/2006/table">
            <a:tbl>
              <a:tblPr firstRow="1">
                <a:noFill/>
              </a:tblPr>
              <a:tblGrid>
                <a:gridCol w="2206337">
                  <a:extLst>
                    <a:ext uri="{9D8B030D-6E8A-4147-A177-3AD203B41FA5}">
                      <a16:colId xmlns:a16="http://schemas.microsoft.com/office/drawing/2014/main" val="20000"/>
                    </a:ext>
                  </a:extLst>
                </a:gridCol>
                <a:gridCol w="2175164">
                  <a:extLst>
                    <a:ext uri="{9D8B030D-6E8A-4147-A177-3AD203B41FA5}">
                      <a16:colId xmlns:a16="http://schemas.microsoft.com/office/drawing/2014/main" val="20001"/>
                    </a:ext>
                  </a:extLst>
                </a:gridCol>
                <a:gridCol w="2341418">
                  <a:extLst>
                    <a:ext uri="{9D8B030D-6E8A-4147-A177-3AD203B41FA5}">
                      <a16:colId xmlns:a16="http://schemas.microsoft.com/office/drawing/2014/main" val="20002"/>
                    </a:ext>
                  </a:extLst>
                </a:gridCol>
              </a:tblGrid>
              <a:tr h="587372">
                <a:tc>
                  <a:txBody>
                    <a:bodyPr/>
                    <a:lstStyle/>
                    <a:p>
                      <a:pPr marL="0" lvl="0" indent="0" algn="l" rtl="0">
                        <a:spcBef>
                          <a:spcPts val="0"/>
                        </a:spcBef>
                        <a:spcAft>
                          <a:spcPts val="0"/>
                        </a:spcAft>
                        <a:buNone/>
                      </a:pPr>
                      <a:r>
                        <a:rPr lang="en" sz="2000" b="1" dirty="0"/>
                        <a:t>Course</a:t>
                      </a:r>
                      <a:endParaRPr sz="2000" b="1" dirty="0"/>
                    </a:p>
                  </a:txBody>
                  <a:tcPr marL="88098" marR="88098" marT="88098" marB="88098"/>
                </a:tc>
                <a:tc>
                  <a:txBody>
                    <a:bodyPr/>
                    <a:lstStyle/>
                    <a:p>
                      <a:pPr marL="0" lvl="0" indent="0" algn="l" rtl="0">
                        <a:spcBef>
                          <a:spcPts val="0"/>
                        </a:spcBef>
                        <a:spcAft>
                          <a:spcPts val="0"/>
                        </a:spcAft>
                        <a:buNone/>
                      </a:pPr>
                      <a:r>
                        <a:rPr lang="en" sz="2000" b="1" dirty="0"/>
                        <a:t>Fall 2022 Enrollment</a:t>
                      </a:r>
                      <a:endParaRPr sz="2000" b="1" dirty="0"/>
                    </a:p>
                  </a:txBody>
                  <a:tcPr marL="88098" marR="88098" marT="88098" marB="88098"/>
                </a:tc>
                <a:tc>
                  <a:txBody>
                    <a:bodyPr/>
                    <a:lstStyle/>
                    <a:p>
                      <a:pPr marL="0" lvl="0" indent="0" algn="l" rtl="0">
                        <a:spcBef>
                          <a:spcPts val="0"/>
                        </a:spcBef>
                        <a:spcAft>
                          <a:spcPts val="0"/>
                        </a:spcAft>
                        <a:buNone/>
                      </a:pPr>
                      <a:r>
                        <a:rPr lang="en" sz="2000" b="1"/>
                        <a:t>Spring 2023 Enrollment</a:t>
                      </a:r>
                      <a:endParaRPr sz="2000" b="1"/>
                    </a:p>
                  </a:txBody>
                  <a:tcPr marL="88098" marR="88098" marT="88098" marB="88098"/>
                </a:tc>
                <a:extLst>
                  <a:ext uri="{0D108BD9-81ED-4DB2-BD59-A6C34878D82A}">
                    <a16:rowId xmlns:a16="http://schemas.microsoft.com/office/drawing/2014/main" val="10000"/>
                  </a:ext>
                </a:extLst>
              </a:tr>
              <a:tr h="402471">
                <a:tc>
                  <a:txBody>
                    <a:bodyPr/>
                    <a:lstStyle/>
                    <a:p>
                      <a:pPr marL="0" lvl="0" indent="0" algn="l" rtl="0">
                        <a:spcBef>
                          <a:spcPts val="0"/>
                        </a:spcBef>
                        <a:spcAft>
                          <a:spcPts val="0"/>
                        </a:spcAft>
                        <a:buNone/>
                      </a:pPr>
                      <a:r>
                        <a:rPr lang="en" sz="2000" dirty="0"/>
                        <a:t>All Fitness/PE*</a:t>
                      </a:r>
                      <a:endParaRPr sz="2000" dirty="0"/>
                    </a:p>
                  </a:txBody>
                  <a:tcPr marL="88098" marR="88098" marT="88098" marB="88098"/>
                </a:tc>
                <a:tc>
                  <a:txBody>
                    <a:bodyPr/>
                    <a:lstStyle/>
                    <a:p>
                      <a:pPr marL="0" lvl="0" indent="0" algn="l" rtl="0">
                        <a:spcBef>
                          <a:spcPts val="0"/>
                        </a:spcBef>
                        <a:spcAft>
                          <a:spcPts val="0"/>
                        </a:spcAft>
                        <a:buNone/>
                      </a:pPr>
                      <a:r>
                        <a:rPr lang="en" sz="2000" dirty="0"/>
                        <a:t>3756</a:t>
                      </a:r>
                      <a:endParaRPr sz="2000" dirty="0"/>
                    </a:p>
                  </a:txBody>
                  <a:tcPr marL="88098" marR="88098" marT="88098" marB="88098"/>
                </a:tc>
                <a:tc>
                  <a:txBody>
                    <a:bodyPr/>
                    <a:lstStyle/>
                    <a:p>
                      <a:pPr marL="0" lvl="0" indent="0" algn="l" rtl="0">
                        <a:spcBef>
                          <a:spcPts val="0"/>
                        </a:spcBef>
                        <a:spcAft>
                          <a:spcPts val="0"/>
                        </a:spcAft>
                        <a:buNone/>
                      </a:pPr>
                      <a:r>
                        <a:rPr lang="en" sz="2000"/>
                        <a:t>5549</a:t>
                      </a:r>
                      <a:endParaRPr sz="2000"/>
                    </a:p>
                  </a:txBody>
                  <a:tcPr marL="88098" marR="88098" marT="88098" marB="88098"/>
                </a:tc>
                <a:extLst>
                  <a:ext uri="{0D108BD9-81ED-4DB2-BD59-A6C34878D82A}">
                    <a16:rowId xmlns:a16="http://schemas.microsoft.com/office/drawing/2014/main" val="10001"/>
                  </a:ext>
                </a:extLst>
              </a:tr>
              <a:tr h="402471">
                <a:tc>
                  <a:txBody>
                    <a:bodyPr/>
                    <a:lstStyle/>
                    <a:p>
                      <a:pPr marL="0" lvl="0" indent="0" algn="l" rtl="0">
                        <a:spcBef>
                          <a:spcPts val="0"/>
                        </a:spcBef>
                        <a:spcAft>
                          <a:spcPts val="0"/>
                        </a:spcAft>
                        <a:buNone/>
                      </a:pPr>
                      <a:r>
                        <a:rPr lang="en" sz="2000" dirty="0"/>
                        <a:t>Studio Art</a:t>
                      </a:r>
                      <a:endParaRPr sz="2000" dirty="0"/>
                    </a:p>
                  </a:txBody>
                  <a:tcPr marL="88098" marR="88098" marT="88098" marB="88098"/>
                </a:tc>
                <a:tc>
                  <a:txBody>
                    <a:bodyPr/>
                    <a:lstStyle/>
                    <a:p>
                      <a:pPr marL="0" lvl="0" indent="0" algn="l" rtl="0">
                        <a:spcBef>
                          <a:spcPts val="0"/>
                        </a:spcBef>
                        <a:spcAft>
                          <a:spcPts val="0"/>
                        </a:spcAft>
                        <a:buNone/>
                      </a:pPr>
                      <a:r>
                        <a:rPr lang="en" sz="2000" dirty="0"/>
                        <a:t>377</a:t>
                      </a:r>
                      <a:endParaRPr sz="2000" dirty="0"/>
                    </a:p>
                  </a:txBody>
                  <a:tcPr marL="88098" marR="88098" marT="88098" marB="88098"/>
                </a:tc>
                <a:tc>
                  <a:txBody>
                    <a:bodyPr/>
                    <a:lstStyle/>
                    <a:p>
                      <a:pPr marL="0" lvl="0" indent="0" algn="l" rtl="0">
                        <a:spcBef>
                          <a:spcPts val="0"/>
                        </a:spcBef>
                        <a:spcAft>
                          <a:spcPts val="0"/>
                        </a:spcAft>
                        <a:buNone/>
                      </a:pPr>
                      <a:r>
                        <a:rPr lang="en" sz="2000"/>
                        <a:t>199</a:t>
                      </a:r>
                      <a:endParaRPr sz="2000"/>
                    </a:p>
                  </a:txBody>
                  <a:tcPr marL="88098" marR="88098" marT="88098" marB="88098"/>
                </a:tc>
                <a:extLst>
                  <a:ext uri="{0D108BD9-81ED-4DB2-BD59-A6C34878D82A}">
                    <a16:rowId xmlns:a16="http://schemas.microsoft.com/office/drawing/2014/main" val="10002"/>
                  </a:ext>
                </a:extLst>
              </a:tr>
              <a:tr h="626080">
                <a:tc>
                  <a:txBody>
                    <a:bodyPr/>
                    <a:lstStyle/>
                    <a:p>
                      <a:pPr marL="0" lvl="0" indent="0" algn="l" rtl="0">
                        <a:spcBef>
                          <a:spcPts val="0"/>
                        </a:spcBef>
                        <a:spcAft>
                          <a:spcPts val="0"/>
                        </a:spcAft>
                        <a:buNone/>
                      </a:pPr>
                      <a:r>
                        <a:rPr lang="en" sz="2000" dirty="0"/>
                        <a:t>Freshman Seminar</a:t>
                      </a:r>
                      <a:endParaRPr sz="2000" dirty="0"/>
                    </a:p>
                  </a:txBody>
                  <a:tcPr marL="88098" marR="88098" marT="88098" marB="88098"/>
                </a:tc>
                <a:tc>
                  <a:txBody>
                    <a:bodyPr/>
                    <a:lstStyle/>
                    <a:p>
                      <a:pPr marL="0" lvl="0" indent="0" algn="l" rtl="0">
                        <a:spcBef>
                          <a:spcPts val="0"/>
                        </a:spcBef>
                        <a:spcAft>
                          <a:spcPts val="0"/>
                        </a:spcAft>
                        <a:buNone/>
                      </a:pPr>
                      <a:r>
                        <a:rPr lang="en" sz="2000"/>
                        <a:t>1396</a:t>
                      </a:r>
                      <a:endParaRPr sz="2000"/>
                    </a:p>
                  </a:txBody>
                  <a:tcPr marL="88098" marR="88098" marT="88098" marB="88098"/>
                </a:tc>
                <a:tc>
                  <a:txBody>
                    <a:bodyPr/>
                    <a:lstStyle/>
                    <a:p>
                      <a:pPr marL="0" lvl="0" indent="0" algn="l" rtl="0">
                        <a:spcBef>
                          <a:spcPts val="0"/>
                        </a:spcBef>
                        <a:spcAft>
                          <a:spcPts val="0"/>
                        </a:spcAft>
                        <a:buNone/>
                      </a:pPr>
                      <a:r>
                        <a:rPr lang="en" sz="2000"/>
                        <a:t>180</a:t>
                      </a:r>
                      <a:endParaRPr sz="2000"/>
                    </a:p>
                  </a:txBody>
                  <a:tcPr marL="88098" marR="88098" marT="88098" marB="88098"/>
                </a:tc>
                <a:extLst>
                  <a:ext uri="{0D108BD9-81ED-4DB2-BD59-A6C34878D82A}">
                    <a16:rowId xmlns:a16="http://schemas.microsoft.com/office/drawing/2014/main" val="10003"/>
                  </a:ext>
                </a:extLst>
              </a:tr>
              <a:tr h="626080">
                <a:tc>
                  <a:txBody>
                    <a:bodyPr/>
                    <a:lstStyle/>
                    <a:p>
                      <a:pPr marL="0" lvl="0" indent="0" algn="l" rtl="0">
                        <a:spcBef>
                          <a:spcPts val="0"/>
                        </a:spcBef>
                        <a:spcAft>
                          <a:spcPts val="0"/>
                        </a:spcAft>
                        <a:buNone/>
                      </a:pPr>
                      <a:r>
                        <a:rPr lang="en" sz="2000" dirty="0"/>
                        <a:t>Introduction to Philosophy</a:t>
                      </a:r>
                      <a:endParaRPr sz="2000" dirty="0"/>
                    </a:p>
                  </a:txBody>
                  <a:tcPr marL="88098" marR="88098" marT="88098" marB="88098"/>
                </a:tc>
                <a:tc>
                  <a:txBody>
                    <a:bodyPr/>
                    <a:lstStyle/>
                    <a:p>
                      <a:pPr marL="0" lvl="0" indent="0" algn="l" rtl="0">
                        <a:spcBef>
                          <a:spcPts val="0"/>
                        </a:spcBef>
                        <a:spcAft>
                          <a:spcPts val="0"/>
                        </a:spcAft>
                        <a:buNone/>
                      </a:pPr>
                      <a:r>
                        <a:rPr lang="en" sz="2000" dirty="0"/>
                        <a:t>467</a:t>
                      </a:r>
                      <a:endParaRPr sz="2000" dirty="0"/>
                    </a:p>
                  </a:txBody>
                  <a:tcPr marL="88098" marR="88098" marT="88098" marB="88098"/>
                </a:tc>
                <a:tc>
                  <a:txBody>
                    <a:bodyPr/>
                    <a:lstStyle/>
                    <a:p>
                      <a:pPr marL="0" lvl="0" indent="0" algn="l" rtl="0">
                        <a:spcBef>
                          <a:spcPts val="0"/>
                        </a:spcBef>
                        <a:spcAft>
                          <a:spcPts val="0"/>
                        </a:spcAft>
                        <a:buNone/>
                      </a:pPr>
                      <a:r>
                        <a:rPr lang="en" sz="2000" dirty="0"/>
                        <a:t>455</a:t>
                      </a:r>
                      <a:endParaRPr sz="2000" dirty="0"/>
                    </a:p>
                  </a:txBody>
                  <a:tcPr marL="88098" marR="88098" marT="88098" marB="88098"/>
                </a:tc>
                <a:extLst>
                  <a:ext uri="{0D108BD9-81ED-4DB2-BD59-A6C34878D82A}">
                    <a16:rowId xmlns:a16="http://schemas.microsoft.com/office/drawing/2014/main" val="10004"/>
                  </a:ext>
                </a:extLst>
              </a:tr>
              <a:tr h="402471">
                <a:tc>
                  <a:txBody>
                    <a:bodyPr/>
                    <a:lstStyle/>
                    <a:p>
                      <a:pPr marL="0" lvl="0" indent="0" algn="l" rtl="0">
                        <a:spcBef>
                          <a:spcPts val="0"/>
                        </a:spcBef>
                        <a:spcAft>
                          <a:spcPts val="0"/>
                        </a:spcAft>
                        <a:buNone/>
                      </a:pPr>
                      <a:r>
                        <a:rPr lang="en" sz="2000" dirty="0"/>
                        <a:t>Spanish I</a:t>
                      </a:r>
                      <a:endParaRPr sz="2000" dirty="0"/>
                    </a:p>
                  </a:txBody>
                  <a:tcPr marL="88098" marR="88098" marT="88098" marB="88098"/>
                </a:tc>
                <a:tc>
                  <a:txBody>
                    <a:bodyPr/>
                    <a:lstStyle/>
                    <a:p>
                      <a:pPr marL="0" lvl="0" indent="0" algn="l" rtl="0">
                        <a:spcBef>
                          <a:spcPts val="0"/>
                        </a:spcBef>
                        <a:spcAft>
                          <a:spcPts val="0"/>
                        </a:spcAft>
                        <a:buNone/>
                      </a:pPr>
                      <a:r>
                        <a:rPr lang="en" sz="2000"/>
                        <a:t>228</a:t>
                      </a:r>
                      <a:endParaRPr sz="2000"/>
                    </a:p>
                  </a:txBody>
                  <a:tcPr marL="88098" marR="88098" marT="88098" marB="88098"/>
                </a:tc>
                <a:tc>
                  <a:txBody>
                    <a:bodyPr/>
                    <a:lstStyle/>
                    <a:p>
                      <a:pPr marL="0" lvl="0" indent="0" algn="l" rtl="0">
                        <a:spcBef>
                          <a:spcPts val="0"/>
                        </a:spcBef>
                        <a:spcAft>
                          <a:spcPts val="0"/>
                        </a:spcAft>
                        <a:buNone/>
                      </a:pPr>
                      <a:r>
                        <a:rPr lang="en" sz="2000"/>
                        <a:t>332</a:t>
                      </a:r>
                      <a:endParaRPr sz="2000"/>
                    </a:p>
                  </a:txBody>
                  <a:tcPr marL="88098" marR="88098" marT="88098" marB="88098"/>
                </a:tc>
                <a:extLst>
                  <a:ext uri="{0D108BD9-81ED-4DB2-BD59-A6C34878D82A}">
                    <a16:rowId xmlns:a16="http://schemas.microsoft.com/office/drawing/2014/main" val="10005"/>
                  </a:ext>
                </a:extLst>
              </a:tr>
              <a:tr h="402471">
                <a:tc>
                  <a:txBody>
                    <a:bodyPr/>
                    <a:lstStyle/>
                    <a:p>
                      <a:pPr marL="0" lvl="0" indent="0" algn="l" rtl="0">
                        <a:spcBef>
                          <a:spcPts val="0"/>
                        </a:spcBef>
                        <a:spcAft>
                          <a:spcPts val="0"/>
                        </a:spcAft>
                        <a:buNone/>
                      </a:pPr>
                      <a:r>
                        <a:rPr lang="en" sz="2000" dirty="0"/>
                        <a:t>College Success</a:t>
                      </a:r>
                      <a:endParaRPr sz="2000" dirty="0"/>
                    </a:p>
                  </a:txBody>
                  <a:tcPr marL="88098" marR="88098" marT="88098" marB="88098"/>
                </a:tc>
                <a:tc>
                  <a:txBody>
                    <a:bodyPr/>
                    <a:lstStyle/>
                    <a:p>
                      <a:pPr marL="0" lvl="0" indent="0" algn="l" rtl="0">
                        <a:spcBef>
                          <a:spcPts val="0"/>
                        </a:spcBef>
                        <a:spcAft>
                          <a:spcPts val="0"/>
                        </a:spcAft>
                        <a:buNone/>
                      </a:pPr>
                      <a:r>
                        <a:rPr lang="en" sz="2000"/>
                        <a:t>561</a:t>
                      </a:r>
                      <a:endParaRPr sz="2000"/>
                    </a:p>
                  </a:txBody>
                  <a:tcPr marL="88098" marR="88098" marT="88098" marB="88098"/>
                </a:tc>
                <a:tc>
                  <a:txBody>
                    <a:bodyPr/>
                    <a:lstStyle/>
                    <a:p>
                      <a:pPr marL="0" lvl="0" indent="0" algn="l" rtl="0">
                        <a:spcBef>
                          <a:spcPts val="0"/>
                        </a:spcBef>
                        <a:spcAft>
                          <a:spcPts val="0"/>
                        </a:spcAft>
                        <a:buNone/>
                      </a:pPr>
                      <a:r>
                        <a:rPr lang="en" sz="2000" dirty="0"/>
                        <a:t>602</a:t>
                      </a:r>
                      <a:endParaRPr sz="2000" dirty="0"/>
                    </a:p>
                  </a:txBody>
                  <a:tcPr marL="88098" marR="88098" marT="88098" marB="88098"/>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28651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400D-F9BA-23DA-CD21-8682859B64FB}"/>
              </a:ext>
            </a:extLst>
          </p:cNvPr>
          <p:cNvSpPr>
            <a:spLocks noGrp="1"/>
          </p:cNvSpPr>
          <p:nvPr>
            <p:ph type="title"/>
          </p:nvPr>
        </p:nvSpPr>
        <p:spPr>
          <a:xfrm>
            <a:off x="838200" y="803565"/>
            <a:ext cx="10515600" cy="914400"/>
          </a:xfrm>
        </p:spPr>
        <p:txBody>
          <a:bodyPr anchor="ctr"/>
          <a:lstStyle/>
          <a:p>
            <a:pPr algn="ctr"/>
            <a:r>
              <a:rPr lang="en-US" b="1" dirty="0"/>
              <a:t>Small Rural College</a:t>
            </a:r>
          </a:p>
        </p:txBody>
      </p:sp>
      <p:sp>
        <p:nvSpPr>
          <p:cNvPr id="3" name="Content Placeholder 2">
            <a:extLst>
              <a:ext uri="{FF2B5EF4-FFF2-40B4-BE49-F238E27FC236}">
                <a16:creationId xmlns:a16="http://schemas.microsoft.com/office/drawing/2014/main" id="{90EEBD5E-7355-CF63-1C98-C4B9FC9692D0}"/>
              </a:ext>
            </a:extLst>
          </p:cNvPr>
          <p:cNvSpPr>
            <a:spLocks noGrp="1"/>
          </p:cNvSpPr>
          <p:nvPr>
            <p:ph sz="half" idx="1"/>
          </p:nvPr>
        </p:nvSpPr>
        <p:spPr>
          <a:xfrm>
            <a:off x="955964" y="1828800"/>
            <a:ext cx="10397836" cy="4518025"/>
          </a:xfrm>
        </p:spPr>
        <p:txBody>
          <a:bodyPr>
            <a:normAutofit/>
          </a:bodyPr>
          <a:lstStyle/>
          <a:p>
            <a:pPr marL="76200" indent="0" algn="ctr">
              <a:spcBef>
                <a:spcPts val="0"/>
              </a:spcBef>
              <a:buSzPts val="2400"/>
              <a:buNone/>
            </a:pPr>
            <a:r>
              <a:rPr lang="en-US" sz="2400" dirty="0">
                <a:solidFill>
                  <a:schemeClr val="tx1">
                    <a:lumMod val="75000"/>
                  </a:schemeClr>
                </a:solidFill>
              </a:rPr>
              <a:t>Impact to Courses in Lifelong Learning and Self Development (from CSU GE Breadth) – Using data from 2022-2023</a:t>
            </a:r>
          </a:p>
          <a:p>
            <a:pPr marL="76200" indent="0" algn="ctr">
              <a:spcBef>
                <a:spcPts val="0"/>
              </a:spcBef>
              <a:buSzPts val="2400"/>
              <a:buNone/>
            </a:pPr>
            <a:endParaRPr lang="en-US" sz="2400" dirty="0">
              <a:solidFill>
                <a:schemeClr val="tx1">
                  <a:lumMod val="75000"/>
                </a:schemeClr>
              </a:solidFill>
            </a:endParaRPr>
          </a:p>
          <a:p>
            <a:pPr marL="419100" indent="-342900">
              <a:spcBef>
                <a:spcPts val="0"/>
              </a:spcBef>
              <a:buSzPts val="2400"/>
            </a:pPr>
            <a:r>
              <a:rPr lang="en-US" sz="2400" dirty="0">
                <a:solidFill>
                  <a:srgbClr val="000000"/>
                </a:solidFill>
              </a:rPr>
              <a:t>15 different courses offered </a:t>
            </a:r>
          </a:p>
          <a:p>
            <a:pPr marL="419100" indent="-342900">
              <a:spcBef>
                <a:spcPts val="0"/>
              </a:spcBef>
              <a:buSzPts val="2400"/>
            </a:pPr>
            <a:r>
              <a:rPr lang="en-US" sz="2400" dirty="0">
                <a:solidFill>
                  <a:srgbClr val="000000"/>
                </a:solidFill>
              </a:rPr>
              <a:t>4,012 enrollments </a:t>
            </a:r>
          </a:p>
          <a:p>
            <a:pPr marL="419100" indent="-342900">
              <a:spcBef>
                <a:spcPts val="0"/>
              </a:spcBef>
              <a:buSzPts val="2400"/>
            </a:pPr>
            <a:r>
              <a:rPr lang="en-US" sz="2400" dirty="0">
                <a:solidFill>
                  <a:srgbClr val="000000"/>
                </a:solidFill>
              </a:rPr>
              <a:t>Disciplines offering courses to fulfill this area include </a:t>
            </a:r>
          </a:p>
          <a:p>
            <a:pPr marL="876300" lvl="1" indent="-342900">
              <a:spcBef>
                <a:spcPts val="0"/>
              </a:spcBef>
              <a:buSzPts val="2400"/>
            </a:pPr>
            <a:r>
              <a:rPr lang="en-US" sz="2200" b="1" dirty="0">
                <a:solidFill>
                  <a:srgbClr val="000000"/>
                </a:solidFill>
              </a:rPr>
              <a:t>Health</a:t>
            </a:r>
          </a:p>
          <a:p>
            <a:pPr marL="876300" lvl="1" indent="-342900">
              <a:spcBef>
                <a:spcPts val="0"/>
              </a:spcBef>
              <a:buSzPts val="2400"/>
            </a:pPr>
            <a:r>
              <a:rPr lang="en-US" sz="2200" dirty="0">
                <a:solidFill>
                  <a:srgbClr val="000000"/>
                </a:solidFill>
              </a:rPr>
              <a:t>Psychology</a:t>
            </a:r>
          </a:p>
          <a:p>
            <a:pPr marL="876300" lvl="1" indent="-342900">
              <a:spcBef>
                <a:spcPts val="0"/>
              </a:spcBef>
              <a:buSzPts val="2400"/>
            </a:pPr>
            <a:r>
              <a:rPr lang="en-US" sz="2200" dirty="0">
                <a:solidFill>
                  <a:srgbClr val="000000"/>
                </a:solidFill>
              </a:rPr>
              <a:t>Business</a:t>
            </a:r>
          </a:p>
          <a:p>
            <a:pPr marL="876300" lvl="1" indent="-342900">
              <a:spcBef>
                <a:spcPts val="0"/>
              </a:spcBef>
              <a:buSzPts val="2400"/>
            </a:pPr>
            <a:r>
              <a:rPr lang="en-US" sz="2200" dirty="0">
                <a:solidFill>
                  <a:srgbClr val="000000"/>
                </a:solidFill>
              </a:rPr>
              <a:t>Sociology </a:t>
            </a:r>
          </a:p>
          <a:p>
            <a:pPr marL="419100" indent="-342900">
              <a:spcBef>
                <a:spcPts val="0"/>
              </a:spcBef>
              <a:buSzPts val="2400"/>
            </a:pPr>
            <a:r>
              <a:rPr lang="en-US" sz="2400" dirty="0">
                <a:solidFill>
                  <a:srgbClr val="000000"/>
                </a:solidFill>
              </a:rPr>
              <a:t>None of the courses are required for degree or major pathway</a:t>
            </a:r>
          </a:p>
        </p:txBody>
      </p:sp>
    </p:spTree>
    <p:extLst>
      <p:ext uri="{BB962C8B-B14F-4D97-AF65-F5344CB8AC3E}">
        <p14:creationId xmlns:p14="http://schemas.microsoft.com/office/powerpoint/2010/main" val="1589037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400D-F9BA-23DA-CD21-8682859B64FB}"/>
              </a:ext>
            </a:extLst>
          </p:cNvPr>
          <p:cNvSpPr>
            <a:spLocks noGrp="1"/>
          </p:cNvSpPr>
          <p:nvPr>
            <p:ph type="title"/>
          </p:nvPr>
        </p:nvSpPr>
        <p:spPr>
          <a:xfrm>
            <a:off x="838200" y="803565"/>
            <a:ext cx="10515600" cy="914400"/>
          </a:xfrm>
        </p:spPr>
        <p:txBody>
          <a:bodyPr anchor="ctr"/>
          <a:lstStyle/>
          <a:p>
            <a:pPr algn="ctr"/>
            <a:r>
              <a:rPr lang="en-US" b="1" dirty="0"/>
              <a:t>Small Rural College (2)</a:t>
            </a:r>
          </a:p>
        </p:txBody>
      </p:sp>
      <p:sp>
        <p:nvSpPr>
          <p:cNvPr id="3" name="Content Placeholder 2">
            <a:extLst>
              <a:ext uri="{FF2B5EF4-FFF2-40B4-BE49-F238E27FC236}">
                <a16:creationId xmlns:a16="http://schemas.microsoft.com/office/drawing/2014/main" id="{90EEBD5E-7355-CF63-1C98-C4B9FC9692D0}"/>
              </a:ext>
            </a:extLst>
          </p:cNvPr>
          <p:cNvSpPr>
            <a:spLocks noGrp="1"/>
          </p:cNvSpPr>
          <p:nvPr>
            <p:ph sz="half" idx="1"/>
          </p:nvPr>
        </p:nvSpPr>
        <p:spPr>
          <a:xfrm>
            <a:off x="955964" y="1828800"/>
            <a:ext cx="10397836" cy="4518025"/>
          </a:xfrm>
        </p:spPr>
        <p:txBody>
          <a:bodyPr/>
          <a:lstStyle/>
          <a:p>
            <a:pPr marL="0" indent="0" algn="ctr">
              <a:buNone/>
            </a:pPr>
            <a:r>
              <a:rPr lang="en-US" dirty="0"/>
              <a:t>Courses approved for CSU GE Breadth but </a:t>
            </a:r>
            <a:r>
              <a:rPr lang="en-US" b="1" dirty="0">
                <a:solidFill>
                  <a:srgbClr val="FF0000"/>
                </a:solidFill>
              </a:rPr>
              <a:t>not</a:t>
            </a:r>
            <a:r>
              <a:rPr lang="en-US" dirty="0"/>
              <a:t> for IGETC</a:t>
            </a:r>
          </a:p>
          <a:p>
            <a:pPr marL="0" indent="0">
              <a:buNone/>
            </a:pPr>
            <a:endParaRPr lang="en-US" dirty="0"/>
          </a:p>
        </p:txBody>
      </p:sp>
      <p:graphicFrame>
        <p:nvGraphicFramePr>
          <p:cNvPr id="4" name="Google Shape;223;p32">
            <a:extLst>
              <a:ext uri="{FF2B5EF4-FFF2-40B4-BE49-F238E27FC236}">
                <a16:creationId xmlns:a16="http://schemas.microsoft.com/office/drawing/2014/main" id="{5C2B01A2-B681-BC09-2D04-C627E4199D88}"/>
              </a:ext>
            </a:extLst>
          </p:cNvPr>
          <p:cNvGraphicFramePr/>
          <p:nvPr>
            <p:extLst>
              <p:ext uri="{D42A27DB-BD31-4B8C-83A1-F6EECF244321}">
                <p14:modId xmlns:p14="http://schemas.microsoft.com/office/powerpoint/2010/main" val="2445048779"/>
              </p:ext>
            </p:extLst>
          </p:nvPr>
        </p:nvGraphicFramePr>
        <p:xfrm>
          <a:off x="1450989" y="2602733"/>
          <a:ext cx="9290022" cy="3590247"/>
        </p:xfrm>
        <a:graphic>
          <a:graphicData uri="http://schemas.openxmlformats.org/drawingml/2006/table">
            <a:tbl>
              <a:tblPr firstRow="1">
                <a:tableStyleId>{3C2FFA5D-87B4-456A-9821-1D502468CF0F}</a:tableStyleId>
              </a:tblPr>
              <a:tblGrid>
                <a:gridCol w="3082770">
                  <a:extLst>
                    <a:ext uri="{9D8B030D-6E8A-4147-A177-3AD203B41FA5}">
                      <a16:colId xmlns:a16="http://schemas.microsoft.com/office/drawing/2014/main" val="20000"/>
                    </a:ext>
                  </a:extLst>
                </a:gridCol>
                <a:gridCol w="1273696">
                  <a:extLst>
                    <a:ext uri="{9D8B030D-6E8A-4147-A177-3AD203B41FA5}">
                      <a16:colId xmlns:a16="http://schemas.microsoft.com/office/drawing/2014/main" val="20001"/>
                    </a:ext>
                  </a:extLst>
                </a:gridCol>
                <a:gridCol w="1612273">
                  <a:extLst>
                    <a:ext uri="{9D8B030D-6E8A-4147-A177-3AD203B41FA5}">
                      <a16:colId xmlns:a16="http://schemas.microsoft.com/office/drawing/2014/main" val="20002"/>
                    </a:ext>
                  </a:extLst>
                </a:gridCol>
                <a:gridCol w="1047978">
                  <a:extLst>
                    <a:ext uri="{9D8B030D-6E8A-4147-A177-3AD203B41FA5}">
                      <a16:colId xmlns:a16="http://schemas.microsoft.com/office/drawing/2014/main" val="20003"/>
                    </a:ext>
                  </a:extLst>
                </a:gridCol>
                <a:gridCol w="1096346">
                  <a:extLst>
                    <a:ext uri="{9D8B030D-6E8A-4147-A177-3AD203B41FA5}">
                      <a16:colId xmlns:a16="http://schemas.microsoft.com/office/drawing/2014/main" val="20004"/>
                    </a:ext>
                  </a:extLst>
                </a:gridCol>
                <a:gridCol w="1176959">
                  <a:extLst>
                    <a:ext uri="{9D8B030D-6E8A-4147-A177-3AD203B41FA5}">
                      <a16:colId xmlns:a16="http://schemas.microsoft.com/office/drawing/2014/main" val="20005"/>
                    </a:ext>
                  </a:extLst>
                </a:gridCol>
              </a:tblGrid>
              <a:tr h="1311837">
                <a:tc>
                  <a:txBody>
                    <a:bodyPr/>
                    <a:lstStyle/>
                    <a:p>
                      <a:pPr marL="0" lvl="0" indent="0" algn="l" rtl="0">
                        <a:spcBef>
                          <a:spcPts val="0"/>
                        </a:spcBef>
                        <a:spcAft>
                          <a:spcPts val="0"/>
                        </a:spcAft>
                        <a:buNone/>
                      </a:pPr>
                      <a:r>
                        <a:rPr lang="en" sz="1600" b="1" dirty="0"/>
                        <a:t>CSU-GE Area and Course</a:t>
                      </a:r>
                      <a:endParaRPr sz="1600" b="1" dirty="0"/>
                    </a:p>
                  </a:txBody>
                  <a:tcPr marL="91425" marR="91425" marT="91425" marB="91425"/>
                </a:tc>
                <a:tc>
                  <a:txBody>
                    <a:bodyPr/>
                    <a:lstStyle/>
                    <a:p>
                      <a:pPr marL="0" lvl="0" indent="0" algn="l" rtl="0">
                        <a:spcBef>
                          <a:spcPts val="0"/>
                        </a:spcBef>
                        <a:spcAft>
                          <a:spcPts val="0"/>
                        </a:spcAft>
                        <a:buNone/>
                      </a:pPr>
                      <a:r>
                        <a:rPr lang="en" sz="1600" b="1" dirty="0"/>
                        <a:t>Avg # of sections over last 5 years</a:t>
                      </a:r>
                      <a:endParaRPr sz="1600" b="1" dirty="0"/>
                    </a:p>
                  </a:txBody>
                  <a:tcPr marL="91425" marR="91425" marT="91425" marB="91425"/>
                </a:tc>
                <a:tc>
                  <a:txBody>
                    <a:bodyPr/>
                    <a:lstStyle/>
                    <a:p>
                      <a:pPr marL="0" lvl="0" indent="0" algn="l" rtl="0">
                        <a:spcBef>
                          <a:spcPts val="0"/>
                        </a:spcBef>
                        <a:spcAft>
                          <a:spcPts val="0"/>
                        </a:spcAft>
                        <a:buNone/>
                      </a:pPr>
                      <a:r>
                        <a:rPr lang="en" sz="1600" b="1" dirty="0"/>
                        <a:t>Avg. Annual Enrollments over last 5 years</a:t>
                      </a:r>
                      <a:endParaRPr sz="1600" b="1" dirty="0"/>
                    </a:p>
                  </a:txBody>
                  <a:tcPr marL="91425" marR="91425" marT="91425" marB="91425"/>
                </a:tc>
                <a:tc>
                  <a:txBody>
                    <a:bodyPr/>
                    <a:lstStyle/>
                    <a:p>
                      <a:pPr marL="0" lvl="0" indent="0" algn="l" rtl="0">
                        <a:spcBef>
                          <a:spcPts val="0"/>
                        </a:spcBef>
                        <a:spcAft>
                          <a:spcPts val="0"/>
                        </a:spcAft>
                        <a:buNone/>
                      </a:pPr>
                      <a:r>
                        <a:rPr lang="en" sz="1600" b="1" dirty="0"/>
                        <a:t>IGETC</a:t>
                      </a:r>
                      <a:endParaRPr sz="1600" b="1" dirty="0"/>
                    </a:p>
                  </a:txBody>
                  <a:tcPr marL="91425" marR="91425" marT="91425" marB="91425"/>
                </a:tc>
                <a:tc>
                  <a:txBody>
                    <a:bodyPr/>
                    <a:lstStyle/>
                    <a:p>
                      <a:pPr marL="0" lvl="0" indent="0" algn="l" rtl="0">
                        <a:spcBef>
                          <a:spcPts val="0"/>
                        </a:spcBef>
                        <a:spcAft>
                          <a:spcPts val="0"/>
                        </a:spcAft>
                        <a:buNone/>
                      </a:pPr>
                      <a:r>
                        <a:rPr lang="en" sz="1600" b="1" dirty="0"/>
                        <a:t>Other GE Area?</a:t>
                      </a:r>
                      <a:endParaRPr sz="1600" b="1" dirty="0"/>
                    </a:p>
                  </a:txBody>
                  <a:tcPr marL="91425" marR="91425" marT="91425" marB="91425"/>
                </a:tc>
                <a:tc>
                  <a:txBody>
                    <a:bodyPr/>
                    <a:lstStyle/>
                    <a:p>
                      <a:pPr marL="0" lvl="0" indent="0" algn="l" rtl="0">
                        <a:spcBef>
                          <a:spcPts val="0"/>
                        </a:spcBef>
                        <a:spcAft>
                          <a:spcPts val="0"/>
                        </a:spcAft>
                        <a:buNone/>
                      </a:pPr>
                      <a:r>
                        <a:rPr lang="en" sz="1600" b="1" dirty="0"/>
                        <a:t>Required for Major? </a:t>
                      </a:r>
                      <a:endParaRPr sz="1600" b="1" dirty="0"/>
                    </a:p>
                  </a:txBody>
                  <a:tcPr marL="91425" marR="91425" marT="91425" marB="91425"/>
                </a:tc>
                <a:extLst>
                  <a:ext uri="{0D108BD9-81ED-4DB2-BD59-A6C34878D82A}">
                    <a16:rowId xmlns:a16="http://schemas.microsoft.com/office/drawing/2014/main" val="10000"/>
                  </a:ext>
                </a:extLst>
              </a:tr>
              <a:tr h="759470">
                <a:tc>
                  <a:txBody>
                    <a:bodyPr/>
                    <a:lstStyle/>
                    <a:p>
                      <a:pPr marL="0" lvl="0" indent="0" algn="l" rtl="0">
                        <a:spcBef>
                          <a:spcPts val="0"/>
                        </a:spcBef>
                        <a:spcAft>
                          <a:spcPts val="0"/>
                        </a:spcAft>
                        <a:buNone/>
                      </a:pPr>
                      <a:r>
                        <a:rPr lang="en" sz="1600" dirty="0">
                          <a:solidFill>
                            <a:srgbClr val="000000"/>
                          </a:solidFill>
                        </a:rPr>
                        <a:t>Area C1: Arts </a:t>
                      </a:r>
                      <a:endParaRPr sz="1600" dirty="0">
                        <a:solidFill>
                          <a:srgbClr val="000000"/>
                        </a:solidFill>
                      </a:endParaRPr>
                    </a:p>
                    <a:p>
                      <a:pPr marL="0" lvl="0" indent="0" algn="l" rtl="0">
                        <a:spcBef>
                          <a:spcPts val="0"/>
                        </a:spcBef>
                        <a:spcAft>
                          <a:spcPts val="0"/>
                        </a:spcAft>
                        <a:buNone/>
                      </a:pPr>
                      <a:r>
                        <a:rPr lang="en" sz="1600" dirty="0">
                          <a:solidFill>
                            <a:srgbClr val="000000"/>
                          </a:solidFill>
                        </a:rPr>
                        <a:t>Art Appreciation</a:t>
                      </a:r>
                      <a:endParaRPr sz="1600" dirty="0">
                        <a:solidFill>
                          <a:srgbClr val="000000"/>
                        </a:solidFill>
                      </a:endParaRPr>
                    </a:p>
                  </a:txBody>
                  <a:tcPr marL="91425" marR="91425" marT="91425" marB="91425"/>
                </a:tc>
                <a:tc>
                  <a:txBody>
                    <a:bodyPr/>
                    <a:lstStyle/>
                    <a:p>
                      <a:pPr marL="0" lvl="0" indent="0" algn="l" rtl="0">
                        <a:spcBef>
                          <a:spcPts val="0"/>
                        </a:spcBef>
                        <a:spcAft>
                          <a:spcPts val="0"/>
                        </a:spcAft>
                        <a:buNone/>
                      </a:pPr>
                      <a:r>
                        <a:rPr lang="en" sz="1600" dirty="0">
                          <a:solidFill>
                            <a:schemeClr val="tx1">
                              <a:lumMod val="50000"/>
                            </a:schemeClr>
                          </a:solidFill>
                        </a:rPr>
                        <a:t>25</a:t>
                      </a:r>
                      <a:endParaRPr sz="1600" dirty="0">
                        <a:solidFill>
                          <a:schemeClr val="tx1">
                            <a:lumMod val="50000"/>
                          </a:schemeClr>
                        </a:solidFill>
                      </a:endParaRPr>
                    </a:p>
                  </a:txBody>
                  <a:tcPr marL="91425" marR="91425" marT="91425" marB="91425"/>
                </a:tc>
                <a:tc>
                  <a:txBody>
                    <a:bodyPr/>
                    <a:lstStyle/>
                    <a:p>
                      <a:pPr marL="0" lvl="0" indent="0" algn="l" rtl="0">
                        <a:spcBef>
                          <a:spcPts val="0"/>
                        </a:spcBef>
                        <a:spcAft>
                          <a:spcPts val="0"/>
                        </a:spcAft>
                        <a:buNone/>
                      </a:pPr>
                      <a:r>
                        <a:rPr lang="en" sz="1600" dirty="0">
                          <a:solidFill>
                            <a:schemeClr val="tx1">
                              <a:lumMod val="50000"/>
                            </a:schemeClr>
                          </a:solidFill>
                        </a:rPr>
                        <a:t>887</a:t>
                      </a:r>
                      <a:endParaRPr sz="1600" dirty="0">
                        <a:solidFill>
                          <a:schemeClr val="tx1">
                            <a:lumMod val="50000"/>
                          </a:schemeClr>
                        </a:solidFill>
                      </a:endParaRPr>
                    </a:p>
                  </a:txBody>
                  <a:tcPr marL="91425" marR="91425" marT="91425" marB="91425"/>
                </a:tc>
                <a:tc>
                  <a:txBody>
                    <a:bodyPr/>
                    <a:lstStyle/>
                    <a:p>
                      <a:pPr marL="0" lvl="0" indent="0" algn="l" rtl="0">
                        <a:spcBef>
                          <a:spcPts val="0"/>
                        </a:spcBef>
                        <a:spcAft>
                          <a:spcPts val="0"/>
                        </a:spcAft>
                        <a:buNone/>
                      </a:pPr>
                      <a:r>
                        <a:rPr lang="en" sz="1600" dirty="0">
                          <a:solidFill>
                            <a:schemeClr val="tx1">
                              <a:lumMod val="50000"/>
                            </a:schemeClr>
                          </a:solidFill>
                        </a:rPr>
                        <a:t>Y</a:t>
                      </a:r>
                      <a:endParaRPr sz="1600" dirty="0">
                        <a:solidFill>
                          <a:schemeClr val="tx1">
                            <a:lumMod val="50000"/>
                          </a:schemeClr>
                        </a:solidFill>
                      </a:endParaRPr>
                    </a:p>
                  </a:txBody>
                  <a:tcPr marL="91425" marR="91425" marT="91425" marB="91425"/>
                </a:tc>
                <a:tc>
                  <a:txBody>
                    <a:bodyPr/>
                    <a:lstStyle/>
                    <a:p>
                      <a:pPr marL="0" lvl="0" indent="0" algn="l" rtl="0">
                        <a:spcBef>
                          <a:spcPts val="0"/>
                        </a:spcBef>
                        <a:spcAft>
                          <a:spcPts val="0"/>
                        </a:spcAft>
                        <a:buNone/>
                      </a:pPr>
                      <a:r>
                        <a:rPr lang="en" sz="1600" dirty="0">
                          <a:solidFill>
                            <a:schemeClr val="tx1">
                              <a:lumMod val="50000"/>
                            </a:schemeClr>
                          </a:solidFill>
                        </a:rPr>
                        <a:t>N</a:t>
                      </a:r>
                      <a:endParaRPr sz="1600" dirty="0">
                        <a:solidFill>
                          <a:schemeClr val="tx1">
                            <a:lumMod val="50000"/>
                          </a:schemeClr>
                        </a:solidFill>
                      </a:endParaRPr>
                    </a:p>
                  </a:txBody>
                  <a:tcPr marL="91425" marR="91425" marT="91425" marB="91425"/>
                </a:tc>
                <a:tc>
                  <a:txBody>
                    <a:bodyPr/>
                    <a:lstStyle/>
                    <a:p>
                      <a:pPr marL="0" lvl="0" indent="0" algn="l" rtl="0">
                        <a:spcBef>
                          <a:spcPts val="0"/>
                        </a:spcBef>
                        <a:spcAft>
                          <a:spcPts val="0"/>
                        </a:spcAft>
                        <a:buNone/>
                      </a:pPr>
                      <a:r>
                        <a:rPr lang="en" sz="1600">
                          <a:solidFill>
                            <a:schemeClr val="tx1">
                              <a:lumMod val="50000"/>
                            </a:schemeClr>
                          </a:solidFill>
                        </a:rPr>
                        <a:t>N</a:t>
                      </a:r>
                      <a:endParaRPr sz="1600">
                        <a:solidFill>
                          <a:schemeClr val="tx1">
                            <a:lumMod val="50000"/>
                          </a:schemeClr>
                        </a:solidFill>
                      </a:endParaRPr>
                    </a:p>
                  </a:txBody>
                  <a:tcPr marL="91425" marR="91425" marT="91425" marB="91425"/>
                </a:tc>
                <a:extLst>
                  <a:ext uri="{0D108BD9-81ED-4DB2-BD59-A6C34878D82A}">
                    <a16:rowId xmlns:a16="http://schemas.microsoft.com/office/drawing/2014/main" val="10001"/>
                  </a:ext>
                </a:extLst>
              </a:tr>
              <a:tr h="759470">
                <a:tc>
                  <a:txBody>
                    <a:bodyPr/>
                    <a:lstStyle/>
                    <a:p>
                      <a:pPr marL="0" lvl="0" indent="0" algn="l" rtl="0">
                        <a:spcBef>
                          <a:spcPts val="0"/>
                        </a:spcBef>
                        <a:spcAft>
                          <a:spcPts val="0"/>
                        </a:spcAft>
                        <a:buNone/>
                      </a:pPr>
                      <a:r>
                        <a:rPr lang="en" sz="1600">
                          <a:solidFill>
                            <a:srgbClr val="000000"/>
                          </a:solidFill>
                        </a:rPr>
                        <a:t>Area C2: Humanities</a:t>
                      </a:r>
                      <a:endParaRPr sz="1600">
                        <a:solidFill>
                          <a:srgbClr val="000000"/>
                        </a:solidFill>
                      </a:endParaRPr>
                    </a:p>
                    <a:p>
                      <a:pPr marL="0" lvl="0" indent="0" algn="l" rtl="0">
                        <a:spcBef>
                          <a:spcPts val="0"/>
                        </a:spcBef>
                        <a:spcAft>
                          <a:spcPts val="0"/>
                        </a:spcAft>
                        <a:buNone/>
                      </a:pPr>
                      <a:r>
                        <a:rPr lang="en" sz="1600">
                          <a:solidFill>
                            <a:srgbClr val="000000"/>
                          </a:solidFill>
                        </a:rPr>
                        <a:t>Intro to Philosophy</a:t>
                      </a:r>
                      <a:endParaRPr sz="1600">
                        <a:solidFill>
                          <a:srgbClr val="000000"/>
                        </a:solidFill>
                      </a:endParaRPr>
                    </a:p>
                  </a:txBody>
                  <a:tcPr marL="91425" marR="91425" marT="91425" marB="91425"/>
                </a:tc>
                <a:tc>
                  <a:txBody>
                    <a:bodyPr/>
                    <a:lstStyle/>
                    <a:p>
                      <a:pPr marL="0" lvl="0" indent="0" algn="l" rtl="0">
                        <a:spcBef>
                          <a:spcPts val="0"/>
                        </a:spcBef>
                        <a:spcAft>
                          <a:spcPts val="0"/>
                        </a:spcAft>
                        <a:buNone/>
                      </a:pPr>
                      <a:r>
                        <a:rPr lang="en" sz="1600" dirty="0">
                          <a:solidFill>
                            <a:schemeClr val="tx1">
                              <a:lumMod val="50000"/>
                            </a:schemeClr>
                          </a:solidFill>
                        </a:rPr>
                        <a:t>4</a:t>
                      </a:r>
                      <a:endParaRPr sz="1600" dirty="0">
                        <a:solidFill>
                          <a:schemeClr val="tx1">
                            <a:lumMod val="50000"/>
                          </a:schemeClr>
                        </a:solidFill>
                      </a:endParaRPr>
                    </a:p>
                  </a:txBody>
                  <a:tcPr marL="91425" marR="91425" marT="91425" marB="91425"/>
                </a:tc>
                <a:tc>
                  <a:txBody>
                    <a:bodyPr/>
                    <a:lstStyle/>
                    <a:p>
                      <a:pPr marL="0" lvl="0" indent="0" algn="l" rtl="0">
                        <a:spcBef>
                          <a:spcPts val="0"/>
                        </a:spcBef>
                        <a:spcAft>
                          <a:spcPts val="0"/>
                        </a:spcAft>
                        <a:buNone/>
                      </a:pPr>
                      <a:r>
                        <a:rPr lang="en" sz="1600" dirty="0">
                          <a:solidFill>
                            <a:schemeClr val="tx1">
                              <a:lumMod val="50000"/>
                            </a:schemeClr>
                          </a:solidFill>
                        </a:rPr>
                        <a:t>125</a:t>
                      </a:r>
                      <a:endParaRPr sz="1600" dirty="0">
                        <a:solidFill>
                          <a:schemeClr val="tx1">
                            <a:lumMod val="50000"/>
                          </a:schemeClr>
                        </a:solidFill>
                      </a:endParaRPr>
                    </a:p>
                  </a:txBody>
                  <a:tcPr marL="91425" marR="91425" marT="91425" marB="91425"/>
                </a:tc>
                <a:tc>
                  <a:txBody>
                    <a:bodyPr/>
                    <a:lstStyle/>
                    <a:p>
                      <a:pPr marL="0" lvl="0" indent="0" algn="l" rtl="0">
                        <a:spcBef>
                          <a:spcPts val="0"/>
                        </a:spcBef>
                        <a:spcAft>
                          <a:spcPts val="0"/>
                        </a:spcAft>
                        <a:buNone/>
                      </a:pPr>
                      <a:r>
                        <a:rPr lang="en" sz="1600" dirty="0">
                          <a:solidFill>
                            <a:schemeClr val="tx1">
                              <a:lumMod val="50000"/>
                            </a:schemeClr>
                          </a:solidFill>
                        </a:rPr>
                        <a:t>Y</a:t>
                      </a:r>
                      <a:endParaRPr sz="1600" dirty="0">
                        <a:solidFill>
                          <a:schemeClr val="tx1">
                            <a:lumMod val="50000"/>
                          </a:schemeClr>
                        </a:solidFill>
                      </a:endParaRPr>
                    </a:p>
                  </a:txBody>
                  <a:tcPr marL="91425" marR="91425" marT="91425" marB="91425"/>
                </a:tc>
                <a:tc>
                  <a:txBody>
                    <a:bodyPr/>
                    <a:lstStyle/>
                    <a:p>
                      <a:pPr marL="0" lvl="0" indent="0" algn="ctr" rtl="0">
                        <a:lnSpc>
                          <a:spcPct val="115000"/>
                        </a:lnSpc>
                        <a:spcBef>
                          <a:spcPts val="0"/>
                        </a:spcBef>
                        <a:spcAft>
                          <a:spcPts val="0"/>
                        </a:spcAft>
                        <a:buNone/>
                      </a:pPr>
                      <a:r>
                        <a:rPr lang="en" sz="1600" dirty="0">
                          <a:solidFill>
                            <a:schemeClr val="tx1">
                              <a:lumMod val="50000"/>
                            </a:schemeClr>
                          </a:solidFill>
                          <a:sym typeface="Calibri"/>
                        </a:rPr>
                        <a:t>BC-C, A2</a:t>
                      </a:r>
                      <a:endParaRPr sz="1600" dirty="0">
                        <a:solidFill>
                          <a:schemeClr val="tx1">
                            <a:lumMod val="50000"/>
                          </a:schemeClr>
                        </a:solidFill>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1600" dirty="0">
                          <a:solidFill>
                            <a:schemeClr val="tx1">
                              <a:lumMod val="50000"/>
                            </a:schemeClr>
                          </a:solidFill>
                        </a:rPr>
                        <a:t>Y</a:t>
                      </a:r>
                      <a:endParaRPr sz="1600" dirty="0">
                        <a:solidFill>
                          <a:schemeClr val="tx1">
                            <a:lumMod val="50000"/>
                          </a:schemeClr>
                        </a:solidFill>
                      </a:endParaRPr>
                    </a:p>
                  </a:txBody>
                  <a:tcPr marL="91425" marR="91425" marT="91425" marB="91425"/>
                </a:tc>
                <a:extLst>
                  <a:ext uri="{0D108BD9-81ED-4DB2-BD59-A6C34878D82A}">
                    <a16:rowId xmlns:a16="http://schemas.microsoft.com/office/drawing/2014/main" val="10002"/>
                  </a:ext>
                </a:extLst>
              </a:tr>
              <a:tr h="759470">
                <a:tc>
                  <a:txBody>
                    <a:bodyPr/>
                    <a:lstStyle/>
                    <a:p>
                      <a:pPr marL="0" lvl="0" indent="0" algn="l" rtl="0">
                        <a:spcBef>
                          <a:spcPts val="0"/>
                        </a:spcBef>
                        <a:spcAft>
                          <a:spcPts val="0"/>
                        </a:spcAft>
                        <a:buNone/>
                      </a:pPr>
                      <a:r>
                        <a:rPr lang="en" sz="1600" dirty="0">
                          <a:solidFill>
                            <a:srgbClr val="000000"/>
                          </a:solidFill>
                        </a:rPr>
                        <a:t>Area D:</a:t>
                      </a:r>
                      <a:endParaRPr sz="1600" dirty="0">
                        <a:solidFill>
                          <a:srgbClr val="000000"/>
                        </a:solidFill>
                      </a:endParaRPr>
                    </a:p>
                    <a:p>
                      <a:pPr marL="0" lvl="0" indent="0" algn="l" rtl="0">
                        <a:spcBef>
                          <a:spcPts val="0"/>
                        </a:spcBef>
                        <a:spcAft>
                          <a:spcPts val="0"/>
                        </a:spcAft>
                        <a:buNone/>
                      </a:pPr>
                      <a:r>
                        <a:rPr lang="en" sz="1600" dirty="0">
                          <a:solidFill>
                            <a:srgbClr val="000000"/>
                          </a:solidFill>
                        </a:rPr>
                        <a:t>History—African American</a:t>
                      </a:r>
                      <a:endParaRPr sz="1600" dirty="0">
                        <a:solidFill>
                          <a:srgbClr val="000000"/>
                        </a:solidFill>
                      </a:endParaRPr>
                    </a:p>
                  </a:txBody>
                  <a:tcPr marL="91425" marR="91425" marT="91425" marB="91425"/>
                </a:tc>
                <a:tc>
                  <a:txBody>
                    <a:bodyPr/>
                    <a:lstStyle/>
                    <a:p>
                      <a:pPr marL="0" lvl="0" indent="0" algn="l" rtl="0">
                        <a:spcBef>
                          <a:spcPts val="0"/>
                        </a:spcBef>
                        <a:spcAft>
                          <a:spcPts val="0"/>
                        </a:spcAft>
                        <a:buNone/>
                      </a:pPr>
                      <a:r>
                        <a:rPr lang="en" sz="1600">
                          <a:solidFill>
                            <a:schemeClr val="tx1">
                              <a:lumMod val="50000"/>
                            </a:schemeClr>
                          </a:solidFill>
                        </a:rPr>
                        <a:t>1</a:t>
                      </a:r>
                      <a:endParaRPr sz="1600">
                        <a:solidFill>
                          <a:schemeClr val="tx1">
                            <a:lumMod val="50000"/>
                          </a:schemeClr>
                        </a:solidFill>
                      </a:endParaRPr>
                    </a:p>
                  </a:txBody>
                  <a:tcPr marL="91425" marR="91425" marT="91425" marB="91425"/>
                </a:tc>
                <a:tc>
                  <a:txBody>
                    <a:bodyPr/>
                    <a:lstStyle/>
                    <a:p>
                      <a:pPr marL="0" lvl="0" indent="0" algn="l" rtl="0">
                        <a:spcBef>
                          <a:spcPts val="0"/>
                        </a:spcBef>
                        <a:spcAft>
                          <a:spcPts val="0"/>
                        </a:spcAft>
                        <a:buNone/>
                      </a:pPr>
                      <a:r>
                        <a:rPr lang="en" sz="1600" dirty="0">
                          <a:solidFill>
                            <a:schemeClr val="tx1">
                              <a:lumMod val="50000"/>
                            </a:schemeClr>
                          </a:solidFill>
                        </a:rPr>
                        <a:t>24</a:t>
                      </a:r>
                      <a:endParaRPr sz="1600" dirty="0">
                        <a:solidFill>
                          <a:schemeClr val="tx1">
                            <a:lumMod val="50000"/>
                          </a:schemeClr>
                        </a:solidFill>
                      </a:endParaRPr>
                    </a:p>
                  </a:txBody>
                  <a:tcPr marL="91425" marR="91425" marT="91425" marB="91425"/>
                </a:tc>
                <a:tc>
                  <a:txBody>
                    <a:bodyPr/>
                    <a:lstStyle/>
                    <a:p>
                      <a:pPr marL="0" lvl="0" indent="0" algn="l" rtl="0">
                        <a:spcBef>
                          <a:spcPts val="0"/>
                        </a:spcBef>
                        <a:spcAft>
                          <a:spcPts val="0"/>
                        </a:spcAft>
                        <a:buNone/>
                      </a:pPr>
                      <a:r>
                        <a:rPr lang="en" sz="1600" dirty="0">
                          <a:solidFill>
                            <a:schemeClr val="tx1">
                              <a:lumMod val="50000"/>
                            </a:schemeClr>
                          </a:solidFill>
                        </a:rPr>
                        <a:t>N</a:t>
                      </a:r>
                      <a:endParaRPr sz="1600" dirty="0">
                        <a:solidFill>
                          <a:schemeClr val="tx1">
                            <a:lumMod val="50000"/>
                          </a:schemeClr>
                        </a:solidFill>
                      </a:endParaRPr>
                    </a:p>
                  </a:txBody>
                  <a:tcPr marL="91425" marR="91425" marT="91425" marB="91425"/>
                </a:tc>
                <a:tc>
                  <a:txBody>
                    <a:bodyPr/>
                    <a:lstStyle/>
                    <a:p>
                      <a:pPr marL="0" lvl="0" indent="0" algn="ctr" rtl="0">
                        <a:lnSpc>
                          <a:spcPct val="115000"/>
                        </a:lnSpc>
                        <a:spcBef>
                          <a:spcPts val="0"/>
                        </a:spcBef>
                        <a:spcAft>
                          <a:spcPts val="0"/>
                        </a:spcAft>
                        <a:buNone/>
                      </a:pPr>
                      <a:r>
                        <a:rPr lang="en" sz="1600" dirty="0">
                          <a:solidFill>
                            <a:schemeClr val="tx1">
                              <a:lumMod val="50000"/>
                            </a:schemeClr>
                          </a:solidFill>
                          <a:sym typeface="Calibri"/>
                        </a:rPr>
                        <a:t>C2</a:t>
                      </a:r>
                      <a:endParaRPr sz="1600" dirty="0">
                        <a:solidFill>
                          <a:schemeClr val="tx1">
                            <a:lumMod val="50000"/>
                          </a:schemeClr>
                        </a:solidFill>
                        <a:latin typeface="Calibri"/>
                        <a:ea typeface="Calibri"/>
                        <a:cs typeface="Calibri"/>
                        <a:sym typeface="Calibri"/>
                      </a:endParaRPr>
                    </a:p>
                  </a:txBody>
                  <a:tcPr marL="9525" marR="9525" marT="9525" marB="91425" anchor="b"/>
                </a:tc>
                <a:tc>
                  <a:txBody>
                    <a:bodyPr/>
                    <a:lstStyle/>
                    <a:p>
                      <a:pPr marL="0" lvl="0" indent="0" algn="l" rtl="0">
                        <a:spcBef>
                          <a:spcPts val="0"/>
                        </a:spcBef>
                        <a:spcAft>
                          <a:spcPts val="0"/>
                        </a:spcAft>
                        <a:buNone/>
                      </a:pPr>
                      <a:r>
                        <a:rPr lang="en" sz="1600" dirty="0">
                          <a:solidFill>
                            <a:schemeClr val="tx1">
                              <a:lumMod val="50000"/>
                            </a:schemeClr>
                          </a:solidFill>
                        </a:rPr>
                        <a:t>?</a:t>
                      </a:r>
                      <a:endParaRPr sz="1600" dirty="0">
                        <a:solidFill>
                          <a:schemeClr val="tx1">
                            <a:lumMod val="50000"/>
                          </a:schemeClr>
                        </a:solidFill>
                      </a:endParaRPr>
                    </a:p>
                  </a:txBody>
                  <a:tcPr marL="91425" marR="91425" marT="91425" marB="914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74284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1EE37-B7FE-0F12-46B4-1D5285449D2B}"/>
              </a:ext>
            </a:extLst>
          </p:cNvPr>
          <p:cNvSpPr>
            <a:spLocks noGrp="1"/>
          </p:cNvSpPr>
          <p:nvPr>
            <p:ph type="title"/>
          </p:nvPr>
        </p:nvSpPr>
        <p:spPr/>
        <p:txBody>
          <a:bodyPr anchor="ctr"/>
          <a:lstStyle/>
          <a:p>
            <a:pPr algn="ctr"/>
            <a:r>
              <a:rPr lang="en-US" b="1" dirty="0"/>
              <a:t>AB 928 and A Tale of Two Courses</a:t>
            </a:r>
          </a:p>
        </p:txBody>
      </p:sp>
      <p:sp>
        <p:nvSpPr>
          <p:cNvPr id="6" name="Text Placeholder 5">
            <a:extLst>
              <a:ext uri="{FF2B5EF4-FFF2-40B4-BE49-F238E27FC236}">
                <a16:creationId xmlns:a16="http://schemas.microsoft.com/office/drawing/2014/main" id="{4CDF7259-8AF6-F3E7-9CED-F33E72600750}"/>
              </a:ext>
            </a:extLst>
          </p:cNvPr>
          <p:cNvSpPr>
            <a:spLocks noGrp="1"/>
          </p:cNvSpPr>
          <p:nvPr>
            <p:ph type="body" idx="1"/>
          </p:nvPr>
        </p:nvSpPr>
        <p:spPr/>
        <p:txBody>
          <a:bodyPr/>
          <a:lstStyle/>
          <a:p>
            <a:endParaRPr lang="en-US" dirty="0"/>
          </a:p>
        </p:txBody>
      </p:sp>
      <p:sp>
        <p:nvSpPr>
          <p:cNvPr id="7" name="Content Placeholder 6">
            <a:extLst>
              <a:ext uri="{FF2B5EF4-FFF2-40B4-BE49-F238E27FC236}">
                <a16:creationId xmlns:a16="http://schemas.microsoft.com/office/drawing/2014/main" id="{CBCB22A1-25F4-C6C6-9AC2-F0F3FF3FA6B4}"/>
              </a:ext>
            </a:extLst>
          </p:cNvPr>
          <p:cNvSpPr>
            <a:spLocks noGrp="1"/>
          </p:cNvSpPr>
          <p:nvPr>
            <p:ph idx="10"/>
          </p:nvPr>
        </p:nvSpPr>
        <p:spPr/>
        <p:txBody>
          <a:bodyPr/>
          <a:lstStyle/>
          <a:p>
            <a:r>
              <a:rPr lang="en-US" dirty="0"/>
              <a:t>Oral Communication</a:t>
            </a:r>
          </a:p>
          <a:p>
            <a:r>
              <a:rPr lang="en-US" dirty="0"/>
              <a:t>English Composition</a:t>
            </a:r>
          </a:p>
        </p:txBody>
      </p:sp>
      <p:pic>
        <p:nvPicPr>
          <p:cNvPr id="4" name="Picture 3" descr="Egg on left and chicken on right with a question mark in between.">
            <a:extLst>
              <a:ext uri="{FF2B5EF4-FFF2-40B4-BE49-F238E27FC236}">
                <a16:creationId xmlns:a16="http://schemas.microsoft.com/office/drawing/2014/main" id="{DD963410-284D-ABB0-68DD-F49BAECE5334}"/>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5909141" y="2137350"/>
            <a:ext cx="4633353" cy="2603355"/>
          </a:xfrm>
          <a:prstGeom prst="rect">
            <a:avLst/>
          </a:prstGeom>
        </p:spPr>
      </p:pic>
    </p:spTree>
    <p:extLst>
      <p:ext uri="{BB962C8B-B14F-4D97-AF65-F5344CB8AC3E}">
        <p14:creationId xmlns:p14="http://schemas.microsoft.com/office/powerpoint/2010/main" val="295265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400D-F9BA-23DA-CD21-8682859B64FB}"/>
              </a:ext>
            </a:extLst>
          </p:cNvPr>
          <p:cNvSpPr>
            <a:spLocks noGrp="1"/>
          </p:cNvSpPr>
          <p:nvPr>
            <p:ph type="title"/>
          </p:nvPr>
        </p:nvSpPr>
        <p:spPr>
          <a:xfrm>
            <a:off x="838200" y="803565"/>
            <a:ext cx="10515600" cy="914400"/>
          </a:xfrm>
        </p:spPr>
        <p:txBody>
          <a:bodyPr anchor="ctr"/>
          <a:lstStyle/>
          <a:p>
            <a:pPr algn="ctr"/>
            <a:r>
              <a:rPr lang="en-US" b="1" dirty="0"/>
              <a:t>Oral Communication – GE Requirement (1)</a:t>
            </a:r>
          </a:p>
        </p:txBody>
      </p:sp>
      <p:sp>
        <p:nvSpPr>
          <p:cNvPr id="3" name="Content Placeholder 2">
            <a:extLst>
              <a:ext uri="{FF2B5EF4-FFF2-40B4-BE49-F238E27FC236}">
                <a16:creationId xmlns:a16="http://schemas.microsoft.com/office/drawing/2014/main" id="{90EEBD5E-7355-CF63-1C98-C4B9FC9692D0}"/>
              </a:ext>
            </a:extLst>
          </p:cNvPr>
          <p:cNvSpPr>
            <a:spLocks noGrp="1"/>
          </p:cNvSpPr>
          <p:nvPr>
            <p:ph sz="half" idx="1"/>
          </p:nvPr>
        </p:nvSpPr>
        <p:spPr>
          <a:xfrm>
            <a:off x="955964" y="1828800"/>
            <a:ext cx="10397836" cy="4518025"/>
          </a:xfrm>
        </p:spPr>
        <p:txBody>
          <a:bodyPr/>
          <a:lstStyle/>
          <a:p>
            <a:r>
              <a:rPr lang="en-US" dirty="0"/>
              <a:t>IGETC did not include Oral Communication</a:t>
            </a:r>
          </a:p>
          <a:p>
            <a:r>
              <a:rPr lang="en-US" dirty="0"/>
              <a:t>CSU GE Breadth did include Oral Communication</a:t>
            </a:r>
          </a:p>
          <a:p>
            <a:r>
              <a:rPr lang="en-US" dirty="0"/>
              <a:t>After data analyses, Assembly of the UC Academic Senate approved UC Senate Regulation 479: Cal-GETC to include Oral Communication</a:t>
            </a:r>
          </a:p>
          <a:p>
            <a:pPr lvl="1"/>
            <a:r>
              <a:rPr lang="en-US" dirty="0"/>
              <a:t>December 8, 2022 version included English Composition as a prerequisite</a:t>
            </a:r>
          </a:p>
          <a:p>
            <a:r>
              <a:rPr lang="en-US" dirty="0"/>
              <a:t>Data informed result: the prerequisite requirement was removed in the final approval of Cal-GETC, May 22, 2023.</a:t>
            </a:r>
          </a:p>
        </p:txBody>
      </p:sp>
    </p:spTree>
    <p:extLst>
      <p:ext uri="{BB962C8B-B14F-4D97-AF65-F5344CB8AC3E}">
        <p14:creationId xmlns:p14="http://schemas.microsoft.com/office/powerpoint/2010/main" val="3694665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90E8-80E5-45AD-EE46-0197FA06A3C7}"/>
              </a:ext>
            </a:extLst>
          </p:cNvPr>
          <p:cNvSpPr>
            <a:spLocks noGrp="1"/>
          </p:cNvSpPr>
          <p:nvPr>
            <p:ph type="title"/>
          </p:nvPr>
        </p:nvSpPr>
        <p:spPr/>
        <p:txBody>
          <a:bodyPr/>
          <a:lstStyle/>
          <a:p>
            <a:r>
              <a:rPr lang="en-US" b="1" dirty="0"/>
              <a:t>Oral Communication – GE Requirement (2)</a:t>
            </a:r>
            <a:endParaRPr lang="en-US" dirty="0"/>
          </a:p>
        </p:txBody>
      </p:sp>
      <p:sp>
        <p:nvSpPr>
          <p:cNvPr id="3" name="Content Placeholder 2">
            <a:extLst>
              <a:ext uri="{FF2B5EF4-FFF2-40B4-BE49-F238E27FC236}">
                <a16:creationId xmlns:a16="http://schemas.microsoft.com/office/drawing/2014/main" id="{59E94B32-6718-1CBD-63D4-00850E55A142}"/>
              </a:ext>
            </a:extLst>
          </p:cNvPr>
          <p:cNvSpPr>
            <a:spLocks noGrp="1"/>
          </p:cNvSpPr>
          <p:nvPr>
            <p:ph sz="half" idx="1"/>
          </p:nvPr>
        </p:nvSpPr>
        <p:spPr/>
        <p:txBody>
          <a:bodyPr/>
          <a:lstStyle/>
          <a:p>
            <a:pPr marL="0" indent="0" algn="ctr">
              <a:buNone/>
            </a:pPr>
            <a:r>
              <a:rPr lang="en-US" b="1" dirty="0">
                <a:solidFill>
                  <a:schemeClr val="tx1">
                    <a:lumMod val="75000"/>
                  </a:schemeClr>
                </a:solidFill>
              </a:rPr>
              <a:t>Data to the Rescue!</a:t>
            </a:r>
          </a:p>
          <a:p>
            <a:r>
              <a:rPr lang="en-US" dirty="0"/>
              <a:t>5 colleges provided similar data</a:t>
            </a:r>
          </a:p>
          <a:p>
            <a:r>
              <a:rPr lang="en-US" dirty="0"/>
              <a:t>5-year time frame </a:t>
            </a:r>
          </a:p>
          <a:p>
            <a:r>
              <a:rPr lang="en-US" dirty="0"/>
              <a:t>English Composition before Public Speaking </a:t>
            </a:r>
          </a:p>
          <a:p>
            <a:pPr lvl="1"/>
            <a:r>
              <a:rPr lang="en-US" dirty="0"/>
              <a:t>5−22 percentage point increase in success for Public Speaking</a:t>
            </a:r>
          </a:p>
          <a:p>
            <a:r>
              <a:rPr lang="en-US" dirty="0"/>
              <a:t>Public Speaking before English Composition</a:t>
            </a:r>
          </a:p>
          <a:p>
            <a:pPr lvl="1"/>
            <a:r>
              <a:rPr lang="en-US" dirty="0"/>
              <a:t>5−17 percentage point increase in success for English Composition</a:t>
            </a:r>
          </a:p>
          <a:p>
            <a:endParaRPr lang="en-US" dirty="0"/>
          </a:p>
        </p:txBody>
      </p:sp>
    </p:spTree>
    <p:extLst>
      <p:ext uri="{BB962C8B-B14F-4D97-AF65-F5344CB8AC3E}">
        <p14:creationId xmlns:p14="http://schemas.microsoft.com/office/powerpoint/2010/main" val="2730277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CDEDA-7091-E15D-8EF4-925C6CC8EC5D}"/>
              </a:ext>
            </a:extLst>
          </p:cNvPr>
          <p:cNvSpPr>
            <a:spLocks noGrp="1"/>
          </p:cNvSpPr>
          <p:nvPr>
            <p:ph type="title"/>
          </p:nvPr>
        </p:nvSpPr>
        <p:spPr/>
        <p:txBody>
          <a:bodyPr/>
          <a:lstStyle/>
          <a:p>
            <a:r>
              <a:rPr lang="en-US" b="1" dirty="0"/>
              <a:t>Oral Communication – GE Requirement (3)</a:t>
            </a:r>
            <a:endParaRPr lang="en-US" dirty="0"/>
          </a:p>
        </p:txBody>
      </p:sp>
      <p:sp>
        <p:nvSpPr>
          <p:cNvPr id="3" name="Content Placeholder 2">
            <a:extLst>
              <a:ext uri="{FF2B5EF4-FFF2-40B4-BE49-F238E27FC236}">
                <a16:creationId xmlns:a16="http://schemas.microsoft.com/office/drawing/2014/main" id="{A085497C-9A28-265D-A3FE-C96EA5CE9373}"/>
              </a:ext>
            </a:extLst>
          </p:cNvPr>
          <p:cNvSpPr>
            <a:spLocks noGrp="1"/>
          </p:cNvSpPr>
          <p:nvPr>
            <p:ph sz="half" idx="1"/>
          </p:nvPr>
        </p:nvSpPr>
        <p:spPr/>
        <p:txBody>
          <a:bodyPr/>
          <a:lstStyle/>
          <a:p>
            <a:pPr marL="0" indent="0" algn="ctr">
              <a:buNone/>
            </a:pPr>
            <a:r>
              <a:rPr lang="en-US" b="1" dirty="0">
                <a:solidFill>
                  <a:schemeClr val="tx1">
                    <a:lumMod val="75000"/>
                  </a:schemeClr>
                </a:solidFill>
              </a:rPr>
              <a:t>But wait…There is more!</a:t>
            </a:r>
          </a:p>
          <a:p>
            <a:endParaRPr lang="en-US" dirty="0"/>
          </a:p>
          <a:p>
            <a:r>
              <a:rPr lang="en-US" dirty="0"/>
              <a:t>Three colleges also studied relationship between taking Public Speaking/Oral Communication in the first year and earning a degree </a:t>
            </a:r>
          </a:p>
          <a:p>
            <a:r>
              <a:rPr lang="en-US" dirty="0"/>
              <a:t>Consistently found students that take public speaking in first year are roughly twice as likely to earn a degree</a:t>
            </a:r>
          </a:p>
          <a:p>
            <a:r>
              <a:rPr lang="en-US" dirty="0"/>
              <a:t>Results consistent for Black, Latinx, and students with GPA above 3.0</a:t>
            </a:r>
          </a:p>
          <a:p>
            <a:endParaRPr lang="en-US" dirty="0"/>
          </a:p>
        </p:txBody>
      </p:sp>
    </p:spTree>
    <p:extLst>
      <p:ext uri="{BB962C8B-B14F-4D97-AF65-F5344CB8AC3E}">
        <p14:creationId xmlns:p14="http://schemas.microsoft.com/office/powerpoint/2010/main" val="78602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DA42F-423D-F90B-BF4F-B54398CEFF90}"/>
              </a:ext>
            </a:extLst>
          </p:cNvPr>
          <p:cNvSpPr>
            <a:spLocks noGrp="1"/>
          </p:cNvSpPr>
          <p:nvPr>
            <p:ph type="title"/>
          </p:nvPr>
        </p:nvSpPr>
        <p:spPr/>
        <p:txBody>
          <a:bodyPr/>
          <a:lstStyle/>
          <a:p>
            <a:pPr algn="ctr"/>
            <a:r>
              <a:rPr lang="en-US" b="1" dirty="0"/>
              <a:t>Description</a:t>
            </a:r>
            <a:endParaRPr lang="en-US" dirty="0"/>
          </a:p>
        </p:txBody>
      </p:sp>
      <p:sp>
        <p:nvSpPr>
          <p:cNvPr id="3" name="Content Placeholder 2">
            <a:extLst>
              <a:ext uri="{FF2B5EF4-FFF2-40B4-BE49-F238E27FC236}">
                <a16:creationId xmlns:a16="http://schemas.microsoft.com/office/drawing/2014/main" id="{9682E9E2-F47E-B872-2BC6-EF25CD340AA7}"/>
              </a:ext>
            </a:extLst>
          </p:cNvPr>
          <p:cNvSpPr>
            <a:spLocks noGrp="1"/>
          </p:cNvSpPr>
          <p:nvPr>
            <p:ph sz="half" idx="1"/>
          </p:nvPr>
        </p:nvSpPr>
        <p:spPr/>
        <p:txBody>
          <a:bodyPr>
            <a:normAutofit fontScale="92500"/>
          </a:bodyPr>
          <a:lstStyle/>
          <a:p>
            <a:pPr marL="0" indent="0">
              <a:buNone/>
            </a:pPr>
            <a:r>
              <a:rPr lang="en-US" dirty="0"/>
              <a:t>Mathematicians are uniquely positioned to lead data analysis efforts that advance the long-term success of our students.  With AB 928 (Berman, 2021) to AB 1111 (Berman, 2021) and AB 1705 (Irwin, 2022), the legislature has been focused on increasing the numbers of degree completers.  In particular, STEM degrees are in high demand in California’s economy and provide opportunities to high-wage careers.  Join presenters from the Academic Senate for California Community Colleges to discuss how faculty, particularly math faculty, can collaborate with our college research professionals to impact the long-term success of our students locally and statewide by critically analyzing student data and helping to increase data literacy of all faculty.  How can we leverage a variety of data to provide a more comprehensive view of the complex stories of our diverse students? </a:t>
            </a:r>
          </a:p>
          <a:p>
            <a:endParaRPr lang="en-US" dirty="0"/>
          </a:p>
        </p:txBody>
      </p:sp>
    </p:spTree>
    <p:extLst>
      <p:ext uri="{BB962C8B-B14F-4D97-AF65-F5344CB8AC3E}">
        <p14:creationId xmlns:p14="http://schemas.microsoft.com/office/powerpoint/2010/main" val="665481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95CFBD-DFAA-7C44-2876-83958E130E02}"/>
              </a:ext>
            </a:extLst>
          </p:cNvPr>
          <p:cNvSpPr>
            <a:spLocks noGrp="1"/>
          </p:cNvSpPr>
          <p:nvPr>
            <p:ph type="title"/>
          </p:nvPr>
        </p:nvSpPr>
        <p:spPr/>
        <p:txBody>
          <a:bodyPr/>
          <a:lstStyle/>
          <a:p>
            <a:pPr algn="ctr"/>
            <a:r>
              <a:rPr lang="en-US" dirty="0"/>
              <a:t>Looking Ahead</a:t>
            </a:r>
          </a:p>
        </p:txBody>
      </p:sp>
      <p:sp>
        <p:nvSpPr>
          <p:cNvPr id="5" name="Text Placeholder 4">
            <a:extLst>
              <a:ext uri="{FF2B5EF4-FFF2-40B4-BE49-F238E27FC236}">
                <a16:creationId xmlns:a16="http://schemas.microsoft.com/office/drawing/2014/main" id="{F9B76A17-B15A-FD73-3084-F2F5B356F167}"/>
              </a:ext>
            </a:extLst>
          </p:cNvPr>
          <p:cNvSpPr>
            <a:spLocks noGrp="1"/>
          </p:cNvSpPr>
          <p:nvPr>
            <p:ph type="body" idx="1"/>
          </p:nvPr>
        </p:nvSpPr>
        <p:spPr/>
        <p:txBody>
          <a:bodyPr/>
          <a:lstStyle/>
          <a:p>
            <a:endParaRPr lang="en-US"/>
          </a:p>
        </p:txBody>
      </p:sp>
      <p:sp>
        <p:nvSpPr>
          <p:cNvPr id="6" name="Content Placeholder 5">
            <a:extLst>
              <a:ext uri="{FF2B5EF4-FFF2-40B4-BE49-F238E27FC236}">
                <a16:creationId xmlns:a16="http://schemas.microsoft.com/office/drawing/2014/main" id="{B3752F57-49BD-B366-83DE-EA888DFC9047}"/>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2360804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400D-F9BA-23DA-CD21-8682859B64FB}"/>
              </a:ext>
            </a:extLst>
          </p:cNvPr>
          <p:cNvSpPr>
            <a:spLocks noGrp="1"/>
          </p:cNvSpPr>
          <p:nvPr>
            <p:ph type="title"/>
          </p:nvPr>
        </p:nvSpPr>
        <p:spPr>
          <a:xfrm>
            <a:off x="838200" y="803565"/>
            <a:ext cx="10515600" cy="914400"/>
          </a:xfrm>
        </p:spPr>
        <p:txBody>
          <a:bodyPr anchor="ctr"/>
          <a:lstStyle/>
          <a:p>
            <a:pPr algn="ctr"/>
            <a:r>
              <a:rPr lang="en-US" b="1" dirty="0"/>
              <a:t>Associate Degrees for Transfer (ADTs)</a:t>
            </a:r>
          </a:p>
        </p:txBody>
      </p:sp>
      <p:sp>
        <p:nvSpPr>
          <p:cNvPr id="3" name="Content Placeholder 2">
            <a:extLst>
              <a:ext uri="{FF2B5EF4-FFF2-40B4-BE49-F238E27FC236}">
                <a16:creationId xmlns:a16="http://schemas.microsoft.com/office/drawing/2014/main" id="{90EEBD5E-7355-CF63-1C98-C4B9FC9692D0}"/>
              </a:ext>
            </a:extLst>
          </p:cNvPr>
          <p:cNvSpPr>
            <a:spLocks noGrp="1"/>
          </p:cNvSpPr>
          <p:nvPr>
            <p:ph sz="half" idx="1"/>
          </p:nvPr>
        </p:nvSpPr>
        <p:spPr>
          <a:xfrm>
            <a:off x="955964" y="1828800"/>
            <a:ext cx="10397836" cy="4518025"/>
          </a:xfrm>
        </p:spPr>
        <p:txBody>
          <a:bodyPr>
            <a:normAutofit/>
          </a:bodyPr>
          <a:lstStyle/>
          <a:p>
            <a:pPr marL="457200" lvl="0" indent="-342900" algn="l" rtl="0">
              <a:spcBef>
                <a:spcPts val="600"/>
              </a:spcBef>
              <a:spcAft>
                <a:spcPts val="0"/>
              </a:spcAft>
              <a:buSzPts val="1800"/>
              <a:buChar char="●"/>
            </a:pPr>
            <a:r>
              <a:rPr lang="en-US" sz="2000" dirty="0">
                <a:solidFill>
                  <a:srgbClr val="000000"/>
                </a:solidFill>
              </a:rPr>
              <a:t>All Transfer Model Curriculum (TMC) will need to be reviewed/updated</a:t>
            </a:r>
          </a:p>
          <a:p>
            <a:pPr marL="914400" lvl="1" indent="-342900">
              <a:spcBef>
                <a:spcPts val="600"/>
              </a:spcBef>
              <a:buSzPts val="1800"/>
              <a:buChar char="●"/>
            </a:pPr>
            <a:r>
              <a:rPr lang="en-US" sz="1800" dirty="0">
                <a:solidFill>
                  <a:srgbClr val="000000"/>
                </a:solidFill>
              </a:rPr>
              <a:t>TMCs are the framework under which ADTs are created</a:t>
            </a:r>
          </a:p>
          <a:p>
            <a:pPr marL="914400" lvl="1" indent="-342900">
              <a:spcBef>
                <a:spcPts val="600"/>
              </a:spcBef>
              <a:buSzPts val="1800"/>
              <a:buChar char="●"/>
            </a:pPr>
            <a:r>
              <a:rPr lang="en-US" sz="1800" dirty="0">
                <a:solidFill>
                  <a:srgbClr val="000000"/>
                </a:solidFill>
              </a:rPr>
              <a:t>TMCs are the vehicle under which agreements are made with transfer institutions (CSU, AICCU, HBCU) for determination of “similar” to a baccalaureate major</a:t>
            </a:r>
          </a:p>
          <a:p>
            <a:pPr marL="914400" lvl="1" indent="-342900">
              <a:spcBef>
                <a:spcPts val="600"/>
              </a:spcBef>
              <a:buSzPts val="1800"/>
              <a:buChar char="●"/>
            </a:pPr>
            <a:r>
              <a:rPr lang="en-US" sz="1800" dirty="0">
                <a:solidFill>
                  <a:srgbClr val="000000"/>
                </a:solidFill>
              </a:rPr>
              <a:t>Changing from CSU GE Breadth/IGETC to Cal-GETC may impact “double-counting”</a:t>
            </a:r>
          </a:p>
          <a:p>
            <a:pPr marL="914400" lvl="1" indent="-342900">
              <a:spcBef>
                <a:spcPts val="600"/>
              </a:spcBef>
              <a:buSzPts val="1800"/>
              <a:buChar char="●"/>
            </a:pPr>
            <a:r>
              <a:rPr lang="en-US" sz="1800" dirty="0">
                <a:solidFill>
                  <a:srgbClr val="000000"/>
                </a:solidFill>
              </a:rPr>
              <a:t>Reviews beginning fall 2023</a:t>
            </a:r>
          </a:p>
          <a:p>
            <a:pPr marL="457200" lvl="0" indent="-342900" algn="l" rtl="0">
              <a:spcBef>
                <a:spcPts val="600"/>
              </a:spcBef>
              <a:spcAft>
                <a:spcPts val="0"/>
              </a:spcAft>
              <a:buSzPts val="1800"/>
              <a:buChar char="●"/>
            </a:pPr>
            <a:r>
              <a:rPr lang="en-US" sz="2000" dirty="0">
                <a:solidFill>
                  <a:srgbClr val="000000"/>
                </a:solidFill>
              </a:rPr>
              <a:t>ADTs will need to be reviewed/updated:</a:t>
            </a:r>
          </a:p>
          <a:p>
            <a:pPr marL="914400" lvl="1" indent="-342900">
              <a:spcBef>
                <a:spcPts val="600"/>
              </a:spcBef>
              <a:buSzPts val="1800"/>
              <a:buChar char="●"/>
            </a:pPr>
            <a:r>
              <a:rPr lang="en-US" sz="1800" dirty="0">
                <a:solidFill>
                  <a:srgbClr val="000000"/>
                </a:solidFill>
              </a:rPr>
              <a:t>Guidance from CCCCO and ASCCC: </a:t>
            </a:r>
            <a:r>
              <a:rPr lang="en-US" sz="1800" dirty="0">
                <a:solidFill>
                  <a:srgbClr val="000000"/>
                </a:solidFill>
                <a:hlinkClick r:id="rId2"/>
              </a:rPr>
              <a:t>Memo ESS 23-44</a:t>
            </a:r>
            <a:endParaRPr lang="en-US" sz="1800" dirty="0">
              <a:solidFill>
                <a:srgbClr val="000000"/>
              </a:solidFill>
            </a:endParaRPr>
          </a:p>
          <a:p>
            <a:pPr marL="1371600" lvl="2" indent="-342900">
              <a:spcBef>
                <a:spcPts val="600"/>
              </a:spcBef>
              <a:buSzPts val="1800"/>
              <a:buChar char="●"/>
            </a:pPr>
            <a:r>
              <a:rPr lang="en-US" sz="1400" dirty="0">
                <a:solidFill>
                  <a:srgbClr val="000000"/>
                </a:solidFill>
              </a:rPr>
              <a:t>If no changes to ADT course requirements, colleges may certify compliance</a:t>
            </a:r>
          </a:p>
          <a:p>
            <a:pPr marL="914400" lvl="1" indent="-342900">
              <a:spcBef>
                <a:spcPts val="600"/>
              </a:spcBef>
              <a:buSzPts val="1800"/>
              <a:buChar char="●"/>
            </a:pPr>
            <a:r>
              <a:rPr lang="en-US" sz="1800" dirty="0">
                <a:solidFill>
                  <a:srgbClr val="000000"/>
                </a:solidFill>
              </a:rPr>
              <a:t>TMCs and ADT Submission forms have been updated except for:</a:t>
            </a:r>
          </a:p>
          <a:p>
            <a:pPr marL="1371600" lvl="2" indent="-342900">
              <a:spcBef>
                <a:spcPts val="600"/>
              </a:spcBef>
              <a:buSzPts val="1800"/>
              <a:buChar char="●"/>
            </a:pPr>
            <a:r>
              <a:rPr lang="en-US" sz="1400" dirty="0">
                <a:solidFill>
                  <a:srgbClr val="000000"/>
                </a:solidFill>
              </a:rPr>
              <a:t>Elementary Teacher Education - Math for Elementary Teachers will not count for Cal-GETC (previously CSU GE Breadth B4 but not IGETC)</a:t>
            </a:r>
          </a:p>
          <a:p>
            <a:pPr marL="1371600" lvl="2" indent="-342900">
              <a:spcBef>
                <a:spcPts val="600"/>
              </a:spcBef>
              <a:buSzPts val="1800"/>
              <a:buChar char="●"/>
            </a:pPr>
            <a:r>
              <a:rPr lang="en-US" sz="1400" dirty="0">
                <a:solidFill>
                  <a:srgbClr val="000000"/>
                </a:solidFill>
              </a:rPr>
              <a:t>Chemistry, Environmental Science - Uses CSU GE Breadth for STEM or IGETC For STEM to complete some GE after transfer</a:t>
            </a:r>
          </a:p>
          <a:p>
            <a:pPr marL="1371600" lvl="2" indent="-342900">
              <a:spcBef>
                <a:spcPts val="600"/>
              </a:spcBef>
              <a:buSzPts val="1800"/>
              <a:buChar char="●"/>
            </a:pPr>
            <a:r>
              <a:rPr lang="en-US" sz="1400" dirty="0">
                <a:solidFill>
                  <a:srgbClr val="000000"/>
                </a:solidFill>
              </a:rPr>
              <a:t>Social Justice Studies</a:t>
            </a:r>
          </a:p>
          <a:p>
            <a:endParaRPr lang="en-US" dirty="0"/>
          </a:p>
          <a:p>
            <a:endParaRPr lang="en-US" dirty="0"/>
          </a:p>
        </p:txBody>
      </p:sp>
    </p:spTree>
    <p:extLst>
      <p:ext uri="{BB962C8B-B14F-4D97-AF65-F5344CB8AC3E}">
        <p14:creationId xmlns:p14="http://schemas.microsoft.com/office/powerpoint/2010/main" val="2211339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0400D-F9BA-23DA-CD21-8682859B64FB}"/>
              </a:ext>
            </a:extLst>
          </p:cNvPr>
          <p:cNvSpPr>
            <a:spLocks noGrp="1"/>
          </p:cNvSpPr>
          <p:nvPr>
            <p:ph type="title"/>
          </p:nvPr>
        </p:nvSpPr>
        <p:spPr>
          <a:xfrm>
            <a:off x="838200" y="803565"/>
            <a:ext cx="10515600" cy="914400"/>
          </a:xfrm>
        </p:spPr>
        <p:txBody>
          <a:bodyPr anchor="ctr"/>
          <a:lstStyle/>
          <a:p>
            <a:pPr algn="ctr"/>
            <a:r>
              <a:rPr lang="en-US" b="1" dirty="0"/>
              <a:t>AB 928 and Looking Ahead</a:t>
            </a:r>
          </a:p>
        </p:txBody>
      </p:sp>
      <p:sp>
        <p:nvSpPr>
          <p:cNvPr id="3" name="Content Placeholder 2">
            <a:extLst>
              <a:ext uri="{FF2B5EF4-FFF2-40B4-BE49-F238E27FC236}">
                <a16:creationId xmlns:a16="http://schemas.microsoft.com/office/drawing/2014/main" id="{90EEBD5E-7355-CF63-1C98-C4B9FC9692D0}"/>
              </a:ext>
            </a:extLst>
          </p:cNvPr>
          <p:cNvSpPr>
            <a:spLocks noGrp="1"/>
          </p:cNvSpPr>
          <p:nvPr>
            <p:ph sz="half" idx="1"/>
          </p:nvPr>
        </p:nvSpPr>
        <p:spPr>
          <a:xfrm>
            <a:off x="760289" y="1541124"/>
            <a:ext cx="10900880" cy="5229546"/>
          </a:xfrm>
        </p:spPr>
        <p:txBody>
          <a:bodyPr>
            <a:normAutofit lnSpcReduction="10000"/>
          </a:bodyPr>
          <a:lstStyle/>
          <a:p>
            <a:pPr marL="465773" indent="-342900">
              <a:spcBef>
                <a:spcPts val="600"/>
              </a:spcBef>
              <a:buSzPct val="100000"/>
            </a:pPr>
            <a:r>
              <a:rPr lang="en-US" sz="2400" dirty="0">
                <a:solidFill>
                  <a:srgbClr val="000000"/>
                </a:solidFill>
              </a:rPr>
              <a:t>What courses meet CSU GE Breadth but not IGETC? </a:t>
            </a:r>
          </a:p>
          <a:p>
            <a:pPr marL="922973" lvl="1" indent="-342900">
              <a:spcBef>
                <a:spcPts val="600"/>
              </a:spcBef>
              <a:buSzPct val="100000"/>
            </a:pPr>
            <a:r>
              <a:rPr lang="en-US" sz="2200" dirty="0">
                <a:solidFill>
                  <a:srgbClr val="000000"/>
                </a:solidFill>
              </a:rPr>
              <a:t>Exploring this information will help faculty and staff anticipate GE changes due to courses that will meet Cal-GETC requirements and those courses that will not</a:t>
            </a:r>
          </a:p>
          <a:p>
            <a:pPr marL="465773" indent="-342900">
              <a:spcBef>
                <a:spcPts val="600"/>
              </a:spcBef>
              <a:buSzPct val="100000"/>
            </a:pPr>
            <a:r>
              <a:rPr lang="en-US" sz="2400" dirty="0">
                <a:solidFill>
                  <a:srgbClr val="000000"/>
                </a:solidFill>
              </a:rPr>
              <a:t>How many courses are we talking about at the college? </a:t>
            </a:r>
          </a:p>
          <a:p>
            <a:pPr marL="922973" lvl="1" indent="-342900">
              <a:spcBef>
                <a:spcPts val="600"/>
              </a:spcBef>
              <a:buSzPct val="100000"/>
            </a:pPr>
            <a:r>
              <a:rPr lang="en-US" sz="2200" dirty="0">
                <a:solidFill>
                  <a:srgbClr val="000000"/>
                </a:solidFill>
              </a:rPr>
              <a:t>This will help workload planning for departments and curriculum committees</a:t>
            </a:r>
          </a:p>
          <a:p>
            <a:pPr marL="465773" indent="-342900">
              <a:spcBef>
                <a:spcPts val="600"/>
              </a:spcBef>
              <a:buSzPct val="100000"/>
            </a:pPr>
            <a:r>
              <a:rPr lang="en-US" sz="2400" dirty="0">
                <a:solidFill>
                  <a:srgbClr val="000000"/>
                </a:solidFill>
              </a:rPr>
              <a:t>What are the enrollments in those courses?</a:t>
            </a:r>
          </a:p>
          <a:p>
            <a:pPr marL="922973" lvl="1" indent="-342900">
              <a:spcBef>
                <a:spcPts val="600"/>
              </a:spcBef>
              <a:buSzPct val="100000"/>
            </a:pPr>
            <a:r>
              <a:rPr lang="en-US" sz="2200" dirty="0">
                <a:solidFill>
                  <a:srgbClr val="000000"/>
                </a:solidFill>
              </a:rPr>
              <a:t>This will help shifting load balances among departments/divisions and such</a:t>
            </a:r>
          </a:p>
          <a:p>
            <a:pPr marL="465773" indent="-342900">
              <a:spcBef>
                <a:spcPts val="600"/>
              </a:spcBef>
              <a:buSzPct val="100000"/>
            </a:pPr>
            <a:r>
              <a:rPr lang="en-US" sz="2400" dirty="0">
                <a:solidFill>
                  <a:srgbClr val="000000"/>
                </a:solidFill>
              </a:rPr>
              <a:t>Who is enrolling in these courses?</a:t>
            </a:r>
          </a:p>
          <a:p>
            <a:pPr marL="922973" lvl="1" indent="-342900">
              <a:spcBef>
                <a:spcPts val="600"/>
              </a:spcBef>
              <a:buSzPct val="100000"/>
            </a:pPr>
            <a:r>
              <a:rPr lang="en-US" sz="2200" dirty="0">
                <a:solidFill>
                  <a:srgbClr val="000000"/>
                </a:solidFill>
              </a:rPr>
              <a:t>This will help in planning outreach needed to students</a:t>
            </a:r>
          </a:p>
          <a:p>
            <a:pPr marL="465773" indent="-342900">
              <a:spcBef>
                <a:spcPts val="600"/>
              </a:spcBef>
              <a:buSzPct val="100000"/>
            </a:pPr>
            <a:r>
              <a:rPr lang="en-US" sz="2400" dirty="0">
                <a:solidFill>
                  <a:srgbClr val="000000"/>
                </a:solidFill>
              </a:rPr>
              <a:t>What will be the impact on STEM ADTs and students that prepare students for transfer to both CSU and UC?</a:t>
            </a:r>
          </a:p>
          <a:p>
            <a:pPr marL="922973" lvl="1" indent="-342900">
              <a:spcBef>
                <a:spcPts val="600"/>
              </a:spcBef>
              <a:buSzPct val="100000"/>
            </a:pPr>
            <a:r>
              <a:rPr lang="en-US" sz="2200" dirty="0">
                <a:solidFill>
                  <a:srgbClr val="000000"/>
                </a:solidFill>
              </a:rPr>
              <a:t>Will students have fewer course options?</a:t>
            </a:r>
          </a:p>
          <a:p>
            <a:pPr marL="922973" lvl="1" indent="-342900">
              <a:spcBef>
                <a:spcPts val="600"/>
              </a:spcBef>
              <a:buSzPct val="100000"/>
            </a:pPr>
            <a:r>
              <a:rPr lang="en-US" sz="2200" dirty="0">
                <a:solidFill>
                  <a:srgbClr val="000000"/>
                </a:solidFill>
              </a:rPr>
              <a:t>Will students have additional course requirements?</a:t>
            </a:r>
          </a:p>
          <a:p>
            <a:endParaRPr lang="en-US" sz="2400" dirty="0"/>
          </a:p>
        </p:txBody>
      </p:sp>
    </p:spTree>
    <p:extLst>
      <p:ext uri="{BB962C8B-B14F-4D97-AF65-F5344CB8AC3E}">
        <p14:creationId xmlns:p14="http://schemas.microsoft.com/office/powerpoint/2010/main" val="3992881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D537-B316-69AF-2135-1A2001EDF7B2}"/>
              </a:ext>
            </a:extLst>
          </p:cNvPr>
          <p:cNvSpPr>
            <a:spLocks noGrp="1"/>
          </p:cNvSpPr>
          <p:nvPr>
            <p:ph type="title"/>
          </p:nvPr>
        </p:nvSpPr>
        <p:spPr/>
        <p:txBody>
          <a:bodyPr anchor="ctr"/>
          <a:lstStyle/>
          <a:p>
            <a:pPr algn="ctr"/>
            <a:r>
              <a:rPr lang="en-US" b="1" dirty="0"/>
              <a:t>Questions?</a:t>
            </a:r>
          </a:p>
        </p:txBody>
      </p:sp>
      <p:sp>
        <p:nvSpPr>
          <p:cNvPr id="4" name="Content Placeholder 3">
            <a:extLst>
              <a:ext uri="{FF2B5EF4-FFF2-40B4-BE49-F238E27FC236}">
                <a16:creationId xmlns:a16="http://schemas.microsoft.com/office/drawing/2014/main" id="{AD48523B-C1AD-25FC-FE02-7658BA8006D8}"/>
              </a:ext>
            </a:extLst>
          </p:cNvPr>
          <p:cNvSpPr>
            <a:spLocks noGrp="1"/>
          </p:cNvSpPr>
          <p:nvPr>
            <p:ph idx="10"/>
          </p:nvPr>
        </p:nvSpPr>
        <p:spPr>
          <a:xfrm>
            <a:off x="1045029" y="2189018"/>
            <a:ext cx="10116458" cy="3902173"/>
          </a:xfrm>
        </p:spPr>
        <p:txBody>
          <a:bodyPr anchor="ctr">
            <a:normAutofit/>
          </a:bodyPr>
          <a:lstStyle/>
          <a:p>
            <a:pPr marL="0" indent="0" algn="ctr">
              <a:buNone/>
            </a:pPr>
            <a:r>
              <a:rPr lang="en-US" sz="9600" b="1" i="1" dirty="0">
                <a:solidFill>
                  <a:srgbClr val="FF0000"/>
                </a:solidFill>
              </a:rPr>
              <a:t>? </a:t>
            </a:r>
            <a:r>
              <a:rPr lang="en-US" sz="9600" b="1" i="1" dirty="0">
                <a:solidFill>
                  <a:srgbClr val="7030A0"/>
                </a:solidFill>
              </a:rPr>
              <a:t>?</a:t>
            </a:r>
            <a:r>
              <a:rPr lang="en-US" sz="9600" b="1" i="1" dirty="0">
                <a:solidFill>
                  <a:schemeClr val="tx1">
                    <a:lumMod val="75000"/>
                  </a:schemeClr>
                </a:solidFill>
              </a:rPr>
              <a:t> </a:t>
            </a:r>
            <a:r>
              <a:rPr lang="en-US" sz="9600" b="1" i="1" dirty="0">
                <a:solidFill>
                  <a:srgbClr val="0070C0"/>
                </a:solidFill>
              </a:rPr>
              <a:t>?</a:t>
            </a:r>
          </a:p>
        </p:txBody>
      </p:sp>
    </p:spTree>
    <p:extLst>
      <p:ext uri="{BB962C8B-B14F-4D97-AF65-F5344CB8AC3E}">
        <p14:creationId xmlns:p14="http://schemas.microsoft.com/office/powerpoint/2010/main" val="3467110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9B1A-C490-B22A-B4CB-FBE987309E14}"/>
              </a:ext>
            </a:extLst>
          </p:cNvPr>
          <p:cNvSpPr>
            <a:spLocks noGrp="1"/>
          </p:cNvSpPr>
          <p:nvPr>
            <p:ph type="title"/>
          </p:nvPr>
        </p:nvSpPr>
        <p:spPr/>
        <p:txBody>
          <a:bodyPr/>
          <a:lstStyle/>
          <a:p>
            <a:pPr algn="ctr"/>
            <a:r>
              <a:rPr lang="en-US" b="1" dirty="0"/>
              <a:t>Agenda</a:t>
            </a:r>
            <a:endParaRPr lang="en-US" dirty="0"/>
          </a:p>
        </p:txBody>
      </p:sp>
      <p:sp>
        <p:nvSpPr>
          <p:cNvPr id="3" name="Content Placeholder 2">
            <a:extLst>
              <a:ext uri="{FF2B5EF4-FFF2-40B4-BE49-F238E27FC236}">
                <a16:creationId xmlns:a16="http://schemas.microsoft.com/office/drawing/2014/main" id="{7A101F78-43C0-3327-DFAC-C05ED4484D7A}"/>
              </a:ext>
            </a:extLst>
          </p:cNvPr>
          <p:cNvSpPr>
            <a:spLocks noGrp="1"/>
          </p:cNvSpPr>
          <p:nvPr>
            <p:ph sz="half" idx="1"/>
          </p:nvPr>
        </p:nvSpPr>
        <p:spPr/>
        <p:txBody>
          <a:bodyPr/>
          <a:lstStyle/>
          <a:p>
            <a:r>
              <a:rPr lang="en-US" dirty="0"/>
              <a:t>Legislation impacting curriculum and data considerations: </a:t>
            </a:r>
          </a:p>
          <a:p>
            <a:pPr lvl="1"/>
            <a:r>
              <a:rPr lang="en-US" dirty="0"/>
              <a:t>AB 1111 (Berman, 2021) </a:t>
            </a:r>
          </a:p>
          <a:p>
            <a:pPr lvl="1"/>
            <a:r>
              <a:rPr lang="en-US" dirty="0"/>
              <a:t>AB 1705 (Irwin, 2022) </a:t>
            </a:r>
          </a:p>
          <a:p>
            <a:pPr lvl="1"/>
            <a:r>
              <a:rPr lang="en-US" dirty="0"/>
              <a:t>AB 928 (Berman, 2021) </a:t>
            </a:r>
          </a:p>
          <a:p>
            <a:r>
              <a:rPr lang="en-US" dirty="0"/>
              <a:t>AB 928 and Tales of Two Colleges and Two Courses</a:t>
            </a:r>
          </a:p>
          <a:p>
            <a:r>
              <a:rPr lang="en-US" dirty="0"/>
              <a:t>How can we leverage a variety of data to provide a more comprehensive view of the complex stories of our diverse students? </a:t>
            </a:r>
          </a:p>
          <a:p>
            <a:endParaRPr lang="en-US" dirty="0"/>
          </a:p>
        </p:txBody>
      </p:sp>
    </p:spTree>
    <p:extLst>
      <p:ext uri="{BB962C8B-B14F-4D97-AF65-F5344CB8AC3E}">
        <p14:creationId xmlns:p14="http://schemas.microsoft.com/office/powerpoint/2010/main" val="2670764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9687-7A1D-EC67-FD37-0E91C265F2A1}"/>
              </a:ext>
            </a:extLst>
          </p:cNvPr>
          <p:cNvSpPr>
            <a:spLocks noGrp="1"/>
          </p:cNvSpPr>
          <p:nvPr>
            <p:ph type="title"/>
          </p:nvPr>
        </p:nvSpPr>
        <p:spPr/>
        <p:txBody>
          <a:bodyPr anchor="ctr"/>
          <a:lstStyle/>
          <a:p>
            <a:pPr algn="ctr"/>
            <a:r>
              <a:rPr lang="en-US" b="1" dirty="0"/>
              <a:t>AB 1111 (Berman, 2021) (1)</a:t>
            </a:r>
          </a:p>
        </p:txBody>
      </p:sp>
      <p:sp>
        <p:nvSpPr>
          <p:cNvPr id="3" name="Content Placeholder 2">
            <a:extLst>
              <a:ext uri="{FF2B5EF4-FFF2-40B4-BE49-F238E27FC236}">
                <a16:creationId xmlns:a16="http://schemas.microsoft.com/office/drawing/2014/main" id="{7C668896-D76F-F2BE-383B-3E7BCBF944D4}"/>
              </a:ext>
            </a:extLst>
          </p:cNvPr>
          <p:cNvSpPr>
            <a:spLocks noGrp="1"/>
          </p:cNvSpPr>
          <p:nvPr>
            <p:ph sz="half" idx="1"/>
          </p:nvPr>
        </p:nvSpPr>
        <p:spPr/>
        <p:txBody>
          <a:bodyPr>
            <a:normAutofit fontScale="92500" lnSpcReduction="10000"/>
          </a:bodyPr>
          <a:lstStyle/>
          <a:p>
            <a:pPr marL="0" indent="0" algn="ctr">
              <a:buNone/>
            </a:pPr>
            <a:r>
              <a:rPr lang="en-US" sz="3000" b="1" dirty="0">
                <a:solidFill>
                  <a:schemeClr val="tx1"/>
                </a:solidFill>
                <a:cs typeface="Gill Sans"/>
              </a:rPr>
              <a:t>History</a:t>
            </a:r>
            <a:endParaRPr lang="en-US" sz="3000" b="1" dirty="0">
              <a:solidFill>
                <a:schemeClr val="tx1"/>
              </a:solidFill>
              <a:cs typeface="Gill Sans"/>
              <a:hlinkClick r:id="rId2">
                <a:extLst>
                  <a:ext uri="{A12FA001-AC4F-418D-AE19-62706E023703}">
                    <ahyp:hlinkClr xmlns:ahyp="http://schemas.microsoft.com/office/drawing/2018/hyperlinkcolor" val="tx"/>
                  </a:ext>
                </a:extLst>
              </a:hlinkClick>
            </a:endParaRPr>
          </a:p>
          <a:p>
            <a:r>
              <a:rPr lang="en-US" dirty="0">
                <a:solidFill>
                  <a:srgbClr val="044C7F"/>
                </a:solidFill>
                <a:cs typeface="Gill Sans"/>
                <a:hlinkClick r:id="rId2">
                  <a:extLst>
                    <a:ext uri="{A12FA001-AC4F-418D-AE19-62706E023703}">
                      <ahyp:hlinkClr xmlns:ahyp="http://schemas.microsoft.com/office/drawing/2018/hyperlinkcolor" val="tx"/>
                    </a:ext>
                  </a:extLst>
                </a:hlinkClick>
              </a:rPr>
              <a:t>AB 1111 (Berman, 2021)</a:t>
            </a:r>
            <a:r>
              <a:rPr lang="en-US" dirty="0">
                <a:cs typeface="Gill Sans"/>
              </a:rPr>
              <a:t> – signed into law October 6, 2021</a:t>
            </a:r>
          </a:p>
          <a:p>
            <a:pPr lvl="1"/>
            <a:r>
              <a:rPr lang="en-US" dirty="0">
                <a:cs typeface="Gill Sans"/>
              </a:rPr>
              <a:t>$10 million for task force in </a:t>
            </a:r>
            <a:r>
              <a:rPr lang="en-US" dirty="0">
                <a:cs typeface="Gill Sans"/>
                <a:hlinkClick r:id="rId3"/>
              </a:rPr>
              <a:t>Budget Act of 2021</a:t>
            </a:r>
            <a:endParaRPr lang="en-US" dirty="0">
              <a:cs typeface="Gill Sans"/>
            </a:endParaRPr>
          </a:p>
          <a:p>
            <a:pPr lvl="1"/>
            <a:r>
              <a:rPr lang="en-US" dirty="0">
                <a:cs typeface="Gill Sans"/>
              </a:rPr>
              <a:t>$105 million for colleges to implement in </a:t>
            </a:r>
            <a:r>
              <a:rPr lang="en-US" dirty="0">
                <a:cs typeface="Gill Sans"/>
                <a:hlinkClick r:id="rId4"/>
              </a:rPr>
              <a:t>AB 183 (2022)</a:t>
            </a:r>
            <a:r>
              <a:rPr lang="en-US" dirty="0">
                <a:cs typeface="Gill Sans"/>
              </a:rPr>
              <a:t>: Higher Education Trailer Bill</a:t>
            </a:r>
          </a:p>
          <a:p>
            <a:r>
              <a:rPr lang="en-US" dirty="0">
                <a:cs typeface="Gill Sans"/>
              </a:rPr>
              <a:t>Fourth Bill since 1983 to require Common Course Numbering</a:t>
            </a:r>
          </a:p>
          <a:p>
            <a:pPr lvl="1"/>
            <a:r>
              <a:rPr lang="en-US" dirty="0"/>
              <a:t>SB 851 (1983): Required CCN but led to report that CCN would not be cost effective</a:t>
            </a:r>
          </a:p>
          <a:p>
            <a:pPr lvl="1"/>
            <a:r>
              <a:rPr lang="en-US" dirty="0"/>
              <a:t>SB 450 (Solis, 1995): Required CCN but led to report that CCN was not feasible due to excessive cost</a:t>
            </a:r>
          </a:p>
          <a:p>
            <a:pPr lvl="1"/>
            <a:r>
              <a:rPr lang="en-US" dirty="0"/>
              <a:t>SB 1415 (Brulte, 2004): Required CCN and led to the C-ID Course Identification Numbering System (led by ASCCC)</a:t>
            </a:r>
          </a:p>
          <a:p>
            <a:pPr marL="0" indent="0">
              <a:buNone/>
            </a:pPr>
            <a:endParaRPr lang="en-US" dirty="0"/>
          </a:p>
        </p:txBody>
      </p:sp>
    </p:spTree>
    <p:extLst>
      <p:ext uri="{BB962C8B-B14F-4D97-AF65-F5344CB8AC3E}">
        <p14:creationId xmlns:p14="http://schemas.microsoft.com/office/powerpoint/2010/main" val="389771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9687-7A1D-EC67-FD37-0E91C265F2A1}"/>
              </a:ext>
            </a:extLst>
          </p:cNvPr>
          <p:cNvSpPr>
            <a:spLocks noGrp="1"/>
          </p:cNvSpPr>
          <p:nvPr>
            <p:ph type="title"/>
          </p:nvPr>
        </p:nvSpPr>
        <p:spPr/>
        <p:txBody>
          <a:bodyPr anchor="ctr"/>
          <a:lstStyle/>
          <a:p>
            <a:pPr algn="ctr"/>
            <a:r>
              <a:rPr lang="en-US" b="1" dirty="0"/>
              <a:t>AB 1111 (Berman, 2021) (2)</a:t>
            </a:r>
          </a:p>
        </p:txBody>
      </p:sp>
      <p:sp>
        <p:nvSpPr>
          <p:cNvPr id="3" name="Content Placeholder 2">
            <a:extLst>
              <a:ext uri="{FF2B5EF4-FFF2-40B4-BE49-F238E27FC236}">
                <a16:creationId xmlns:a16="http://schemas.microsoft.com/office/drawing/2014/main" id="{7C668896-D76F-F2BE-383B-3E7BCBF944D4}"/>
              </a:ext>
            </a:extLst>
          </p:cNvPr>
          <p:cNvSpPr>
            <a:spLocks noGrp="1"/>
          </p:cNvSpPr>
          <p:nvPr>
            <p:ph sz="half" idx="1"/>
          </p:nvPr>
        </p:nvSpPr>
        <p:spPr>
          <a:xfrm>
            <a:off x="838200" y="1995056"/>
            <a:ext cx="10515600" cy="4351770"/>
          </a:xfrm>
        </p:spPr>
        <p:txBody>
          <a:bodyPr>
            <a:normAutofit lnSpcReduction="10000"/>
          </a:bodyPr>
          <a:lstStyle/>
          <a:p>
            <a:pPr marL="0" indent="0" algn="ctr">
              <a:buNone/>
            </a:pPr>
            <a:r>
              <a:rPr lang="en-US" b="1" dirty="0">
                <a:solidFill>
                  <a:schemeClr val="tx1"/>
                </a:solidFill>
                <a:cs typeface="Gill Sans"/>
              </a:rPr>
              <a:t>Major Requirements</a:t>
            </a:r>
          </a:p>
          <a:p>
            <a:r>
              <a:rPr lang="en-US" dirty="0">
                <a:cs typeface="Gill Sans"/>
              </a:rPr>
              <a:t>Streamline transfer from CCCs to Four-Year Institutions</a:t>
            </a:r>
          </a:p>
          <a:p>
            <a:r>
              <a:rPr lang="en-US" dirty="0">
                <a:cs typeface="Gill Sans"/>
              </a:rPr>
              <a:t>On or before July 1, 2024, the CCCs adopt a Common Course Numbering System for all </a:t>
            </a:r>
          </a:p>
          <a:p>
            <a:pPr lvl="1"/>
            <a:r>
              <a:rPr lang="en-US" dirty="0">
                <a:cs typeface="Gill Sans"/>
              </a:rPr>
              <a:t>General Education Requirement courses</a:t>
            </a:r>
          </a:p>
          <a:p>
            <a:pPr lvl="1"/>
            <a:r>
              <a:rPr lang="en-US" dirty="0">
                <a:cs typeface="Gill Sans"/>
              </a:rPr>
              <a:t>Transfer Pathway courses</a:t>
            </a:r>
          </a:p>
          <a:p>
            <a:pPr lvl="1"/>
            <a:r>
              <a:rPr lang="en-US" dirty="0">
                <a:cs typeface="Gill Sans"/>
              </a:rPr>
              <a:t>Each CCC to incorporate in catalog</a:t>
            </a:r>
          </a:p>
          <a:p>
            <a:r>
              <a:rPr lang="en-US" dirty="0">
                <a:cs typeface="Gill Sans"/>
              </a:rPr>
              <a:t>Shall be student-facing</a:t>
            </a:r>
          </a:p>
          <a:p>
            <a:r>
              <a:rPr lang="en-US" dirty="0">
                <a:cs typeface="Gill Sans"/>
              </a:rPr>
              <a:t>May use elements of C-ID Course Identification Numbering System to inform CCN</a:t>
            </a:r>
          </a:p>
          <a:p>
            <a:r>
              <a:rPr lang="en-US" dirty="0">
                <a:cs typeface="Gill Sans"/>
                <a:hlinkClick r:id="rId2"/>
              </a:rPr>
              <a:t>AB 1111: Common Course Numbering Project</a:t>
            </a:r>
            <a:endParaRPr lang="en-US" dirty="0"/>
          </a:p>
          <a:p>
            <a:endParaRPr lang="en-US" dirty="0">
              <a:cs typeface="Gill Sans"/>
            </a:endParaRPr>
          </a:p>
        </p:txBody>
      </p:sp>
    </p:spTree>
    <p:extLst>
      <p:ext uri="{BB962C8B-B14F-4D97-AF65-F5344CB8AC3E}">
        <p14:creationId xmlns:p14="http://schemas.microsoft.com/office/powerpoint/2010/main" val="272534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9687-7A1D-EC67-FD37-0E91C265F2A1}"/>
              </a:ext>
            </a:extLst>
          </p:cNvPr>
          <p:cNvSpPr>
            <a:spLocks noGrp="1"/>
          </p:cNvSpPr>
          <p:nvPr>
            <p:ph type="title"/>
          </p:nvPr>
        </p:nvSpPr>
        <p:spPr/>
        <p:txBody>
          <a:bodyPr anchor="ctr"/>
          <a:lstStyle/>
          <a:p>
            <a:pPr algn="ctr"/>
            <a:r>
              <a:rPr lang="en-US" b="1" dirty="0"/>
              <a:t>AB 1111 (Berman, 2021) (3)</a:t>
            </a:r>
          </a:p>
        </p:txBody>
      </p:sp>
      <p:sp>
        <p:nvSpPr>
          <p:cNvPr id="3" name="Content Placeholder 2">
            <a:extLst>
              <a:ext uri="{FF2B5EF4-FFF2-40B4-BE49-F238E27FC236}">
                <a16:creationId xmlns:a16="http://schemas.microsoft.com/office/drawing/2014/main" id="{7C668896-D76F-F2BE-383B-3E7BCBF944D4}"/>
              </a:ext>
            </a:extLst>
          </p:cNvPr>
          <p:cNvSpPr>
            <a:spLocks noGrp="1"/>
          </p:cNvSpPr>
          <p:nvPr>
            <p:ph sz="half" idx="1"/>
          </p:nvPr>
        </p:nvSpPr>
        <p:spPr>
          <a:xfrm>
            <a:off x="838200" y="1995056"/>
            <a:ext cx="10515600" cy="4351770"/>
          </a:xfrm>
        </p:spPr>
        <p:txBody>
          <a:bodyPr>
            <a:normAutofit lnSpcReduction="10000"/>
          </a:bodyPr>
          <a:lstStyle/>
          <a:p>
            <a:pPr marL="0" indent="0" algn="ctr">
              <a:buNone/>
            </a:pPr>
            <a:r>
              <a:rPr lang="en-US" b="1" dirty="0">
                <a:solidFill>
                  <a:schemeClr val="tx1"/>
                </a:solidFill>
                <a:cs typeface="Gill Sans"/>
              </a:rPr>
              <a:t>Data Considerations</a:t>
            </a:r>
          </a:p>
          <a:p>
            <a:r>
              <a:rPr lang="en-US" dirty="0">
                <a:cs typeface="Gill Sans"/>
              </a:rPr>
              <a:t>How do your college’s sequence courses align with other college’s sequence courses?  How does this benefit students?</a:t>
            </a:r>
          </a:p>
          <a:p>
            <a:pPr lvl="1"/>
            <a:r>
              <a:rPr lang="en-US" dirty="0">
                <a:cs typeface="Gill Sans"/>
              </a:rPr>
              <a:t>Calculus I and Calculus II</a:t>
            </a:r>
          </a:p>
          <a:p>
            <a:pPr lvl="1"/>
            <a:r>
              <a:rPr lang="en-US" dirty="0">
                <a:cs typeface="Gill Sans"/>
              </a:rPr>
              <a:t>Calculus-based Physics vs. Trig-based Physics</a:t>
            </a:r>
          </a:p>
          <a:p>
            <a:pPr lvl="1"/>
            <a:r>
              <a:rPr lang="en-US" dirty="0">
                <a:cs typeface="Gill Sans"/>
              </a:rPr>
              <a:t>Biology Series</a:t>
            </a:r>
          </a:p>
          <a:p>
            <a:pPr lvl="1"/>
            <a:r>
              <a:rPr lang="en-US" dirty="0">
                <a:cs typeface="Gill Sans"/>
              </a:rPr>
              <a:t>Chemistry Series</a:t>
            </a:r>
          </a:p>
          <a:p>
            <a:r>
              <a:rPr lang="en-US" dirty="0">
                <a:cs typeface="Gill Sans"/>
              </a:rPr>
              <a:t>How do the units in your college courses compare to similar course units at other colleges? How does this benefit students?</a:t>
            </a:r>
          </a:p>
          <a:p>
            <a:r>
              <a:rPr lang="en-US" dirty="0">
                <a:cs typeface="Gill Sans"/>
              </a:rPr>
              <a:t>What about transfer-level support courses? How does this benefit students?</a:t>
            </a:r>
          </a:p>
          <a:p>
            <a:endParaRPr lang="en-US" dirty="0"/>
          </a:p>
          <a:p>
            <a:endParaRPr lang="en-US" dirty="0">
              <a:cs typeface="Gill Sans"/>
            </a:endParaRPr>
          </a:p>
        </p:txBody>
      </p:sp>
    </p:spTree>
    <p:extLst>
      <p:ext uri="{BB962C8B-B14F-4D97-AF65-F5344CB8AC3E}">
        <p14:creationId xmlns:p14="http://schemas.microsoft.com/office/powerpoint/2010/main" val="3101197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811C-76BA-6377-3F9F-F7C52352CA66}"/>
              </a:ext>
            </a:extLst>
          </p:cNvPr>
          <p:cNvSpPr>
            <a:spLocks noGrp="1"/>
          </p:cNvSpPr>
          <p:nvPr>
            <p:ph type="title"/>
          </p:nvPr>
        </p:nvSpPr>
        <p:spPr/>
        <p:txBody>
          <a:bodyPr anchor="ctr"/>
          <a:lstStyle/>
          <a:p>
            <a:pPr algn="ctr"/>
            <a:r>
              <a:rPr lang="en-US" b="1" dirty="0"/>
              <a:t>AB 1705 (Irwin, 2022) (1)</a:t>
            </a:r>
          </a:p>
        </p:txBody>
      </p:sp>
      <p:sp>
        <p:nvSpPr>
          <p:cNvPr id="3" name="Content Placeholder 2">
            <a:extLst>
              <a:ext uri="{FF2B5EF4-FFF2-40B4-BE49-F238E27FC236}">
                <a16:creationId xmlns:a16="http://schemas.microsoft.com/office/drawing/2014/main" id="{283A4DB1-E187-E8C6-24D9-D99A03E78913}"/>
              </a:ext>
            </a:extLst>
          </p:cNvPr>
          <p:cNvSpPr>
            <a:spLocks noGrp="1"/>
          </p:cNvSpPr>
          <p:nvPr>
            <p:ph sz="half" idx="1"/>
          </p:nvPr>
        </p:nvSpPr>
        <p:spPr/>
        <p:txBody>
          <a:bodyPr>
            <a:normAutofit lnSpcReduction="10000"/>
          </a:bodyPr>
          <a:lstStyle/>
          <a:p>
            <a:r>
              <a:rPr lang="en-US" dirty="0">
                <a:hlinkClick r:id="rId2"/>
              </a:rPr>
              <a:t>AB 1705 (Irwin, 2022)</a:t>
            </a:r>
            <a:r>
              <a:rPr lang="en-US" dirty="0"/>
              <a:t> signed into law on September 30, 2022</a:t>
            </a:r>
          </a:p>
          <a:p>
            <a:r>
              <a:rPr lang="en-US" dirty="0"/>
              <a:t>Clean up language for </a:t>
            </a:r>
            <a:r>
              <a:rPr lang="en-US" dirty="0">
                <a:hlinkClick r:id="rId3"/>
              </a:rPr>
              <a:t>AB 705 (Irwin, 2017)</a:t>
            </a:r>
            <a:endParaRPr lang="en-US" dirty="0"/>
          </a:p>
          <a:p>
            <a:pPr marL="0" indent="0" algn="ctr">
              <a:buNone/>
            </a:pPr>
            <a:r>
              <a:rPr lang="en-US" b="1" dirty="0">
                <a:solidFill>
                  <a:schemeClr val="tx1"/>
                </a:solidFill>
              </a:rPr>
              <a:t>Major Requirements</a:t>
            </a:r>
          </a:p>
          <a:p>
            <a:r>
              <a:rPr lang="en-US" dirty="0"/>
              <a:t>All students (with few exceptions) are to be placed and </a:t>
            </a:r>
            <a:r>
              <a:rPr lang="en-US" b="1" dirty="0"/>
              <a:t>enrolled</a:t>
            </a:r>
            <a:r>
              <a:rPr lang="en-US" dirty="0"/>
              <a:t> in transfer level English and mathematics courses that meet degree, certificate, or transfer requirements:</a:t>
            </a:r>
          </a:p>
          <a:p>
            <a:pPr lvl="1"/>
            <a:r>
              <a:rPr lang="en-US" dirty="0"/>
              <a:t>U.S. high school graduates or earned high school equivalency</a:t>
            </a:r>
          </a:p>
          <a:p>
            <a:pPr lvl="1"/>
            <a:r>
              <a:rPr lang="en-US" dirty="0"/>
              <a:t>Goal of degree, certificate, or transfer</a:t>
            </a:r>
          </a:p>
          <a:p>
            <a:pPr lvl="1"/>
            <a:r>
              <a:rPr lang="en-US" dirty="0"/>
              <a:t>Course must meet requirement of student’s intended goal: certificate, associate degree, or transfer degree</a:t>
            </a:r>
          </a:p>
          <a:p>
            <a:endParaRPr lang="en-US" dirty="0"/>
          </a:p>
        </p:txBody>
      </p:sp>
    </p:spTree>
    <p:extLst>
      <p:ext uri="{BB962C8B-B14F-4D97-AF65-F5344CB8AC3E}">
        <p14:creationId xmlns:p14="http://schemas.microsoft.com/office/powerpoint/2010/main" val="3605164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811C-76BA-6377-3F9F-F7C52352CA66}"/>
              </a:ext>
            </a:extLst>
          </p:cNvPr>
          <p:cNvSpPr>
            <a:spLocks noGrp="1"/>
          </p:cNvSpPr>
          <p:nvPr>
            <p:ph type="title"/>
          </p:nvPr>
        </p:nvSpPr>
        <p:spPr/>
        <p:txBody>
          <a:bodyPr anchor="ctr"/>
          <a:lstStyle/>
          <a:p>
            <a:pPr algn="ctr"/>
            <a:r>
              <a:rPr lang="en-US" b="1" dirty="0"/>
              <a:t>AB 1705 (Irwin, 2022) (2)</a:t>
            </a:r>
          </a:p>
        </p:txBody>
      </p:sp>
      <p:sp>
        <p:nvSpPr>
          <p:cNvPr id="3" name="Content Placeholder 2">
            <a:extLst>
              <a:ext uri="{FF2B5EF4-FFF2-40B4-BE49-F238E27FC236}">
                <a16:creationId xmlns:a16="http://schemas.microsoft.com/office/drawing/2014/main" id="{283A4DB1-E187-E8C6-24D9-D99A03E78913}"/>
              </a:ext>
            </a:extLst>
          </p:cNvPr>
          <p:cNvSpPr>
            <a:spLocks noGrp="1"/>
          </p:cNvSpPr>
          <p:nvPr>
            <p:ph sz="half" idx="1"/>
          </p:nvPr>
        </p:nvSpPr>
        <p:spPr>
          <a:xfrm>
            <a:off x="838200" y="1967346"/>
            <a:ext cx="10515600" cy="4379480"/>
          </a:xfrm>
        </p:spPr>
        <p:txBody>
          <a:bodyPr>
            <a:normAutofit fontScale="77500" lnSpcReduction="20000"/>
          </a:bodyPr>
          <a:lstStyle/>
          <a:p>
            <a:pPr defTabSz="274320" fontAlgn="base">
              <a:lnSpc>
                <a:spcPct val="120000"/>
              </a:lnSpc>
              <a:spcBef>
                <a:spcPts val="0"/>
              </a:spcBef>
            </a:pPr>
            <a:r>
              <a:rPr lang="en-US" b="0" i="0" u="none" strike="noStrike" dirty="0">
                <a:solidFill>
                  <a:srgbClr val="333333"/>
                </a:solidFill>
                <a:effectLst/>
              </a:rPr>
              <a:t>By July 1, 2024, for STEM</a:t>
            </a:r>
            <a:r>
              <a:rPr lang="en-US" dirty="0">
                <a:solidFill>
                  <a:srgbClr val="333333"/>
                </a:solidFill>
              </a:rPr>
              <a:t> pathways</a:t>
            </a:r>
            <a:r>
              <a:rPr lang="en-US" b="0" i="0" u="none" strike="noStrike" dirty="0">
                <a:solidFill>
                  <a:srgbClr val="333333"/>
                </a:solidFill>
                <a:effectLst/>
              </a:rPr>
              <a:t>, CCCs shall examine impact of placing and enrolling students into transfer-level course sequences, of no more than two transfer-level courses, that prepare students for the first STEM calculus course, to verify benefit to students by showing all of the following:</a:t>
            </a:r>
          </a:p>
          <a:p>
            <a:pPr lvl="1" defTabSz="274320" fontAlgn="base">
              <a:lnSpc>
                <a:spcPct val="120000"/>
              </a:lnSpc>
              <a:spcBef>
                <a:spcPts val="0"/>
              </a:spcBef>
            </a:pPr>
            <a:r>
              <a:rPr lang="en-US" b="0" i="0" u="none" strike="noStrike" dirty="0">
                <a:solidFill>
                  <a:srgbClr val="333333"/>
                </a:solidFill>
                <a:effectLst/>
              </a:rPr>
              <a:t>The student is highly unlikely to succeed in the first STEM calculus course without the additional transfer-level preparation.</a:t>
            </a:r>
          </a:p>
          <a:p>
            <a:pPr lvl="1" defTabSz="274320" fontAlgn="base">
              <a:lnSpc>
                <a:spcPct val="120000"/>
              </a:lnSpc>
              <a:spcBef>
                <a:spcPts val="0"/>
              </a:spcBef>
            </a:pPr>
            <a:r>
              <a:rPr lang="en-US" b="0" i="0" u="none" strike="noStrike" dirty="0">
                <a:solidFill>
                  <a:srgbClr val="333333"/>
                </a:solidFill>
                <a:effectLst/>
              </a:rPr>
              <a:t>The enrollment will improve the student’s probability of completing the first STEM calculus course.</a:t>
            </a:r>
          </a:p>
          <a:p>
            <a:pPr lvl="1" defTabSz="274320" fontAlgn="base">
              <a:lnSpc>
                <a:spcPct val="120000"/>
              </a:lnSpc>
              <a:spcBef>
                <a:spcPts val="0"/>
              </a:spcBef>
            </a:pPr>
            <a:r>
              <a:rPr lang="en-US" b="0" i="0" u="none" strike="noStrike" dirty="0">
                <a:solidFill>
                  <a:srgbClr val="333333"/>
                </a:solidFill>
                <a:effectLst/>
              </a:rPr>
              <a:t>The enrollment will improve the student’s persistence to and completion of the second calculus course in the STEM program, if a second calculus course is required.</a:t>
            </a:r>
          </a:p>
          <a:p>
            <a:pPr defTabSz="274320" fontAlgn="base">
              <a:lnSpc>
                <a:spcPct val="120000"/>
              </a:lnSpc>
              <a:spcBef>
                <a:spcPts val="0"/>
              </a:spcBef>
            </a:pPr>
            <a:r>
              <a:rPr lang="en-US" b="0" i="0" u="none" strike="noStrike" dirty="0">
                <a:solidFill>
                  <a:srgbClr val="333333"/>
                </a:solidFill>
                <a:effectLst/>
              </a:rPr>
              <a:t>If the benefit is not verified, the college shall not recommend or require students to enroll in that course after July 1, 2025, and shall notify students who continue to enroll in the course that it is optional and does not improve their chances of completing calculus for their STEM program.</a:t>
            </a:r>
          </a:p>
        </p:txBody>
      </p:sp>
    </p:spTree>
    <p:extLst>
      <p:ext uri="{BB962C8B-B14F-4D97-AF65-F5344CB8AC3E}">
        <p14:creationId xmlns:p14="http://schemas.microsoft.com/office/powerpoint/2010/main" val="2791800376"/>
      </p:ext>
    </p:extLst>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21 Watercolor" id="{EC76D762-A8FA-D047-BAA8-B208C1AAC677}" vid="{87A44A1E-F127-FB44-BF5A-3A443F012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653</TotalTime>
  <Words>2841</Words>
  <Application>Microsoft Office PowerPoint</Application>
  <PresentationFormat>Widescreen</PresentationFormat>
  <Paragraphs>327</Paragraphs>
  <Slides>33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Gill Sans</vt:lpstr>
      <vt:lpstr>Palatino</vt:lpstr>
      <vt:lpstr>Arial</vt:lpstr>
      <vt:lpstr>Calibri</vt:lpstr>
      <vt:lpstr>Office Theme</vt:lpstr>
      <vt:lpstr>Mathematicians as Data Leaders Advocating for Long-Term Student Success</vt:lpstr>
      <vt:lpstr>Presenters</vt:lpstr>
      <vt:lpstr>Description</vt:lpstr>
      <vt:lpstr>Agenda</vt:lpstr>
      <vt:lpstr>AB 1111 (Berman, 2021) (1)</vt:lpstr>
      <vt:lpstr>AB 1111 (Berman, 2021) (2)</vt:lpstr>
      <vt:lpstr>AB 1111 (Berman, 2021) (3)</vt:lpstr>
      <vt:lpstr>AB 1705 (Irwin, 2022) (1)</vt:lpstr>
      <vt:lpstr>AB 1705 (Irwin, 2022) (2)</vt:lpstr>
      <vt:lpstr>AB 1705 (Irwin, 2022) (3)</vt:lpstr>
      <vt:lpstr>AB 928 (Berman, 2021)</vt:lpstr>
      <vt:lpstr>AB 928 (Berman, 2021) (2)</vt:lpstr>
      <vt:lpstr>AB 928 (Berman, 2021) (3)</vt:lpstr>
      <vt:lpstr>AB 928 (Berman, 2021) (4)</vt:lpstr>
      <vt:lpstr>Cal-GETC</vt:lpstr>
      <vt:lpstr>AB 928 (Berman, 2021) (5)</vt:lpstr>
      <vt:lpstr>AB 928 (Berman, 2021) (6)</vt:lpstr>
      <vt:lpstr>AB 928 (Berman, 2021) (7)</vt:lpstr>
      <vt:lpstr>AB 928 (Berman, 2021) (8)</vt:lpstr>
      <vt:lpstr>AB 928 (Berman, 2021) (9) Data Considerations</vt:lpstr>
      <vt:lpstr>Data Considerations A Sampling of Courses that Meet CSU GE Breadth but not IGETC</vt:lpstr>
      <vt:lpstr>AB 928 and A Tale of Two Colleges</vt:lpstr>
      <vt:lpstr>Large Urban College</vt:lpstr>
      <vt:lpstr>Small Rural College</vt:lpstr>
      <vt:lpstr>Small Rural College (2)</vt:lpstr>
      <vt:lpstr>AB 928 and A Tale of Two Courses</vt:lpstr>
      <vt:lpstr>Oral Communication – GE Requirement (1)</vt:lpstr>
      <vt:lpstr>Oral Communication – GE Requirement (2)</vt:lpstr>
      <vt:lpstr>Oral Communication – GE Requirement (3)</vt:lpstr>
      <vt:lpstr>Looking Ahead</vt:lpstr>
      <vt:lpstr>Associate Degrees for Transfer (ADTs)</vt:lpstr>
      <vt:lpstr>AB 928 and Looking Ahead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Plenary Planning</dc:title>
  <dc:creator>Krystinne Mica</dc:creator>
  <cp:lastModifiedBy>Erik Reese</cp:lastModifiedBy>
  <cp:revision>122</cp:revision>
  <dcterms:created xsi:type="dcterms:W3CDTF">2021-08-05T18:38:53Z</dcterms:created>
  <dcterms:modified xsi:type="dcterms:W3CDTF">2023-12-06T02:34:23Z</dcterms:modified>
</cp:coreProperties>
</file>