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1" r:id="rId7"/>
    <p:sldId id="258" r:id="rId8"/>
    <p:sldId id="259" r:id="rId9"/>
    <p:sldId id="262" r:id="rId10"/>
    <p:sldId id="263" r:id="rId11"/>
    <p:sldId id="264" r:id="rId12"/>
    <p:sldId id="265" r:id="rId13"/>
    <p:sldId id="267" r:id="rId14"/>
    <p:sldId id="266" r:id="rId15"/>
    <p:sldId id="26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9" autoAdjust="0"/>
    <p:restoredTop sz="94660" autoAdjust="0"/>
  </p:normalViewPr>
  <p:slideViewPr>
    <p:cSldViewPr snapToGrid="0">
      <p:cViewPr varScale="1">
        <p:scale>
          <a:sx n="108" d="100"/>
          <a:sy n="108" d="100"/>
        </p:scale>
        <p:origin x="232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E2813-601B-4697-B14D-165027600992}" type="datetimeFigureOut">
              <a:rPr lang="en-US" smtClean="0"/>
              <a:t>12/10/22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5EF03-110B-4710-A708-FEF19276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F8F91-4F38-4A01-947F-C76C21BA8A7A}" type="datetimeFigureOut">
              <a:rPr lang="en-US" smtClean="0"/>
              <a:t>12/10/22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CCA95-4F40-4CDD-BF1E-B8C9EB86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CCA95-4F40-4CDD-BF1E-B8C9EB86EE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en-US" noProof="0" smtClean="0"/>
              <a:t>12/10/22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B7810A5-1A13-4087-8DFA-155E6E5B5D73}" type="datetimeFigureOut">
              <a:rPr lang="tr-TR" smtClean="0"/>
              <a:t>10.12.2022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089" y="3428998"/>
            <a:ext cx="6289785" cy="2268559"/>
          </a:xfrm>
        </p:spPr>
        <p:txBody>
          <a:bodyPr>
            <a:normAutofit fontScale="90000"/>
          </a:bodyPr>
          <a:lstStyle/>
          <a:p>
            <a:r>
              <a:rPr lang="en-US" dirty="0"/>
              <a:t>Learning-Focused </a:t>
            </a:r>
            <a:br>
              <a:rPr lang="en-US" dirty="0"/>
            </a:br>
            <a:r>
              <a:rPr lang="en-US" dirty="0"/>
              <a:t>Grading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Course Design with Students in Mind</a:t>
            </a:r>
          </a:p>
          <a:p>
            <a:r>
              <a:rPr lang="en-US" dirty="0"/>
              <a:t>CMC</a:t>
            </a:r>
            <a:r>
              <a:rPr lang="en-US" baseline="30000" dirty="0"/>
              <a:t>3</a:t>
            </a:r>
            <a:r>
              <a:rPr lang="en-US" dirty="0"/>
              <a:t> Fall 2022</a:t>
            </a:r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5900-B9A4-DF42-8752-FCC1B0C08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Success</a:t>
            </a:r>
            <a:br>
              <a:rPr lang="en-US" dirty="0"/>
            </a:br>
            <a:r>
              <a:rPr lang="en-US" dirty="0"/>
              <a:t>It’s not really working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489FC-CDA6-A44C-B9DC-E32B3A66AD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 Practice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75F1E-98C8-FA4B-A50A-55CF655930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Discussions required 2 interactions</a:t>
            </a:r>
          </a:p>
          <a:p>
            <a:r>
              <a:rPr lang="en-US" dirty="0"/>
              <a:t>Graded 1 – 5	</a:t>
            </a:r>
          </a:p>
          <a:p>
            <a:r>
              <a:rPr lang="en-US" dirty="0"/>
              <a:t>No late work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926AD-310E-0B4C-B53E-0EBDA7D9B3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Learning-Focused Practice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7830F2-A79C-1B41-9121-9445F0B773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Interactions were optional</a:t>
            </a:r>
          </a:p>
          <a:p>
            <a:r>
              <a:rPr lang="en-US" dirty="0"/>
              <a:t>Complete/Incomplete</a:t>
            </a:r>
          </a:p>
          <a:p>
            <a:pPr lvl="1"/>
            <a:r>
              <a:rPr lang="en-US" dirty="0"/>
              <a:t>70% required to pass</a:t>
            </a:r>
          </a:p>
          <a:p>
            <a:r>
              <a:rPr lang="en-US" dirty="0"/>
              <a:t>Courtesy week after the due date</a:t>
            </a:r>
          </a:p>
        </p:txBody>
      </p:sp>
    </p:spTree>
    <p:extLst>
      <p:ext uri="{BB962C8B-B14F-4D97-AF65-F5344CB8AC3E}">
        <p14:creationId xmlns:p14="http://schemas.microsoft.com/office/powerpoint/2010/main" val="3616953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takes more time</a:t>
            </a:r>
          </a:p>
          <a:p>
            <a:pPr lvl="1"/>
            <a:r>
              <a:rPr lang="en-US" dirty="0"/>
              <a:t>Reviewing resubmissions</a:t>
            </a:r>
          </a:p>
          <a:p>
            <a:pPr lvl="1"/>
            <a:r>
              <a:rPr lang="en-US" dirty="0"/>
              <a:t>Communicating with students and counselors</a:t>
            </a:r>
          </a:p>
          <a:p>
            <a:r>
              <a:rPr lang="en-US" dirty="0"/>
              <a:t>Monitoring resubmissions takes organization and students have difficulty keeping track</a:t>
            </a:r>
          </a:p>
          <a:p>
            <a:r>
              <a:rPr lang="en-US" dirty="0"/>
              <a:t>May encourage some procrastination</a:t>
            </a:r>
          </a:p>
          <a:p>
            <a:r>
              <a:rPr lang="en-US" dirty="0"/>
              <a:t>Dual gradebooks (Canvas and spreadsheet)</a:t>
            </a:r>
          </a:p>
          <a:p>
            <a:r>
              <a:rPr lang="en-US" dirty="0"/>
              <a:t>There’s an adjustment period for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73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It’s Worth It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639780"/>
          </a:xfrm>
        </p:spPr>
        <p:txBody>
          <a:bodyPr>
            <a:normAutofit fontScale="85000" lnSpcReduction="10000"/>
          </a:bodyPr>
          <a:lstStyle/>
          <a:p>
            <a:r>
              <a:rPr lang="en-US" sz="2100" dirty="0"/>
              <a:t>Paying more attention to feedback</a:t>
            </a:r>
          </a:p>
          <a:p>
            <a:r>
              <a:rPr lang="en-US" sz="2100" dirty="0"/>
              <a:t>Appreciation for opportunity to revise</a:t>
            </a:r>
          </a:p>
          <a:p>
            <a:r>
              <a:rPr lang="en-US" sz="2100" dirty="0"/>
              <a:t>Using office hours more</a:t>
            </a:r>
          </a:p>
          <a:p>
            <a:r>
              <a:rPr lang="en-US" sz="2100" dirty="0"/>
              <a:t>Increased desire to understand rather than simply do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They want to learn!</a:t>
            </a:r>
          </a:p>
          <a:p>
            <a:r>
              <a:rPr lang="en-US" dirty="0"/>
              <a:t>They’re revising!</a:t>
            </a:r>
          </a:p>
          <a:p>
            <a:r>
              <a:rPr lang="en-US" dirty="0"/>
              <a:t>They are collaborating outside of class!</a:t>
            </a:r>
          </a:p>
          <a:p>
            <a:r>
              <a:rPr lang="en-US" dirty="0"/>
              <a:t>They are less focused on grades! </a:t>
            </a:r>
          </a:p>
          <a:p>
            <a:r>
              <a:rPr lang="en-US" dirty="0"/>
              <a:t>There is less last-minute “is </a:t>
            </a:r>
            <a:r>
              <a:rPr lang="en-US"/>
              <a:t>there anything I can do…”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5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8265" y="1346669"/>
            <a:ext cx="9215201" cy="5042841"/>
          </a:xfrm>
        </p:spPr>
        <p:txBody>
          <a:bodyPr>
            <a:normAutofit/>
          </a:bodyPr>
          <a:lstStyle/>
          <a:p>
            <a:r>
              <a:rPr lang="en-US" sz="3200" dirty="0"/>
              <a:t>Learning as the</a:t>
            </a:r>
            <a:br>
              <a:rPr lang="en-US" sz="3200" dirty="0"/>
            </a:br>
            <a:r>
              <a:rPr lang="en-US" sz="3200" dirty="0"/>
              <a:t>Primary Objective</a:t>
            </a:r>
          </a:p>
          <a:p>
            <a:r>
              <a:rPr lang="en-US" sz="3200" dirty="0"/>
              <a:t>Equitable Practices</a:t>
            </a:r>
          </a:p>
          <a:p>
            <a:r>
              <a:rPr lang="en-US" sz="3200" dirty="0"/>
              <a:t>Student Growth</a:t>
            </a:r>
            <a:br>
              <a:rPr lang="en-US" sz="3200" dirty="0"/>
            </a:br>
            <a:r>
              <a:rPr lang="en-US" sz="3200" dirty="0"/>
              <a:t>and Success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878" y="2678081"/>
            <a:ext cx="4471261" cy="238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892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200" y="1399822"/>
            <a:ext cx="8842939" cy="4650122"/>
          </a:xfrm>
        </p:spPr>
        <p:txBody>
          <a:bodyPr>
            <a:noAutofit/>
          </a:bodyPr>
          <a:lstStyle/>
          <a:p>
            <a:r>
              <a:rPr lang="en-US" sz="2200" dirty="0"/>
              <a:t>Before we discuss grades, I want you to know that my preference is that focus on learning instead of your grades.  For this reason, I do not keep course grades posted in Canvas.  I do provide regular grade reports after each project and I can give you a grade update during office hours.  </a:t>
            </a:r>
          </a:p>
          <a:p>
            <a:r>
              <a:rPr lang="en-US" sz="2200" dirty="0"/>
              <a:t>Your grade in this course is not a  reflection of your value as a person or even how much you’ve advanced on your journey with mathematics.  These are things that a simple letter grade will never fully encompass.  Your grade in this class is a reflection of your demonstrated proficiency with the topics and learning outcomes in this course.</a:t>
            </a:r>
          </a:p>
        </p:txBody>
      </p:sp>
    </p:spTree>
    <p:extLst>
      <p:ext uri="{BB962C8B-B14F-4D97-AF65-F5344CB8AC3E}">
        <p14:creationId xmlns:p14="http://schemas.microsoft.com/office/powerpoint/2010/main" val="272950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Liberal Arts Math</a:t>
            </a:r>
            <a:br>
              <a:rPr lang="en-US" dirty="0"/>
            </a:br>
            <a:r>
              <a:rPr lang="en-US" dirty="0"/>
              <a:t>Assignment Practices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 Practices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 revision allowed</a:t>
            </a:r>
          </a:p>
          <a:p>
            <a:r>
              <a:rPr lang="en-US" dirty="0"/>
              <a:t>No “extra credit”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Learning-Focused Practices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Revision allowed for 1 week after notation in Canvas gradebook</a:t>
            </a:r>
          </a:p>
          <a:p>
            <a:r>
              <a:rPr lang="en-US" dirty="0"/>
              <a:t>Targeted “Enhanced Learning Opportunities”</a:t>
            </a:r>
          </a:p>
        </p:txBody>
      </p:sp>
    </p:spTree>
    <p:extLst>
      <p:ext uri="{BB962C8B-B14F-4D97-AF65-F5344CB8AC3E}">
        <p14:creationId xmlns:p14="http://schemas.microsoft.com/office/powerpoint/2010/main" val="48894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Liberal Arts Math</a:t>
            </a:r>
            <a:br>
              <a:rPr lang="en-US" dirty="0"/>
            </a:br>
            <a:r>
              <a:rPr lang="en-US" dirty="0"/>
              <a:t>Grading Practices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 Practices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900" dirty="0"/>
              <a:t>Number grade noted on every assignment (1-5)</a:t>
            </a:r>
          </a:p>
          <a:p>
            <a:r>
              <a:rPr lang="en-US" sz="1900" dirty="0"/>
              <a:t>Feedback on every assignment, no revision</a:t>
            </a:r>
          </a:p>
          <a:p>
            <a:r>
              <a:rPr lang="en-US" sz="1900" dirty="0"/>
              <a:t>When online, viewable in Canvas, in-person after major projects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Learning-Focused Practices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only notation in Canvas is complete or incomplete</a:t>
            </a:r>
          </a:p>
          <a:p>
            <a:r>
              <a:rPr lang="en-US" dirty="0"/>
              <a:t>Feedback on every assignment, regraded after revision</a:t>
            </a:r>
          </a:p>
          <a:p>
            <a:r>
              <a:rPr lang="en-US" dirty="0"/>
              <a:t>No grade totals or scores in Canvas, report provided after major projects</a:t>
            </a:r>
          </a:p>
        </p:txBody>
      </p:sp>
    </p:spTree>
    <p:extLst>
      <p:ext uri="{BB962C8B-B14F-4D97-AF65-F5344CB8AC3E}">
        <p14:creationId xmlns:p14="http://schemas.microsoft.com/office/powerpoint/2010/main" val="2154148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Calculus</a:t>
            </a:r>
            <a:br>
              <a:rPr lang="en-US" dirty="0"/>
            </a:br>
            <a:r>
              <a:rPr lang="en-US" dirty="0"/>
              <a:t>Assignment &amp; Exam Practices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4841" y="2052115"/>
            <a:ext cx="3896467" cy="713818"/>
          </a:xfrm>
        </p:spPr>
        <p:txBody>
          <a:bodyPr/>
          <a:lstStyle/>
          <a:p>
            <a:r>
              <a:rPr lang="en-US" dirty="0"/>
              <a:t>Previous Practices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7685" y="2851331"/>
            <a:ext cx="3893623" cy="3071434"/>
          </a:xfrm>
        </p:spPr>
        <p:txBody>
          <a:bodyPr>
            <a:normAutofit/>
          </a:bodyPr>
          <a:lstStyle/>
          <a:p>
            <a:r>
              <a:rPr lang="en-US" dirty="0"/>
              <a:t>In-class group activity to check understanding</a:t>
            </a:r>
          </a:p>
          <a:p>
            <a:r>
              <a:rPr lang="en-US" dirty="0"/>
              <a:t>Analysis &amp; Revision assignments required initial submission</a:t>
            </a:r>
          </a:p>
          <a:p>
            <a:r>
              <a:rPr lang="en-US" dirty="0"/>
              <a:t>No revision on chapter exams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40856" y="2052115"/>
            <a:ext cx="3899798" cy="713818"/>
          </a:xfrm>
        </p:spPr>
        <p:txBody>
          <a:bodyPr/>
          <a:lstStyle/>
          <a:p>
            <a:r>
              <a:rPr lang="en-US" dirty="0"/>
              <a:t>Learning Focused Practices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40856" y="2851331"/>
            <a:ext cx="4757722" cy="3538180"/>
          </a:xfrm>
        </p:spPr>
        <p:txBody>
          <a:bodyPr>
            <a:noAutofit/>
          </a:bodyPr>
          <a:lstStyle/>
          <a:p>
            <a:r>
              <a:rPr lang="en-US" sz="1900" dirty="0"/>
              <a:t>In-class group activity to check understanding</a:t>
            </a:r>
          </a:p>
          <a:p>
            <a:r>
              <a:rPr lang="en-US" sz="1900" dirty="0"/>
              <a:t>Analysis &amp; Revision can be their only submission (1 missed assignment instead of 2)</a:t>
            </a:r>
          </a:p>
          <a:p>
            <a:r>
              <a:rPr lang="en-US" sz="1900" dirty="0"/>
              <a:t>Enhanced Learning Opportunities for exam analysis and revision</a:t>
            </a:r>
          </a:p>
        </p:txBody>
      </p:sp>
    </p:spTree>
    <p:extLst>
      <p:ext uri="{BB962C8B-B14F-4D97-AF65-F5344CB8AC3E}">
        <p14:creationId xmlns:p14="http://schemas.microsoft.com/office/powerpoint/2010/main" val="57923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Calculus</a:t>
            </a:r>
            <a:br>
              <a:rPr lang="en-US" dirty="0"/>
            </a:br>
            <a:r>
              <a:rPr lang="en-US" dirty="0"/>
              <a:t>Grading Practices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 Practices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Number grade noted on every assignment (1-5)</a:t>
            </a:r>
          </a:p>
          <a:p>
            <a:r>
              <a:rPr lang="en-US" dirty="0"/>
              <a:t>Feedback on every assignment, no revision if no initial submission</a:t>
            </a:r>
          </a:p>
          <a:p>
            <a:r>
              <a:rPr lang="en-US" dirty="0"/>
              <a:t>When online, viewable in Canvas, in-person after each exam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Learning Focused Practices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Only notation in Canvas is complete or incomplete</a:t>
            </a:r>
          </a:p>
          <a:p>
            <a:r>
              <a:rPr lang="en-US" dirty="0"/>
              <a:t>Feedback on every assignment, revision available to everyone</a:t>
            </a:r>
          </a:p>
          <a:p>
            <a:r>
              <a:rPr lang="en-US" dirty="0"/>
              <a:t>No grade totals in Canvas except for the 2 week period after an exam</a:t>
            </a:r>
          </a:p>
        </p:txBody>
      </p:sp>
    </p:spTree>
    <p:extLst>
      <p:ext uri="{BB962C8B-B14F-4D97-AF65-F5344CB8AC3E}">
        <p14:creationId xmlns:p14="http://schemas.microsoft.com/office/powerpoint/2010/main" val="389744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Trigonometry (online)</a:t>
            </a:r>
            <a:br>
              <a:rPr lang="en-US" dirty="0"/>
            </a:br>
            <a:r>
              <a:rPr lang="en-US" dirty="0"/>
              <a:t>Practice Sets &amp; Concept Checks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 Practices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sets scored on a scale to encourage practice (Ex. 85% on all practice sets in a chapter earned 100%)</a:t>
            </a:r>
          </a:p>
          <a:p>
            <a:r>
              <a:rPr lang="en-US" dirty="0"/>
              <a:t>Chapter exams every other week, no revision allowed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Learning-Focused Practices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sets are not included in grade, open throughout the semester</a:t>
            </a:r>
          </a:p>
          <a:p>
            <a:r>
              <a:rPr lang="en-US" dirty="0"/>
              <a:t>Added vocabulary quizzes to encourage reading</a:t>
            </a:r>
          </a:p>
          <a:p>
            <a:r>
              <a:rPr lang="en-US" dirty="0"/>
              <a:t>Chapter concept checks &amp; 2 mid-terms allow revision</a:t>
            </a:r>
          </a:p>
        </p:txBody>
      </p:sp>
    </p:spTree>
    <p:extLst>
      <p:ext uri="{BB962C8B-B14F-4D97-AF65-F5344CB8AC3E}">
        <p14:creationId xmlns:p14="http://schemas.microsoft.com/office/powerpoint/2010/main" val="215935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Trigonometry (online)</a:t>
            </a:r>
            <a:br>
              <a:rPr lang="en-US" dirty="0"/>
            </a:br>
            <a:r>
              <a:rPr lang="en-US" dirty="0"/>
              <a:t>Grading Practices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3907" y="2064821"/>
            <a:ext cx="3896467" cy="713818"/>
          </a:xfrm>
        </p:spPr>
        <p:txBody>
          <a:bodyPr/>
          <a:lstStyle/>
          <a:p>
            <a:r>
              <a:rPr lang="en-US" dirty="0"/>
              <a:t>Previous Practices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73907" y="2851331"/>
            <a:ext cx="3893623" cy="3071434"/>
          </a:xfrm>
        </p:spPr>
        <p:txBody>
          <a:bodyPr>
            <a:normAutofit/>
          </a:bodyPr>
          <a:lstStyle/>
          <a:p>
            <a:r>
              <a:rPr lang="en-US" dirty="0"/>
              <a:t>Detailed feedback on assessments</a:t>
            </a:r>
          </a:p>
          <a:p>
            <a:r>
              <a:rPr lang="en-US" dirty="0"/>
              <a:t>No revision on exams, dropped 1 low score</a:t>
            </a:r>
          </a:p>
          <a:p>
            <a:r>
              <a:rPr lang="en-US" dirty="0"/>
              <a:t>Grades always available in Canvas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63523" y="2021082"/>
            <a:ext cx="3899798" cy="713818"/>
          </a:xfrm>
        </p:spPr>
        <p:txBody>
          <a:bodyPr/>
          <a:lstStyle/>
          <a:p>
            <a:r>
              <a:rPr lang="en-US" dirty="0"/>
              <a:t>Learning-Focused Practices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63522" y="2807747"/>
            <a:ext cx="5209277" cy="3626919"/>
          </a:xfrm>
        </p:spPr>
        <p:txBody>
          <a:bodyPr>
            <a:noAutofit/>
          </a:bodyPr>
          <a:lstStyle/>
          <a:p>
            <a:r>
              <a:rPr lang="en-US" dirty="0"/>
              <a:t>Detailed feedback on assessments</a:t>
            </a:r>
          </a:p>
          <a:p>
            <a:r>
              <a:rPr lang="en-US" dirty="0"/>
              <a:t>Enhanced Learning Opportunities: analysis and revision increases score directly</a:t>
            </a:r>
          </a:p>
          <a:p>
            <a:r>
              <a:rPr lang="en-US" dirty="0"/>
              <a:t>Missed exam, analysis and revision up to 60% credit, no dropped scores</a:t>
            </a:r>
          </a:p>
          <a:p>
            <a:r>
              <a:rPr lang="en-US" dirty="0"/>
              <a:t>No grade totals in Canvas except for the 2 week period after an exam</a:t>
            </a:r>
          </a:p>
        </p:txBody>
      </p:sp>
    </p:spTree>
    <p:extLst>
      <p:ext uri="{BB962C8B-B14F-4D97-AF65-F5344CB8AC3E}">
        <p14:creationId xmlns:p14="http://schemas.microsoft.com/office/powerpoint/2010/main" val="1492928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tf16401379_wac</Template>
  <TotalTime>0</TotalTime>
  <Words>670</Words>
  <Application>Microsoft Macintosh PowerPoint</Application>
  <PresentationFormat>Widescreen</PresentationFormat>
  <Paragraphs>93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MS Shell Dlg 2</vt:lpstr>
      <vt:lpstr>Wingdings</vt:lpstr>
      <vt:lpstr>Wingdings 3</vt:lpstr>
      <vt:lpstr>Madison</vt:lpstr>
      <vt:lpstr>Learning-Focused  Grading</vt:lpstr>
      <vt:lpstr>Why?</vt:lpstr>
      <vt:lpstr>Grading Policy</vt:lpstr>
      <vt:lpstr>Liberal Arts Math Assignment Practices</vt:lpstr>
      <vt:lpstr>Liberal Arts Math Grading Practices</vt:lpstr>
      <vt:lpstr>Business Calculus Assignment &amp; Exam Practices</vt:lpstr>
      <vt:lpstr>Business Calculus Grading Practices</vt:lpstr>
      <vt:lpstr>Trigonometry (online) Practice Sets &amp; Concept Checks</vt:lpstr>
      <vt:lpstr>Trigonometry (online) Grading Practices </vt:lpstr>
      <vt:lpstr>Math Success It’s not really working</vt:lpstr>
      <vt:lpstr>Challenges</vt:lpstr>
      <vt:lpstr>Why It’s Worth It </vt:lpstr>
    </vt:vector>
  </TitlesOfParts>
  <Manager/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2022-03-04T16:16:52Z</dcterms:created>
  <dcterms:modified xsi:type="dcterms:W3CDTF">2022-12-10T15:09:50Z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