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8" r:id="rId3"/>
    <p:sldId id="303" r:id="rId4"/>
    <p:sldId id="265" r:id="rId5"/>
    <p:sldId id="266" r:id="rId6"/>
    <p:sldId id="304" r:id="rId7"/>
    <p:sldId id="297" r:id="rId8"/>
    <p:sldId id="305" r:id="rId9"/>
    <p:sldId id="299" r:id="rId10"/>
    <p:sldId id="300" r:id="rId11"/>
    <p:sldId id="301" r:id="rId12"/>
    <p:sldId id="302" r:id="rId13"/>
    <p:sldId id="267" r:id="rId14"/>
    <p:sldId id="268" r:id="rId15"/>
    <p:sldId id="269" r:id="rId16"/>
    <p:sldId id="298" r:id="rId17"/>
    <p:sldId id="290" r:id="rId18"/>
    <p:sldId id="293" r:id="rId19"/>
    <p:sldId id="259" r:id="rId20"/>
    <p:sldId id="291" r:id="rId21"/>
    <p:sldId id="294" r:id="rId22"/>
    <p:sldId id="260" r:id="rId23"/>
    <p:sldId id="306" r:id="rId24"/>
    <p:sldId id="307" r:id="rId25"/>
    <p:sldId id="261" r:id="rId26"/>
    <p:sldId id="262" r:id="rId27"/>
    <p:sldId id="270" r:id="rId28"/>
    <p:sldId id="272" r:id="rId29"/>
    <p:sldId id="308" r:id="rId30"/>
    <p:sldId id="273" r:id="rId31"/>
    <p:sldId id="275" r:id="rId32"/>
    <p:sldId id="274" r:id="rId33"/>
    <p:sldId id="276" r:id="rId34"/>
    <p:sldId id="277" r:id="rId35"/>
    <p:sldId id="278" r:id="rId36"/>
    <p:sldId id="279" r:id="rId37"/>
    <p:sldId id="280" r:id="rId38"/>
    <p:sldId id="281" r:id="rId39"/>
    <p:sldId id="292" r:id="rId40"/>
    <p:sldId id="295" r:id="rId41"/>
    <p:sldId id="296" r:id="rId42"/>
    <p:sldId id="28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7445" autoAdjust="0"/>
  </p:normalViewPr>
  <p:slideViewPr>
    <p:cSldViewPr snapToGrid="0">
      <p:cViewPr varScale="1">
        <p:scale>
          <a:sx n="88" d="100"/>
          <a:sy n="88" d="100"/>
        </p:scale>
        <p:origin x="7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EFF30-523D-406B-9367-E89165526A4B}" type="datetimeFigureOut">
              <a:rPr lang="en-US" smtClean="0"/>
              <a:t>12/12/2020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EB425-8AA9-42C4-BA6E-87AB46649A78}" type="slidenum">
              <a:rPr lang="en-US" smtClean="0"/>
              <a:t>‹#›</a:t>
            </a:fld>
            <a:endParaRPr lang="en-US"/>
          </a:p>
        </p:txBody>
      </p:sp>
    </p:spTree>
    <p:extLst>
      <p:ext uri="{BB962C8B-B14F-4D97-AF65-F5344CB8AC3E}">
        <p14:creationId xmlns:p14="http://schemas.microsoft.com/office/powerpoint/2010/main" val="88928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EB425-8AA9-42C4-BA6E-87AB46649A78}" type="slidenum">
              <a:rPr lang="en-US" smtClean="0"/>
              <a:t>1</a:t>
            </a:fld>
            <a:endParaRPr lang="en-US"/>
          </a:p>
        </p:txBody>
      </p:sp>
    </p:spTree>
    <p:extLst>
      <p:ext uri="{BB962C8B-B14F-4D97-AF65-F5344CB8AC3E}">
        <p14:creationId xmlns:p14="http://schemas.microsoft.com/office/powerpoint/2010/main" val="381230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StatCrunch, select Data &gt; Validate</a:t>
            </a:r>
          </a:p>
        </p:txBody>
      </p:sp>
      <p:sp>
        <p:nvSpPr>
          <p:cNvPr id="4" name="Slide Number Placeholder 3"/>
          <p:cNvSpPr>
            <a:spLocks noGrp="1"/>
          </p:cNvSpPr>
          <p:nvPr>
            <p:ph type="sldNum" sz="quarter" idx="5"/>
          </p:nvPr>
        </p:nvSpPr>
        <p:spPr/>
        <p:txBody>
          <a:bodyPr/>
          <a:lstStyle/>
          <a:p>
            <a:fld id="{B7BEB425-8AA9-42C4-BA6E-87AB46649A78}" type="slidenum">
              <a:rPr lang="en-US" smtClean="0"/>
              <a:t>21</a:t>
            </a:fld>
            <a:endParaRPr lang="en-US"/>
          </a:p>
        </p:txBody>
      </p:sp>
    </p:spTree>
    <p:extLst>
      <p:ext uri="{BB962C8B-B14F-4D97-AF65-F5344CB8AC3E}">
        <p14:creationId xmlns:p14="http://schemas.microsoft.com/office/powerpoint/2010/main" val="2470946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the data needs to be cleaned up.  A one mile $6000 cab ride paid in cash.  Strange.  Click Edit &gt; Rows &gt; Delete</a:t>
            </a:r>
          </a:p>
        </p:txBody>
      </p:sp>
      <p:sp>
        <p:nvSpPr>
          <p:cNvPr id="4" name="Slide Number Placeholder 3"/>
          <p:cNvSpPr>
            <a:spLocks noGrp="1"/>
          </p:cNvSpPr>
          <p:nvPr>
            <p:ph type="sldNum" sz="quarter" idx="5"/>
          </p:nvPr>
        </p:nvSpPr>
        <p:spPr/>
        <p:txBody>
          <a:bodyPr/>
          <a:lstStyle/>
          <a:p>
            <a:fld id="{B7BEB425-8AA9-42C4-BA6E-87AB46649A78}" type="slidenum">
              <a:rPr lang="en-US" smtClean="0"/>
              <a:t>22</a:t>
            </a:fld>
            <a:endParaRPr lang="en-US"/>
          </a:p>
        </p:txBody>
      </p:sp>
    </p:spTree>
    <p:extLst>
      <p:ext uri="{BB962C8B-B14F-4D97-AF65-F5344CB8AC3E}">
        <p14:creationId xmlns:p14="http://schemas.microsoft.com/office/powerpoint/2010/main" val="3786820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reviewing the data and cleaning it up. Highlight values up to $200. </a:t>
            </a:r>
          </a:p>
        </p:txBody>
      </p:sp>
      <p:sp>
        <p:nvSpPr>
          <p:cNvPr id="4" name="Slide Number Placeholder 3"/>
          <p:cNvSpPr>
            <a:spLocks noGrp="1"/>
          </p:cNvSpPr>
          <p:nvPr>
            <p:ph type="sldNum" sz="quarter" idx="5"/>
          </p:nvPr>
        </p:nvSpPr>
        <p:spPr/>
        <p:txBody>
          <a:bodyPr/>
          <a:lstStyle/>
          <a:p>
            <a:fld id="{B7BEB425-8AA9-42C4-BA6E-87AB46649A78}" type="slidenum">
              <a:rPr lang="en-US" smtClean="0"/>
              <a:t>23</a:t>
            </a:fld>
            <a:endParaRPr lang="en-US"/>
          </a:p>
        </p:txBody>
      </p:sp>
    </p:spTree>
    <p:extLst>
      <p:ext uri="{BB962C8B-B14F-4D97-AF65-F5344CB8AC3E}">
        <p14:creationId xmlns:p14="http://schemas.microsoft.com/office/powerpoint/2010/main" val="1604284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$250 charge for a 0 mile ride.</a:t>
            </a:r>
          </a:p>
        </p:txBody>
      </p:sp>
      <p:sp>
        <p:nvSpPr>
          <p:cNvPr id="4" name="Slide Number Placeholder 3"/>
          <p:cNvSpPr>
            <a:spLocks noGrp="1"/>
          </p:cNvSpPr>
          <p:nvPr>
            <p:ph type="sldNum" sz="quarter" idx="5"/>
          </p:nvPr>
        </p:nvSpPr>
        <p:spPr/>
        <p:txBody>
          <a:bodyPr/>
          <a:lstStyle/>
          <a:p>
            <a:fld id="{B7BEB425-8AA9-42C4-BA6E-87AB46649A78}" type="slidenum">
              <a:rPr lang="en-US" smtClean="0"/>
              <a:t>24</a:t>
            </a:fld>
            <a:endParaRPr lang="en-US"/>
          </a:p>
        </p:txBody>
      </p:sp>
    </p:spTree>
    <p:extLst>
      <p:ext uri="{BB962C8B-B14F-4D97-AF65-F5344CB8AC3E}">
        <p14:creationId xmlns:p14="http://schemas.microsoft.com/office/powerpoint/2010/main" val="266501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data. </a:t>
            </a:r>
          </a:p>
        </p:txBody>
      </p:sp>
      <p:sp>
        <p:nvSpPr>
          <p:cNvPr id="4" name="Slide Number Placeholder 3"/>
          <p:cNvSpPr>
            <a:spLocks noGrp="1"/>
          </p:cNvSpPr>
          <p:nvPr>
            <p:ph type="sldNum" sz="quarter" idx="5"/>
          </p:nvPr>
        </p:nvSpPr>
        <p:spPr/>
        <p:txBody>
          <a:bodyPr/>
          <a:lstStyle/>
          <a:p>
            <a:fld id="{B7BEB425-8AA9-42C4-BA6E-87AB46649A78}" type="slidenum">
              <a:rPr lang="en-US" smtClean="0"/>
              <a:t>25</a:t>
            </a:fld>
            <a:endParaRPr lang="en-US"/>
          </a:p>
        </p:txBody>
      </p:sp>
    </p:spTree>
    <p:extLst>
      <p:ext uri="{BB962C8B-B14F-4D97-AF65-F5344CB8AC3E}">
        <p14:creationId xmlns:p14="http://schemas.microsoft.com/office/powerpoint/2010/main" val="4107564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Obtained many random samples of size n = 9 from the population.   This is based on 5000 SRS of n = 9. </a:t>
            </a:r>
          </a:p>
        </p:txBody>
      </p:sp>
      <p:sp>
        <p:nvSpPr>
          <p:cNvPr id="4" name="Slide Number Placeholder 3"/>
          <p:cNvSpPr>
            <a:spLocks noGrp="1"/>
          </p:cNvSpPr>
          <p:nvPr>
            <p:ph type="sldNum" sz="quarter" idx="5"/>
          </p:nvPr>
        </p:nvSpPr>
        <p:spPr/>
        <p:txBody>
          <a:bodyPr/>
          <a:lstStyle/>
          <a:p>
            <a:fld id="{B7BEB425-8AA9-42C4-BA6E-87AB46649A78}" type="slidenum">
              <a:rPr lang="en-US" smtClean="0"/>
              <a:t>26</a:t>
            </a:fld>
            <a:endParaRPr lang="en-US"/>
          </a:p>
        </p:txBody>
      </p:sp>
    </p:spTree>
    <p:extLst>
      <p:ext uri="{BB962C8B-B14F-4D97-AF65-F5344CB8AC3E}">
        <p14:creationId xmlns:p14="http://schemas.microsoft.com/office/powerpoint/2010/main" val="299450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Obtained many random samples of size n = 40 from the population. </a:t>
            </a:r>
          </a:p>
          <a:p>
            <a:endParaRPr lang="en-US" dirty="0"/>
          </a:p>
        </p:txBody>
      </p:sp>
      <p:sp>
        <p:nvSpPr>
          <p:cNvPr id="4" name="Slide Number Placeholder 3"/>
          <p:cNvSpPr>
            <a:spLocks noGrp="1"/>
          </p:cNvSpPr>
          <p:nvPr>
            <p:ph type="sldNum" sz="quarter" idx="5"/>
          </p:nvPr>
        </p:nvSpPr>
        <p:spPr/>
        <p:txBody>
          <a:bodyPr/>
          <a:lstStyle/>
          <a:p>
            <a:fld id="{B7BEB425-8AA9-42C4-BA6E-87AB46649A78}" type="slidenum">
              <a:rPr lang="en-US" smtClean="0"/>
              <a:t>27</a:t>
            </a:fld>
            <a:endParaRPr lang="en-US"/>
          </a:p>
        </p:txBody>
      </p:sp>
    </p:spTree>
    <p:extLst>
      <p:ext uri="{BB962C8B-B14F-4D97-AF65-F5344CB8AC3E}">
        <p14:creationId xmlns:p14="http://schemas.microsoft.com/office/powerpoint/2010/main" val="18814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Obtained many random samples of size n = 60 from the population. </a:t>
            </a:r>
          </a:p>
          <a:p>
            <a:endParaRPr lang="en-US" dirty="0"/>
          </a:p>
        </p:txBody>
      </p:sp>
      <p:sp>
        <p:nvSpPr>
          <p:cNvPr id="4" name="Slide Number Placeholder 3"/>
          <p:cNvSpPr>
            <a:spLocks noGrp="1"/>
          </p:cNvSpPr>
          <p:nvPr>
            <p:ph type="sldNum" sz="quarter" idx="5"/>
          </p:nvPr>
        </p:nvSpPr>
        <p:spPr/>
        <p:txBody>
          <a:bodyPr/>
          <a:lstStyle/>
          <a:p>
            <a:fld id="{B7BEB425-8AA9-42C4-BA6E-87AB46649A78}" type="slidenum">
              <a:rPr lang="en-US" smtClean="0"/>
              <a:t>28</a:t>
            </a:fld>
            <a:endParaRPr lang="en-US"/>
          </a:p>
        </p:txBody>
      </p:sp>
    </p:spTree>
    <p:extLst>
      <p:ext uri="{BB962C8B-B14F-4D97-AF65-F5344CB8AC3E}">
        <p14:creationId xmlns:p14="http://schemas.microsoft.com/office/powerpoint/2010/main" val="1236783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Applets &gt; Sampling distributions</a:t>
            </a:r>
          </a:p>
          <a:p>
            <a:endParaRPr lang="en-US" dirty="0"/>
          </a:p>
          <a:p>
            <a:r>
              <a:rPr lang="en-US" dirty="0"/>
              <a:t>Click the three horizontal lines in the bottom left corner to zoom in on the x-axis. </a:t>
            </a:r>
          </a:p>
        </p:txBody>
      </p:sp>
      <p:sp>
        <p:nvSpPr>
          <p:cNvPr id="4" name="Slide Number Placeholder 3"/>
          <p:cNvSpPr>
            <a:spLocks noGrp="1"/>
          </p:cNvSpPr>
          <p:nvPr>
            <p:ph type="sldNum" sz="quarter" idx="5"/>
          </p:nvPr>
        </p:nvSpPr>
        <p:spPr/>
        <p:txBody>
          <a:bodyPr/>
          <a:lstStyle/>
          <a:p>
            <a:fld id="{B7BEB425-8AA9-42C4-BA6E-87AB46649A78}" type="slidenum">
              <a:rPr lang="en-US" smtClean="0"/>
              <a:t>29</a:t>
            </a:fld>
            <a:endParaRPr lang="en-US"/>
          </a:p>
        </p:txBody>
      </p:sp>
    </p:spTree>
    <p:extLst>
      <p:ext uri="{BB962C8B-B14F-4D97-AF65-F5344CB8AC3E}">
        <p14:creationId xmlns:p14="http://schemas.microsoft.com/office/powerpoint/2010/main" val="2847970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Tornadoes whose F-Scale is -9 had an F-scale that was not reported.  We will remove these observations from the data set. </a:t>
            </a:r>
          </a:p>
        </p:txBody>
      </p:sp>
      <p:sp>
        <p:nvSpPr>
          <p:cNvPr id="4" name="Slide Number Placeholder 3"/>
          <p:cNvSpPr>
            <a:spLocks noGrp="1"/>
          </p:cNvSpPr>
          <p:nvPr>
            <p:ph type="sldNum" sz="quarter" idx="5"/>
          </p:nvPr>
        </p:nvSpPr>
        <p:spPr/>
        <p:txBody>
          <a:bodyPr/>
          <a:lstStyle/>
          <a:p>
            <a:fld id="{B7BEB425-8AA9-42C4-BA6E-87AB46649A78}" type="slidenum">
              <a:rPr lang="en-US" smtClean="0"/>
              <a:t>32</a:t>
            </a:fld>
            <a:endParaRPr lang="en-US"/>
          </a:p>
        </p:txBody>
      </p:sp>
    </p:spTree>
    <p:extLst>
      <p:ext uri="{BB962C8B-B14F-4D97-AF65-F5344CB8AC3E}">
        <p14:creationId xmlns:p14="http://schemas.microsoft.com/office/powerpoint/2010/main" val="207159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used </a:t>
            </a:r>
            <a:r>
              <a:rPr lang="en-US" dirty="0" err="1"/>
              <a:t>StatCrunchThis</a:t>
            </a:r>
            <a:r>
              <a:rPr lang="en-US" dirty="0"/>
              <a:t>! from StatCrunch to extract the data from the webpage.  The data drops right into a StatCrunch spreadsheet.  Show this process. </a:t>
            </a:r>
          </a:p>
          <a:p>
            <a:endParaRPr lang="en-US" dirty="0"/>
          </a:p>
          <a:p>
            <a:r>
              <a:rPr lang="en-US" dirty="0"/>
              <a:t>1. Data &gt; Row Selection &gt; Detect &gt; Empty   Select Column “Results”. </a:t>
            </a:r>
          </a:p>
          <a:p>
            <a:r>
              <a:rPr lang="en-US" dirty="0"/>
              <a:t>2. Edit &gt; Rows &gt; Delete</a:t>
            </a:r>
          </a:p>
          <a:p>
            <a:endParaRPr lang="en-US" dirty="0"/>
          </a:p>
        </p:txBody>
      </p:sp>
      <p:sp>
        <p:nvSpPr>
          <p:cNvPr id="4" name="Slide Number Placeholder 3"/>
          <p:cNvSpPr>
            <a:spLocks noGrp="1"/>
          </p:cNvSpPr>
          <p:nvPr>
            <p:ph type="sldNum" sz="quarter" idx="5"/>
          </p:nvPr>
        </p:nvSpPr>
        <p:spPr/>
        <p:txBody>
          <a:bodyPr/>
          <a:lstStyle/>
          <a:p>
            <a:fld id="{B7BEB425-8AA9-42C4-BA6E-87AB46649A78}" type="slidenum">
              <a:rPr lang="en-US" smtClean="0"/>
              <a:t>4</a:t>
            </a:fld>
            <a:endParaRPr lang="en-US"/>
          </a:p>
        </p:txBody>
      </p:sp>
    </p:spTree>
    <p:extLst>
      <p:ext uri="{BB962C8B-B14F-4D97-AF65-F5344CB8AC3E}">
        <p14:creationId xmlns:p14="http://schemas.microsoft.com/office/powerpoint/2010/main" val="3964999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Bernoulli random variable from the F-Scale column. </a:t>
            </a:r>
          </a:p>
        </p:txBody>
      </p:sp>
      <p:sp>
        <p:nvSpPr>
          <p:cNvPr id="4" name="Slide Number Placeholder 3"/>
          <p:cNvSpPr>
            <a:spLocks noGrp="1"/>
          </p:cNvSpPr>
          <p:nvPr>
            <p:ph type="sldNum" sz="quarter" idx="5"/>
          </p:nvPr>
        </p:nvSpPr>
        <p:spPr/>
        <p:txBody>
          <a:bodyPr/>
          <a:lstStyle/>
          <a:p>
            <a:fld id="{B7BEB425-8AA9-42C4-BA6E-87AB46649A78}" type="slidenum">
              <a:rPr lang="en-US" smtClean="0"/>
              <a:t>35</a:t>
            </a:fld>
            <a:endParaRPr lang="en-US"/>
          </a:p>
        </p:txBody>
      </p:sp>
    </p:spTree>
    <p:extLst>
      <p:ext uri="{BB962C8B-B14F-4D97-AF65-F5344CB8AC3E}">
        <p14:creationId xmlns:p14="http://schemas.microsoft.com/office/powerpoint/2010/main" val="1903557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recommend having each student obtain their own SRS of n = 100 tornadoes.  Ask students to share whether their interval captures the population proportion, 0.468. </a:t>
            </a:r>
          </a:p>
        </p:txBody>
      </p:sp>
      <p:sp>
        <p:nvSpPr>
          <p:cNvPr id="4" name="Slide Number Placeholder 3"/>
          <p:cNvSpPr>
            <a:spLocks noGrp="1"/>
          </p:cNvSpPr>
          <p:nvPr>
            <p:ph type="sldNum" sz="quarter" idx="5"/>
          </p:nvPr>
        </p:nvSpPr>
        <p:spPr/>
        <p:txBody>
          <a:bodyPr/>
          <a:lstStyle/>
          <a:p>
            <a:fld id="{B7BEB425-8AA9-42C4-BA6E-87AB46649A78}" type="slidenum">
              <a:rPr lang="en-US" smtClean="0"/>
              <a:t>36</a:t>
            </a:fld>
            <a:endParaRPr lang="en-US"/>
          </a:p>
        </p:txBody>
      </p:sp>
    </p:spTree>
    <p:extLst>
      <p:ext uri="{BB962C8B-B14F-4D97-AF65-F5344CB8AC3E}">
        <p14:creationId xmlns:p14="http://schemas.microsoft.com/office/powerpoint/2010/main" val="2300341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StatCrunch “Confidence Interval” applet to see the role of level of confidence. </a:t>
            </a:r>
          </a:p>
        </p:txBody>
      </p:sp>
      <p:sp>
        <p:nvSpPr>
          <p:cNvPr id="4" name="Slide Number Placeholder 3"/>
          <p:cNvSpPr>
            <a:spLocks noGrp="1"/>
          </p:cNvSpPr>
          <p:nvPr>
            <p:ph type="sldNum" sz="quarter" idx="5"/>
          </p:nvPr>
        </p:nvSpPr>
        <p:spPr/>
        <p:txBody>
          <a:bodyPr/>
          <a:lstStyle/>
          <a:p>
            <a:fld id="{B7BEB425-8AA9-42C4-BA6E-87AB46649A78}" type="slidenum">
              <a:rPr lang="en-US" smtClean="0"/>
              <a:t>37</a:t>
            </a:fld>
            <a:endParaRPr lang="en-US"/>
          </a:p>
        </p:txBody>
      </p:sp>
    </p:spTree>
    <p:extLst>
      <p:ext uri="{BB962C8B-B14F-4D97-AF65-F5344CB8AC3E}">
        <p14:creationId xmlns:p14="http://schemas.microsoft.com/office/powerpoint/2010/main" val="18157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 up the data by removing “inside the park” homeruns. </a:t>
            </a:r>
          </a:p>
        </p:txBody>
      </p:sp>
      <p:sp>
        <p:nvSpPr>
          <p:cNvPr id="4" name="Slide Number Placeholder 3"/>
          <p:cNvSpPr>
            <a:spLocks noGrp="1"/>
          </p:cNvSpPr>
          <p:nvPr>
            <p:ph type="sldNum" sz="quarter" idx="5"/>
          </p:nvPr>
        </p:nvSpPr>
        <p:spPr/>
        <p:txBody>
          <a:bodyPr/>
          <a:lstStyle/>
          <a:p>
            <a:fld id="{B7BEB425-8AA9-42C4-BA6E-87AB46649A78}" type="slidenum">
              <a:rPr lang="en-US" smtClean="0"/>
              <a:t>5</a:t>
            </a:fld>
            <a:endParaRPr lang="en-US"/>
          </a:p>
        </p:txBody>
      </p:sp>
    </p:spTree>
    <p:extLst>
      <p:ext uri="{BB962C8B-B14F-4D97-AF65-F5344CB8AC3E}">
        <p14:creationId xmlns:p14="http://schemas.microsoft.com/office/powerpoint/2010/main" val="35822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this in StatCrunch: </a:t>
            </a:r>
          </a:p>
          <a:p>
            <a:endParaRPr lang="en-US" dirty="0"/>
          </a:p>
          <a:p>
            <a:r>
              <a:rPr lang="en-US" dirty="0"/>
              <a:t>Step 1:  Have raw data in column 1.  Select Data &gt; Sample.   Choose the column that has the raw data under “Select columns:”.  Choose a sample size and number of samples (recommend at least 2000). Check the radio button “Stacked with sample id”.  Open in a new data table.  Click Compute!</a:t>
            </a:r>
          </a:p>
          <a:p>
            <a:r>
              <a:rPr lang="en-US" dirty="0"/>
              <a:t>Step 2: Select Stat &gt; Summary Stats &gt; Columns    Choose the column with the sample data under “Select columns”.  Choose Sample under “Group by”.  Select the Mean under “Statistics”.  Store in data table should be checked.  Click Compute!.   Note: A popup will appear asking you to bin the data. Cancel this. </a:t>
            </a:r>
          </a:p>
          <a:p>
            <a:r>
              <a:rPr lang="en-US" dirty="0"/>
              <a:t>Step 3:  Now draw a histogram of the column Mean. Find the Mean and Standard deviation of the variable Mean. </a:t>
            </a:r>
          </a:p>
        </p:txBody>
      </p:sp>
      <p:sp>
        <p:nvSpPr>
          <p:cNvPr id="4" name="Slide Number Placeholder 3"/>
          <p:cNvSpPr>
            <a:spLocks noGrp="1"/>
          </p:cNvSpPr>
          <p:nvPr>
            <p:ph type="sldNum" sz="quarter" idx="5"/>
          </p:nvPr>
        </p:nvSpPr>
        <p:spPr/>
        <p:txBody>
          <a:bodyPr/>
          <a:lstStyle/>
          <a:p>
            <a:fld id="{B7BEB425-8AA9-42C4-BA6E-87AB46649A78}" type="slidenum">
              <a:rPr lang="en-US" smtClean="0"/>
              <a:t>13</a:t>
            </a:fld>
            <a:endParaRPr lang="en-US"/>
          </a:p>
        </p:txBody>
      </p:sp>
    </p:spTree>
    <p:extLst>
      <p:ext uri="{BB962C8B-B14F-4D97-AF65-F5344CB8AC3E}">
        <p14:creationId xmlns:p14="http://schemas.microsoft.com/office/powerpoint/2010/main" val="46765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random sample of size four from the population obtained many (independent) times. </a:t>
            </a:r>
          </a:p>
        </p:txBody>
      </p:sp>
      <p:sp>
        <p:nvSpPr>
          <p:cNvPr id="4" name="Slide Number Placeholder 3"/>
          <p:cNvSpPr>
            <a:spLocks noGrp="1"/>
          </p:cNvSpPr>
          <p:nvPr>
            <p:ph type="sldNum" sz="quarter" idx="5"/>
          </p:nvPr>
        </p:nvSpPr>
        <p:spPr/>
        <p:txBody>
          <a:bodyPr/>
          <a:lstStyle/>
          <a:p>
            <a:fld id="{B7BEB425-8AA9-42C4-BA6E-87AB46649A78}" type="slidenum">
              <a:rPr lang="en-US" smtClean="0"/>
              <a:t>14</a:t>
            </a:fld>
            <a:endParaRPr lang="en-US"/>
          </a:p>
        </p:txBody>
      </p:sp>
    </p:spTree>
    <p:extLst>
      <p:ext uri="{BB962C8B-B14F-4D97-AF65-F5344CB8AC3E}">
        <p14:creationId xmlns:p14="http://schemas.microsoft.com/office/powerpoint/2010/main" val="275713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the proportion of samples whose mean distance exceeds 425 feet using the simulated data to the proportion obtained from the normal model. </a:t>
            </a:r>
          </a:p>
        </p:txBody>
      </p:sp>
      <p:sp>
        <p:nvSpPr>
          <p:cNvPr id="4" name="Slide Number Placeholder 3"/>
          <p:cNvSpPr>
            <a:spLocks noGrp="1"/>
          </p:cNvSpPr>
          <p:nvPr>
            <p:ph type="sldNum" sz="quarter" idx="5"/>
          </p:nvPr>
        </p:nvSpPr>
        <p:spPr/>
        <p:txBody>
          <a:bodyPr/>
          <a:lstStyle/>
          <a:p>
            <a:fld id="{B7BEB425-8AA9-42C4-BA6E-87AB46649A78}" type="slidenum">
              <a:rPr lang="en-US" smtClean="0"/>
              <a:t>15</a:t>
            </a:fld>
            <a:endParaRPr lang="en-US"/>
          </a:p>
        </p:txBody>
      </p:sp>
    </p:spTree>
    <p:extLst>
      <p:ext uri="{BB962C8B-B14F-4D97-AF65-F5344CB8AC3E}">
        <p14:creationId xmlns:p14="http://schemas.microsoft.com/office/powerpoint/2010/main" val="27194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Applets &gt; Sampling distributions</a:t>
            </a:r>
          </a:p>
        </p:txBody>
      </p:sp>
      <p:sp>
        <p:nvSpPr>
          <p:cNvPr id="4" name="Slide Number Placeholder 3"/>
          <p:cNvSpPr>
            <a:spLocks noGrp="1"/>
          </p:cNvSpPr>
          <p:nvPr>
            <p:ph type="sldNum" sz="quarter" idx="5"/>
          </p:nvPr>
        </p:nvSpPr>
        <p:spPr/>
        <p:txBody>
          <a:bodyPr/>
          <a:lstStyle/>
          <a:p>
            <a:fld id="{B7BEB425-8AA9-42C4-BA6E-87AB46649A78}" type="slidenum">
              <a:rPr lang="en-US" smtClean="0"/>
              <a:t>16</a:t>
            </a:fld>
            <a:endParaRPr lang="en-US"/>
          </a:p>
        </p:txBody>
      </p:sp>
    </p:spTree>
    <p:extLst>
      <p:ext uri="{BB962C8B-B14F-4D97-AF65-F5344CB8AC3E}">
        <p14:creationId xmlns:p14="http://schemas.microsoft.com/office/powerpoint/2010/main" val="19914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cities have open portals that give you access to data.  Often this data is downloadable as a csv file.  Show the site. </a:t>
            </a:r>
          </a:p>
        </p:txBody>
      </p:sp>
      <p:sp>
        <p:nvSpPr>
          <p:cNvPr id="4" name="Slide Number Placeholder 3"/>
          <p:cNvSpPr>
            <a:spLocks noGrp="1"/>
          </p:cNvSpPr>
          <p:nvPr>
            <p:ph type="sldNum" sz="quarter" idx="5"/>
          </p:nvPr>
        </p:nvSpPr>
        <p:spPr/>
        <p:txBody>
          <a:bodyPr/>
          <a:lstStyle/>
          <a:p>
            <a:fld id="{B7BEB425-8AA9-42C4-BA6E-87AB46649A78}" type="slidenum">
              <a:rPr lang="en-US" smtClean="0"/>
              <a:t>19</a:t>
            </a:fld>
            <a:endParaRPr lang="en-US"/>
          </a:p>
        </p:txBody>
      </p:sp>
    </p:spTree>
    <p:extLst>
      <p:ext uri="{BB962C8B-B14F-4D97-AF65-F5344CB8AC3E}">
        <p14:creationId xmlns:p14="http://schemas.microsoft.com/office/powerpoint/2010/main" val="46143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how to upload data from GitHub. Also, show the ability to create a group in StatCrunch and share data. </a:t>
            </a:r>
          </a:p>
        </p:txBody>
      </p:sp>
      <p:sp>
        <p:nvSpPr>
          <p:cNvPr id="4" name="Slide Number Placeholder 3"/>
          <p:cNvSpPr>
            <a:spLocks noGrp="1"/>
          </p:cNvSpPr>
          <p:nvPr>
            <p:ph type="sldNum" sz="quarter" idx="5"/>
          </p:nvPr>
        </p:nvSpPr>
        <p:spPr/>
        <p:txBody>
          <a:bodyPr/>
          <a:lstStyle/>
          <a:p>
            <a:fld id="{B7BEB425-8AA9-42C4-BA6E-87AB46649A78}" type="slidenum">
              <a:rPr lang="en-US" smtClean="0"/>
              <a:t>20</a:t>
            </a:fld>
            <a:endParaRPr lang="en-US"/>
          </a:p>
        </p:txBody>
      </p:sp>
    </p:spTree>
    <p:extLst>
      <p:ext uri="{BB962C8B-B14F-4D97-AF65-F5344CB8AC3E}">
        <p14:creationId xmlns:p14="http://schemas.microsoft.com/office/powerpoint/2010/main" val="73233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C1E490-6813-4CDA-8527-174C4F0BCDC5}"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293943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1E490-6813-4CDA-8527-174C4F0BCDC5}"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278016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1E490-6813-4CDA-8527-174C4F0BCDC5}"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39750A2-3394-4E0D-B128-8B3923D556F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13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C1E490-6813-4CDA-8527-174C4F0BCDC5}"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231595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C1E490-6813-4CDA-8527-174C4F0BCDC5}"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9750A2-3394-4E0D-B128-8B3923D556F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0717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C1E490-6813-4CDA-8527-174C4F0BCDC5}"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1078526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C1E490-6813-4CDA-8527-174C4F0BCDC5}"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1961454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C1E490-6813-4CDA-8527-174C4F0BCDC5}"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306062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C1E490-6813-4CDA-8527-174C4F0BCDC5}"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102442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1E490-6813-4CDA-8527-174C4F0BCDC5}" type="datetimeFigureOut">
              <a:rPr lang="en-US" smtClean="0"/>
              <a:t>12/12/2020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108823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C1E490-6813-4CDA-8527-174C4F0BCDC5}"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295843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C1E490-6813-4CDA-8527-174C4F0BCDC5}" type="datetimeFigureOut">
              <a:rPr lang="en-US" smtClean="0"/>
              <a:t>12/12/2020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31815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C1E490-6813-4CDA-8527-174C4F0BCDC5}" type="datetimeFigureOut">
              <a:rPr lang="en-US" smtClean="0"/>
              <a:t>12/12/2020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80094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1E490-6813-4CDA-8527-174C4F0BCDC5}" type="datetimeFigureOut">
              <a:rPr lang="en-US" smtClean="0"/>
              <a:t>12/12/2020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291060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C1E490-6813-4CDA-8527-174C4F0BCDC5}"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6944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C1E490-6813-4CDA-8527-174C4F0BCDC5}" type="datetimeFigureOut">
              <a:rPr lang="en-US" smtClean="0"/>
              <a:t>12/12/2020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39750A2-3394-4E0D-B128-8B3923D556F9}" type="slidenum">
              <a:rPr lang="en-US" smtClean="0"/>
              <a:t>‹#›</a:t>
            </a:fld>
            <a:endParaRPr lang="en-US"/>
          </a:p>
        </p:txBody>
      </p:sp>
    </p:spTree>
    <p:extLst>
      <p:ext uri="{BB962C8B-B14F-4D97-AF65-F5344CB8AC3E}">
        <p14:creationId xmlns:p14="http://schemas.microsoft.com/office/powerpoint/2010/main" val="295318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3C1E490-6813-4CDA-8527-174C4F0BCDC5}" type="datetimeFigureOut">
              <a:rPr lang="en-US" smtClean="0"/>
              <a:t>12/12/2020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39750A2-3394-4E0D-B128-8B3923D556F9}" type="slidenum">
              <a:rPr lang="en-US" smtClean="0"/>
              <a:t>‹#›</a:t>
            </a:fld>
            <a:endParaRPr lang="en-US"/>
          </a:p>
        </p:txBody>
      </p:sp>
    </p:spTree>
    <p:extLst>
      <p:ext uri="{BB962C8B-B14F-4D97-AF65-F5344CB8AC3E}">
        <p14:creationId xmlns:p14="http://schemas.microsoft.com/office/powerpoint/2010/main" val="1752722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sulliva@jj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ullystats@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hyperlink" Target="https://sullystats.github.io/Statistics6e/Data/CMC3_2020/HomeRuns_2019.csv"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sullystats.com/statistics-6e/r-guidebook/"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data.cityofchicago.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s://baseballsavant.mlb.com/statcast_search"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sullystats.github.io/Statistics6e/Data/CMC3_2020/Taxi_Trips.csv"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spc.noaa.gov/wcm/#data"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sullystats.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A5708-18EA-40E9-BD1B-4D63ADCFB802}"/>
              </a:ext>
            </a:extLst>
          </p:cNvPr>
          <p:cNvSpPr>
            <a:spLocks noGrp="1"/>
          </p:cNvSpPr>
          <p:nvPr>
            <p:ph type="ctrTitle"/>
          </p:nvPr>
        </p:nvSpPr>
        <p:spPr>
          <a:xfrm>
            <a:off x="2589212" y="1166219"/>
            <a:ext cx="8915399" cy="2262781"/>
          </a:xfrm>
        </p:spPr>
        <p:txBody>
          <a:bodyPr>
            <a:normAutofit fontScale="90000"/>
          </a:bodyPr>
          <a:lstStyle/>
          <a:p>
            <a:r>
              <a:rPr lang="en-US" dirty="0"/>
              <a:t>Using Real Population Data to Illustrate Difficult Statistical Concepts</a:t>
            </a:r>
          </a:p>
        </p:txBody>
      </p:sp>
      <p:sp>
        <p:nvSpPr>
          <p:cNvPr id="3" name="Subtitle 2">
            <a:extLst>
              <a:ext uri="{FF2B5EF4-FFF2-40B4-BE49-F238E27FC236}">
                <a16:creationId xmlns:a16="http://schemas.microsoft.com/office/drawing/2014/main" id="{F716E6DD-B46A-4DDA-A034-5C043DCB333F}"/>
              </a:ext>
            </a:extLst>
          </p:cNvPr>
          <p:cNvSpPr>
            <a:spLocks noGrp="1"/>
          </p:cNvSpPr>
          <p:nvPr>
            <p:ph type="subTitle" idx="1"/>
          </p:nvPr>
        </p:nvSpPr>
        <p:spPr>
          <a:xfrm>
            <a:off x="2589213" y="4002375"/>
            <a:ext cx="8915399" cy="2390930"/>
          </a:xfrm>
        </p:spPr>
        <p:txBody>
          <a:bodyPr>
            <a:normAutofit/>
          </a:bodyPr>
          <a:lstStyle/>
          <a:p>
            <a:pPr algn="ctr"/>
            <a:r>
              <a:rPr lang="en-US" sz="2800" b="1" dirty="0"/>
              <a:t>Michael Sullivan</a:t>
            </a:r>
          </a:p>
          <a:p>
            <a:pPr algn="ctr"/>
            <a:r>
              <a:rPr lang="en-US" sz="2800" b="1" dirty="0"/>
              <a:t>Joliet Junior College</a:t>
            </a:r>
          </a:p>
          <a:p>
            <a:endParaRPr lang="en-US" dirty="0"/>
          </a:p>
          <a:p>
            <a:pPr algn="ctr"/>
            <a:r>
              <a:rPr lang="en-US" sz="2400" dirty="0">
                <a:hlinkClick r:id="rId3"/>
              </a:rPr>
              <a:t>msulliva@jjc.edu</a:t>
            </a:r>
            <a:r>
              <a:rPr lang="en-US" sz="2400" dirty="0"/>
              <a:t>           	</a:t>
            </a:r>
            <a:r>
              <a:rPr lang="en-US" sz="2400" dirty="0">
                <a:hlinkClick r:id="rId4"/>
              </a:rPr>
              <a:t>sullystats@gmail.com</a:t>
            </a:r>
            <a:r>
              <a:rPr lang="en-US" sz="2400" dirty="0"/>
              <a:t> https://www.sullystats.com </a:t>
            </a:r>
          </a:p>
        </p:txBody>
      </p:sp>
    </p:spTree>
    <p:extLst>
      <p:ext uri="{BB962C8B-B14F-4D97-AF65-F5344CB8AC3E}">
        <p14:creationId xmlns:p14="http://schemas.microsoft.com/office/powerpoint/2010/main" val="230309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6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histogram&#10;&#10;Description automatically generated">
            <a:extLst>
              <a:ext uri="{FF2B5EF4-FFF2-40B4-BE49-F238E27FC236}">
                <a16:creationId xmlns:a16="http://schemas.microsoft.com/office/drawing/2014/main" id="{5FBAC123-7DF7-4E43-B132-DE8758C441EC}"/>
              </a:ext>
            </a:extLst>
          </p:cNvPr>
          <p:cNvPicPr>
            <a:picLocks noChangeAspect="1"/>
          </p:cNvPicPr>
          <p:nvPr/>
        </p:nvPicPr>
        <p:blipFill>
          <a:blip r:embed="rId2"/>
          <a:stretch>
            <a:fillRect/>
          </a:stretch>
        </p:blipFill>
        <p:spPr>
          <a:xfrm>
            <a:off x="1272568" y="643467"/>
            <a:ext cx="9646863" cy="5571066"/>
          </a:xfrm>
          <a:prstGeom prst="rect">
            <a:avLst/>
          </a:prstGeom>
        </p:spPr>
      </p:pic>
    </p:spTree>
    <p:extLst>
      <p:ext uri="{BB962C8B-B14F-4D97-AF65-F5344CB8AC3E}">
        <p14:creationId xmlns:p14="http://schemas.microsoft.com/office/powerpoint/2010/main" val="33491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3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6C2E003C-317E-49D3-BF11-F99D0A5F20A0}"/>
              </a:ext>
            </a:extLst>
          </p:cNvPr>
          <p:cNvPicPr>
            <a:picLocks noChangeAspect="1"/>
          </p:cNvPicPr>
          <p:nvPr/>
        </p:nvPicPr>
        <p:blipFill>
          <a:blip r:embed="rId2"/>
          <a:stretch>
            <a:fillRect/>
          </a:stretch>
        </p:blipFill>
        <p:spPr>
          <a:xfrm>
            <a:off x="1209100" y="643467"/>
            <a:ext cx="9773799" cy="5571066"/>
          </a:xfrm>
          <a:prstGeom prst="rect">
            <a:avLst/>
          </a:prstGeom>
        </p:spPr>
      </p:pic>
    </p:spTree>
    <p:extLst>
      <p:ext uri="{BB962C8B-B14F-4D97-AF65-F5344CB8AC3E}">
        <p14:creationId xmlns:p14="http://schemas.microsoft.com/office/powerpoint/2010/main" val="230127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5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58B6CB-3E6D-4E49-8FD7-615C601B5AC4}"/>
              </a:ext>
            </a:extLst>
          </p:cNvPr>
          <p:cNvPicPr>
            <a:picLocks noChangeAspect="1"/>
          </p:cNvPicPr>
          <p:nvPr/>
        </p:nvPicPr>
        <p:blipFill>
          <a:blip r:embed="rId2"/>
          <a:stretch>
            <a:fillRect/>
          </a:stretch>
        </p:blipFill>
        <p:spPr>
          <a:xfrm>
            <a:off x="2014633" y="643467"/>
            <a:ext cx="8162734" cy="5571066"/>
          </a:xfrm>
          <a:prstGeom prst="rect">
            <a:avLst/>
          </a:prstGeom>
        </p:spPr>
      </p:pic>
    </p:spTree>
    <p:extLst>
      <p:ext uri="{BB962C8B-B14F-4D97-AF65-F5344CB8AC3E}">
        <p14:creationId xmlns:p14="http://schemas.microsoft.com/office/powerpoint/2010/main" val="271335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DAC43FA-7EDB-4A62-ACA9-1FDE6175F036}"/>
              </a:ext>
            </a:extLst>
          </p:cNvPr>
          <p:cNvPicPr>
            <a:picLocks noChangeAspect="1"/>
          </p:cNvPicPr>
          <p:nvPr/>
        </p:nvPicPr>
        <p:blipFill>
          <a:blip r:embed="rId3"/>
          <a:stretch>
            <a:fillRect/>
          </a:stretch>
        </p:blipFill>
        <p:spPr>
          <a:xfrm>
            <a:off x="2422414" y="591785"/>
            <a:ext cx="6857316" cy="5674429"/>
          </a:xfrm>
          <a:prstGeom prst="rect">
            <a:avLst/>
          </a:prstGeom>
        </p:spPr>
      </p:pic>
      <p:pic>
        <p:nvPicPr>
          <p:cNvPr id="3" name="Picture 2">
            <a:extLst>
              <a:ext uri="{FF2B5EF4-FFF2-40B4-BE49-F238E27FC236}">
                <a16:creationId xmlns:a16="http://schemas.microsoft.com/office/drawing/2014/main" id="{4024BF07-FE01-460C-9195-EE6D9CFEED4C}"/>
              </a:ext>
            </a:extLst>
          </p:cNvPr>
          <p:cNvPicPr>
            <a:picLocks noChangeAspect="1"/>
          </p:cNvPicPr>
          <p:nvPr/>
        </p:nvPicPr>
        <p:blipFill>
          <a:blip r:embed="rId4"/>
          <a:stretch>
            <a:fillRect/>
          </a:stretch>
        </p:blipFill>
        <p:spPr>
          <a:xfrm>
            <a:off x="7140500" y="1035000"/>
            <a:ext cx="4113660" cy="1224106"/>
          </a:xfrm>
          <a:prstGeom prst="rect">
            <a:avLst/>
          </a:prstGeom>
        </p:spPr>
      </p:pic>
      <p:pic>
        <p:nvPicPr>
          <p:cNvPr id="4" name="Picture 3">
            <a:extLst>
              <a:ext uri="{FF2B5EF4-FFF2-40B4-BE49-F238E27FC236}">
                <a16:creationId xmlns:a16="http://schemas.microsoft.com/office/drawing/2014/main" id="{5E20C4E5-4FD2-452F-AAF1-18483503095F}"/>
              </a:ext>
            </a:extLst>
          </p:cNvPr>
          <p:cNvPicPr>
            <a:picLocks noChangeAspect="1"/>
          </p:cNvPicPr>
          <p:nvPr/>
        </p:nvPicPr>
        <p:blipFill>
          <a:blip r:embed="rId5"/>
          <a:stretch>
            <a:fillRect/>
          </a:stretch>
        </p:blipFill>
        <p:spPr>
          <a:xfrm>
            <a:off x="8294829" y="2418856"/>
            <a:ext cx="1805001" cy="814393"/>
          </a:xfrm>
          <a:prstGeom prst="rect">
            <a:avLst/>
          </a:prstGeom>
        </p:spPr>
      </p:pic>
    </p:spTree>
    <p:extLst>
      <p:ext uri="{BB962C8B-B14F-4D97-AF65-F5344CB8AC3E}">
        <p14:creationId xmlns:p14="http://schemas.microsoft.com/office/powerpoint/2010/main" val="230904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5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B4CC1E6-865D-4F87-885C-18A94815D29F}"/>
              </a:ext>
            </a:extLst>
          </p:cNvPr>
          <p:cNvPicPr>
            <a:picLocks noChangeAspect="1"/>
          </p:cNvPicPr>
          <p:nvPr/>
        </p:nvPicPr>
        <p:blipFill>
          <a:blip r:embed="rId3"/>
          <a:stretch>
            <a:fillRect/>
          </a:stretch>
        </p:blipFill>
        <p:spPr>
          <a:xfrm>
            <a:off x="878976" y="611806"/>
            <a:ext cx="10434047" cy="5634388"/>
          </a:xfrm>
          <a:prstGeom prst="rect">
            <a:avLst/>
          </a:prstGeom>
        </p:spPr>
      </p:pic>
    </p:spTree>
    <p:extLst>
      <p:ext uri="{BB962C8B-B14F-4D97-AF65-F5344CB8AC3E}">
        <p14:creationId xmlns:p14="http://schemas.microsoft.com/office/powerpoint/2010/main" val="270293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1D049E-2C7B-4131-B81E-E5B643BD6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635463-D121-4B16-AB61-D492DD3F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862B1A8-3C17-4C5E-BC18-F45710C7BA3F}"/>
              </a:ext>
            </a:extLst>
          </p:cNvPr>
          <p:cNvPicPr>
            <a:picLocks noChangeAspect="1"/>
          </p:cNvPicPr>
          <p:nvPr/>
        </p:nvPicPr>
        <p:blipFill>
          <a:blip r:embed="rId3"/>
          <a:stretch>
            <a:fillRect/>
          </a:stretch>
        </p:blipFill>
        <p:spPr>
          <a:xfrm>
            <a:off x="475341" y="591671"/>
            <a:ext cx="11213610" cy="5522700"/>
          </a:xfrm>
          <a:prstGeom prst="rect">
            <a:avLst/>
          </a:prstGeom>
        </p:spPr>
      </p:pic>
    </p:spTree>
    <p:extLst>
      <p:ext uri="{BB962C8B-B14F-4D97-AF65-F5344CB8AC3E}">
        <p14:creationId xmlns:p14="http://schemas.microsoft.com/office/powerpoint/2010/main" val="230740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1BC0C2-464F-43C9-B24D-B233767FF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A5C31D-7524-4E51-BA50-AFFD6E66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371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DEAC00FC-CFFF-4878-8042-90918117F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 name="Picture 2">
            <a:extLst>
              <a:ext uri="{FF2B5EF4-FFF2-40B4-BE49-F238E27FC236}">
                <a16:creationId xmlns:a16="http://schemas.microsoft.com/office/drawing/2014/main" id="{0E665F98-4392-49EE-9A9A-1AF7EDBB572A}"/>
              </a:ext>
            </a:extLst>
          </p:cNvPr>
          <p:cNvPicPr>
            <a:picLocks noChangeAspect="1"/>
          </p:cNvPicPr>
          <p:nvPr/>
        </p:nvPicPr>
        <p:blipFill>
          <a:blip r:embed="rId3"/>
          <a:stretch>
            <a:fillRect/>
          </a:stretch>
        </p:blipFill>
        <p:spPr>
          <a:xfrm>
            <a:off x="1687925" y="210176"/>
            <a:ext cx="4170220" cy="6318517"/>
          </a:xfrm>
          <a:prstGeom prst="rect">
            <a:avLst/>
          </a:prstGeom>
        </p:spPr>
      </p:pic>
      <p:pic>
        <p:nvPicPr>
          <p:cNvPr id="7" name="Picture 6">
            <a:extLst>
              <a:ext uri="{FF2B5EF4-FFF2-40B4-BE49-F238E27FC236}">
                <a16:creationId xmlns:a16="http://schemas.microsoft.com/office/drawing/2014/main" id="{D8A571A3-C6FC-4D89-B087-D6D1B41F899D}"/>
              </a:ext>
            </a:extLst>
          </p:cNvPr>
          <p:cNvPicPr>
            <a:picLocks noChangeAspect="1"/>
          </p:cNvPicPr>
          <p:nvPr/>
        </p:nvPicPr>
        <p:blipFill>
          <a:blip r:embed="rId4"/>
          <a:stretch>
            <a:fillRect/>
          </a:stretch>
        </p:blipFill>
        <p:spPr>
          <a:xfrm>
            <a:off x="6246399" y="737385"/>
            <a:ext cx="5545266" cy="5383230"/>
          </a:xfrm>
          <a:prstGeom prst="rect">
            <a:avLst/>
          </a:prstGeom>
        </p:spPr>
      </p:pic>
    </p:spTree>
    <p:extLst>
      <p:ext uri="{BB962C8B-B14F-4D97-AF65-F5344CB8AC3E}">
        <p14:creationId xmlns:p14="http://schemas.microsoft.com/office/powerpoint/2010/main" val="4059974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EB934D-9F05-4FD2-8216-DAB08CFD7A30}"/>
              </a:ext>
            </a:extLst>
          </p:cNvPr>
          <p:cNvSpPr txBox="1"/>
          <p:nvPr/>
        </p:nvSpPr>
        <p:spPr>
          <a:xfrm>
            <a:off x="538843" y="1491342"/>
            <a:ext cx="11566071" cy="1508105"/>
          </a:xfrm>
          <a:prstGeom prst="rect">
            <a:avLst/>
          </a:prstGeom>
          <a:noFill/>
        </p:spPr>
        <p:txBody>
          <a:bodyPr wrap="square" rtlCol="0">
            <a:spAutoFit/>
          </a:bodyPr>
          <a:lstStyle/>
          <a:p>
            <a:r>
              <a:rPr lang="en-US" sz="2400" dirty="0">
                <a:hlinkClick r:id="rId2"/>
              </a:rPr>
              <a:t>https://sullystats.github.io/Statistics6e/Data/CMC3_2020/HomeRuns_2019.csv</a:t>
            </a:r>
            <a:endParaRPr lang="en-US" sz="2400" dirty="0"/>
          </a:p>
          <a:p>
            <a:endParaRPr lang="en-US" sz="2400" dirty="0"/>
          </a:p>
          <a:p>
            <a:r>
              <a:rPr lang="en-US" sz="2000" dirty="0"/>
              <a:t>https://sullystats.github.io/Statistics6e/Data/CMC3_2020/HomeRuns_2019_traditional.csv</a:t>
            </a:r>
          </a:p>
          <a:p>
            <a:endParaRPr lang="en-US" sz="2400" dirty="0"/>
          </a:p>
        </p:txBody>
      </p:sp>
    </p:spTree>
    <p:extLst>
      <p:ext uri="{BB962C8B-B14F-4D97-AF65-F5344CB8AC3E}">
        <p14:creationId xmlns:p14="http://schemas.microsoft.com/office/powerpoint/2010/main" val="2043382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BD15610-3EF6-43A3-BDF2-DE894E3CCCCA}"/>
              </a:ext>
            </a:extLst>
          </p:cNvPr>
          <p:cNvPicPr>
            <a:picLocks noChangeAspect="1"/>
          </p:cNvPicPr>
          <p:nvPr/>
        </p:nvPicPr>
        <p:blipFill rotWithShape="1">
          <a:blip r:embed="rId2">
            <a:duotone>
              <a:schemeClr val="bg2">
                <a:shade val="45000"/>
                <a:satMod val="135000"/>
              </a:schemeClr>
              <a:prstClr val="white"/>
            </a:duotone>
            <a:alphaModFix amt="40000"/>
          </a:blip>
          <a:srcRect t="5981" b="9750"/>
          <a:stretch/>
        </p:blipFill>
        <p:spPr>
          <a:xfrm>
            <a:off x="20" y="-164908"/>
            <a:ext cx="12191980" cy="6857990"/>
          </a:xfrm>
          <a:prstGeom prst="rect">
            <a:avLst/>
          </a:prstGeom>
        </p:spPr>
      </p:pic>
      <p:sp>
        <p:nvSpPr>
          <p:cNvPr id="2" name="Title 1">
            <a:extLst>
              <a:ext uri="{FF2B5EF4-FFF2-40B4-BE49-F238E27FC236}">
                <a16:creationId xmlns:a16="http://schemas.microsoft.com/office/drawing/2014/main" id="{680BBDF6-2CB4-42B6-8892-CCA117858D89}"/>
              </a:ext>
            </a:extLst>
          </p:cNvPr>
          <p:cNvSpPr>
            <a:spLocks noGrp="1"/>
          </p:cNvSpPr>
          <p:nvPr>
            <p:ph type="title"/>
          </p:nvPr>
        </p:nvSpPr>
        <p:spPr>
          <a:xfrm>
            <a:off x="731953" y="1802505"/>
            <a:ext cx="10701328" cy="2262781"/>
          </a:xfrm>
        </p:spPr>
        <p:txBody>
          <a:bodyPr vert="horz" lIns="91440" tIns="45720" rIns="91440" bIns="45720" rtlCol="0" anchor="b">
            <a:normAutofit fontScale="90000"/>
          </a:bodyPr>
          <a:lstStyle/>
          <a:p>
            <a:r>
              <a:rPr lang="en-US" sz="5400" dirty="0"/>
              <a:t>R Code</a:t>
            </a:r>
            <a:br>
              <a:rPr lang="en-US" sz="5400" dirty="0"/>
            </a:br>
            <a:br>
              <a:rPr lang="en-US" sz="5400" dirty="0"/>
            </a:br>
            <a:r>
              <a:rPr lang="en-US" dirty="0">
                <a:hlinkClick r:id="rId3"/>
              </a:rPr>
              <a:t>https://www.sullystats.com/statistics-6e/r-guidebook/</a:t>
            </a:r>
            <a:endParaRPr lang="en-US" sz="5400" dirty="0"/>
          </a:p>
        </p:txBody>
      </p:sp>
      <p:grpSp>
        <p:nvGrpSpPr>
          <p:cNvPr id="42" name="Group 41">
            <a:extLst>
              <a:ext uri="{FF2B5EF4-FFF2-40B4-BE49-F238E27FC236}">
                <a16:creationId xmlns:a16="http://schemas.microsoft.com/office/drawing/2014/main" id="{065753F1-EEE2-45ED-88A1-ECB4A495D0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43" name="Freeform 27">
              <a:extLst>
                <a:ext uri="{FF2B5EF4-FFF2-40B4-BE49-F238E27FC236}">
                  <a16:creationId xmlns:a16="http://schemas.microsoft.com/office/drawing/2014/main" id="{3E3E7343-7B0A-4265-B9DA-56CE35551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44" name="Freeform 28">
              <a:extLst>
                <a:ext uri="{FF2B5EF4-FFF2-40B4-BE49-F238E27FC236}">
                  <a16:creationId xmlns:a16="http://schemas.microsoft.com/office/drawing/2014/main" id="{608D2FF5-E7CA-448D-8B61-42FAA7A0C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45" name="Freeform 29">
              <a:extLst>
                <a:ext uri="{FF2B5EF4-FFF2-40B4-BE49-F238E27FC236}">
                  <a16:creationId xmlns:a16="http://schemas.microsoft.com/office/drawing/2014/main" id="{DC186DC7-6F76-40B7-8268-20660160E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46" name="Freeform 30">
              <a:extLst>
                <a:ext uri="{FF2B5EF4-FFF2-40B4-BE49-F238E27FC236}">
                  <a16:creationId xmlns:a16="http://schemas.microsoft.com/office/drawing/2014/main" id="{4C8DDEC4-2C9A-4271-BBB3-577233F2E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47" name="Freeform 31">
              <a:extLst>
                <a:ext uri="{FF2B5EF4-FFF2-40B4-BE49-F238E27FC236}">
                  <a16:creationId xmlns:a16="http://schemas.microsoft.com/office/drawing/2014/main" id="{D8DB0C2B-A79C-421F-88AB-DC7B12527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8" name="Freeform 32">
              <a:extLst>
                <a:ext uri="{FF2B5EF4-FFF2-40B4-BE49-F238E27FC236}">
                  <a16:creationId xmlns:a16="http://schemas.microsoft.com/office/drawing/2014/main" id="{B3BC96E3-7FEF-4BFD-8E2C-028CB3772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9" name="Freeform 33">
              <a:extLst>
                <a:ext uri="{FF2B5EF4-FFF2-40B4-BE49-F238E27FC236}">
                  <a16:creationId xmlns:a16="http://schemas.microsoft.com/office/drawing/2014/main" id="{E7ED35DB-BAAE-4771-A0A0-65647ACC5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0" name="Freeform 34">
              <a:extLst>
                <a:ext uri="{FF2B5EF4-FFF2-40B4-BE49-F238E27FC236}">
                  <a16:creationId xmlns:a16="http://schemas.microsoft.com/office/drawing/2014/main" id="{4407B080-4ED5-43EB-8CCE-B43B336EF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1" name="Freeform 35">
              <a:extLst>
                <a:ext uri="{FF2B5EF4-FFF2-40B4-BE49-F238E27FC236}">
                  <a16:creationId xmlns:a16="http://schemas.microsoft.com/office/drawing/2014/main" id="{8C10C675-F599-45D3-8177-D7F7DEC1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2" name="Freeform 36">
              <a:extLst>
                <a:ext uri="{FF2B5EF4-FFF2-40B4-BE49-F238E27FC236}">
                  <a16:creationId xmlns:a16="http://schemas.microsoft.com/office/drawing/2014/main" id="{E2566A74-B9B1-469F-A373-3B3C60175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3" name="Freeform 37">
              <a:extLst>
                <a:ext uri="{FF2B5EF4-FFF2-40B4-BE49-F238E27FC236}">
                  <a16:creationId xmlns:a16="http://schemas.microsoft.com/office/drawing/2014/main" id="{D108E5CB-8D77-4568-B6FF-2C3032134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54" name="Freeform 38">
              <a:extLst>
                <a:ext uri="{FF2B5EF4-FFF2-40B4-BE49-F238E27FC236}">
                  <a16:creationId xmlns:a16="http://schemas.microsoft.com/office/drawing/2014/main" id="{7D8349D8-2AE2-4C78-84ED-22125F147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6" name="Rectangle 55">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8"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011294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2"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4"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4D62BBC1-934E-4B52-BF57-C70F6790B918}"/>
              </a:ext>
            </a:extLst>
          </p:cNvPr>
          <p:cNvSpPr>
            <a:spLocks noGrp="1"/>
          </p:cNvSpPr>
          <p:nvPr>
            <p:ph type="title"/>
          </p:nvPr>
        </p:nvSpPr>
        <p:spPr>
          <a:xfrm>
            <a:off x="2589213" y="4529540"/>
            <a:ext cx="8915399" cy="1162423"/>
          </a:xfrm>
        </p:spPr>
        <p:txBody>
          <a:bodyPr vert="horz" lIns="91440" tIns="45720" rIns="91440" bIns="45720" rtlCol="0" anchor="b">
            <a:normAutofit/>
          </a:bodyPr>
          <a:lstStyle/>
          <a:p>
            <a:pPr>
              <a:lnSpc>
                <a:spcPct val="90000"/>
              </a:lnSpc>
            </a:pPr>
            <a:r>
              <a:rPr lang="en-US" sz="3800" kern="1200">
                <a:solidFill>
                  <a:schemeClr val="tx1">
                    <a:lumMod val="85000"/>
                    <a:lumOff val="15000"/>
                  </a:schemeClr>
                </a:solidFill>
                <a:latin typeface="+mj-lt"/>
                <a:ea typeface="+mj-ea"/>
                <a:cs typeface="+mj-cs"/>
              </a:rPr>
              <a:t>Distribution of the Sample Mean </a:t>
            </a:r>
            <a:br>
              <a:rPr lang="en-US" sz="3800" kern="1200">
                <a:solidFill>
                  <a:schemeClr val="tx1">
                    <a:lumMod val="85000"/>
                    <a:lumOff val="15000"/>
                  </a:schemeClr>
                </a:solidFill>
                <a:latin typeface="+mj-lt"/>
                <a:ea typeface="+mj-ea"/>
                <a:cs typeface="+mj-cs"/>
              </a:rPr>
            </a:br>
            <a:r>
              <a:rPr lang="en-US" sz="3800" kern="1200">
                <a:solidFill>
                  <a:schemeClr val="tx1">
                    <a:lumMod val="85000"/>
                    <a:lumOff val="15000"/>
                  </a:schemeClr>
                </a:solidFill>
                <a:latin typeface="+mj-lt"/>
                <a:ea typeface="+mj-ea"/>
                <a:cs typeface="+mj-cs"/>
              </a:rPr>
              <a:t>Taxi Rides in Chicago</a:t>
            </a:r>
          </a:p>
        </p:txBody>
      </p:sp>
      <p:sp>
        <p:nvSpPr>
          <p:cNvPr id="3" name="Content Placeholder 2">
            <a:extLst>
              <a:ext uri="{FF2B5EF4-FFF2-40B4-BE49-F238E27FC236}">
                <a16:creationId xmlns:a16="http://schemas.microsoft.com/office/drawing/2014/main" id="{CFB04635-C84B-4784-BB7A-BD7C5166C765}"/>
              </a:ext>
            </a:extLst>
          </p:cNvPr>
          <p:cNvSpPr>
            <a:spLocks noGrp="1"/>
          </p:cNvSpPr>
          <p:nvPr>
            <p:ph idx="1"/>
          </p:nvPr>
        </p:nvSpPr>
        <p:spPr>
          <a:xfrm>
            <a:off x="2589213" y="5696711"/>
            <a:ext cx="8915399" cy="507189"/>
          </a:xfrm>
        </p:spPr>
        <p:txBody>
          <a:bodyPr vert="horz" lIns="91440" tIns="45720" rIns="91440" bIns="45720" rtlCol="0" anchor="t">
            <a:normAutofit lnSpcReduction="10000"/>
          </a:bodyPr>
          <a:lstStyle/>
          <a:p>
            <a:pPr marL="0" indent="0">
              <a:buNone/>
            </a:pPr>
            <a:r>
              <a:rPr lang="en-US" sz="2800" kern="1200" dirty="0">
                <a:solidFill>
                  <a:schemeClr val="tx1">
                    <a:lumMod val="65000"/>
                    <a:lumOff val="35000"/>
                  </a:schemeClr>
                </a:solidFill>
                <a:latin typeface="+mn-lt"/>
                <a:ea typeface="+mn-ea"/>
                <a:cs typeface="+mn-cs"/>
                <a:hlinkClick r:id="rId3"/>
              </a:rPr>
              <a:t>https://data.cityofchicago.org/</a:t>
            </a:r>
            <a:endParaRPr lang="en-US" sz="2800" kern="1200" dirty="0">
              <a:solidFill>
                <a:schemeClr val="tx1">
                  <a:lumMod val="65000"/>
                  <a:lumOff val="35000"/>
                </a:schemeClr>
              </a:solidFill>
              <a:latin typeface="+mn-lt"/>
              <a:ea typeface="+mn-ea"/>
              <a:cs typeface="+mn-cs"/>
            </a:endParaRPr>
          </a:p>
        </p:txBody>
      </p:sp>
      <p:grpSp>
        <p:nvGrpSpPr>
          <p:cNvPr id="57" name="Group 56">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8"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E9C3044B-37A8-4614-B644-31B3E773B009}"/>
              </a:ext>
            </a:extLst>
          </p:cNvPr>
          <p:cNvPicPr>
            <a:picLocks noChangeAspect="1"/>
          </p:cNvPicPr>
          <p:nvPr/>
        </p:nvPicPr>
        <p:blipFill>
          <a:blip r:embed="rId4"/>
          <a:stretch>
            <a:fillRect/>
          </a:stretch>
        </p:blipFill>
        <p:spPr>
          <a:xfrm>
            <a:off x="2589212" y="640080"/>
            <a:ext cx="7747819" cy="3602736"/>
          </a:xfrm>
          <a:prstGeom prst="rect">
            <a:avLst/>
          </a:prstGeom>
        </p:spPr>
      </p:pic>
      <p:sp>
        <p:nvSpPr>
          <p:cNvPr id="73"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10455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0"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3"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64" name="Rectangle 39">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350745-2257-41CC-AD85-153FDDAE1654}"/>
              </a:ext>
            </a:extLst>
          </p:cNvPr>
          <p:cNvSpPr>
            <a:spLocks noGrp="1"/>
          </p:cNvSpPr>
          <p:nvPr>
            <p:ph type="title"/>
          </p:nvPr>
        </p:nvSpPr>
        <p:spPr>
          <a:xfrm>
            <a:off x="1742873" y="782782"/>
            <a:ext cx="9008254" cy="3410475"/>
          </a:xfrm>
        </p:spPr>
        <p:txBody>
          <a:bodyPr vert="horz" lIns="91440" tIns="45720" rIns="91440" bIns="45720" rtlCol="0" anchor="ctr">
            <a:normAutofit/>
          </a:bodyPr>
          <a:lstStyle/>
          <a:p>
            <a:r>
              <a:rPr lang="en-US" sz="6000"/>
              <a:t>Distribution of the Sample Mean</a:t>
            </a:r>
            <a:br>
              <a:rPr lang="en-US" sz="6000"/>
            </a:br>
            <a:r>
              <a:rPr lang="en-US" sz="6000"/>
              <a:t>Home Runs in 2019</a:t>
            </a:r>
          </a:p>
        </p:txBody>
      </p:sp>
      <p:sp>
        <p:nvSpPr>
          <p:cNvPr id="65" name="Rectangle 41">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CB3E29-5D5E-4968-9651-FBA5FF10645F}"/>
              </a:ext>
            </a:extLst>
          </p:cNvPr>
          <p:cNvSpPr>
            <a:spLocks noGrp="1"/>
          </p:cNvSpPr>
          <p:nvPr>
            <p:ph type="body" idx="1"/>
          </p:nvPr>
        </p:nvSpPr>
        <p:spPr>
          <a:xfrm>
            <a:off x="1794165" y="4709627"/>
            <a:ext cx="8956962" cy="1126283"/>
          </a:xfrm>
        </p:spPr>
        <p:txBody>
          <a:bodyPr vert="horz" lIns="91440" tIns="45720" rIns="91440" bIns="45720" rtlCol="0" anchor="ctr">
            <a:normAutofit/>
          </a:bodyPr>
          <a:lstStyle/>
          <a:p>
            <a:r>
              <a:rPr lang="en-US" sz="2800" dirty="0">
                <a:solidFill>
                  <a:schemeClr val="bg1"/>
                </a:solidFill>
                <a:hlinkClick r:id="rId2"/>
              </a:rPr>
              <a:t>https://baseballsavant.mlb.com/statcast_search</a:t>
            </a:r>
            <a:endParaRPr lang="en-US" sz="2800" dirty="0">
              <a:solidFill>
                <a:schemeClr val="bg1"/>
              </a:solidFill>
            </a:endParaRPr>
          </a:p>
        </p:txBody>
      </p:sp>
      <p:sp>
        <p:nvSpPr>
          <p:cNvPr id="66"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362179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B4B19D-A8F6-427C-B912-E6532AAF0517}"/>
              </a:ext>
            </a:extLst>
          </p:cNvPr>
          <p:cNvSpPr txBox="1"/>
          <p:nvPr/>
        </p:nvSpPr>
        <p:spPr>
          <a:xfrm>
            <a:off x="843643" y="1426028"/>
            <a:ext cx="10542815" cy="1384995"/>
          </a:xfrm>
          <a:prstGeom prst="rect">
            <a:avLst/>
          </a:prstGeom>
          <a:noFill/>
        </p:spPr>
        <p:txBody>
          <a:bodyPr wrap="square" rtlCol="0">
            <a:spAutoFit/>
          </a:bodyPr>
          <a:lstStyle/>
          <a:p>
            <a:r>
              <a:rPr lang="en-US" dirty="0">
                <a:hlinkClick r:id="rId3"/>
              </a:rPr>
              <a:t>https://sullystats.github.io/Statistics6e/Data/CMC3_2020/Taxi_Chicago_June7_2019.csv</a:t>
            </a:r>
            <a:endParaRPr lang="en-US" dirty="0"/>
          </a:p>
          <a:p>
            <a:endParaRPr lang="en-US" sz="2400" dirty="0"/>
          </a:p>
          <a:p>
            <a:r>
              <a:rPr lang="en-US" dirty="0"/>
              <a:t>https://sullystats.github.io/Statistics6e/Data/CMC3_2020/Taxi_Chicago_June7_2019_clean.csv</a:t>
            </a:r>
          </a:p>
          <a:p>
            <a:endParaRPr lang="en-US" sz="2400" dirty="0"/>
          </a:p>
        </p:txBody>
      </p:sp>
    </p:spTree>
    <p:extLst>
      <p:ext uri="{BB962C8B-B14F-4D97-AF65-F5344CB8AC3E}">
        <p14:creationId xmlns:p14="http://schemas.microsoft.com/office/powerpoint/2010/main" val="234471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5F9F1-555A-4F98-9D6C-4A9708FEA417}"/>
              </a:ext>
            </a:extLst>
          </p:cNvPr>
          <p:cNvSpPr>
            <a:spLocks noGrp="1"/>
          </p:cNvSpPr>
          <p:nvPr>
            <p:ph type="title"/>
          </p:nvPr>
        </p:nvSpPr>
        <p:spPr>
          <a:xfrm>
            <a:off x="649224" y="645106"/>
            <a:ext cx="3650279" cy="1259894"/>
          </a:xfrm>
        </p:spPr>
        <p:txBody>
          <a:bodyPr>
            <a:normAutofit/>
          </a:bodyPr>
          <a:lstStyle/>
          <a:p>
            <a:r>
              <a:rPr lang="en-US" dirty="0"/>
              <a:t>Validate Your Data</a:t>
            </a:r>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C98C245-B522-4C1A-9283-155D6984BC4F}"/>
              </a:ext>
            </a:extLst>
          </p:cNvPr>
          <p:cNvSpPr>
            <a:spLocks noGrp="1"/>
          </p:cNvSpPr>
          <p:nvPr>
            <p:ph idx="1"/>
          </p:nvPr>
        </p:nvSpPr>
        <p:spPr>
          <a:xfrm>
            <a:off x="649225" y="2133600"/>
            <a:ext cx="3650278" cy="3759253"/>
          </a:xfrm>
        </p:spPr>
        <p:txBody>
          <a:bodyPr>
            <a:normAutofit/>
          </a:bodyPr>
          <a:lstStyle/>
          <a:p>
            <a:r>
              <a:rPr lang="en-US" dirty="0"/>
              <a:t>Important to explore your data prior to working with it.  </a:t>
            </a:r>
          </a:p>
          <a:p>
            <a:r>
              <a:rPr lang="en-US" dirty="0"/>
              <a:t>Validate allows you to see empty cells and/or strange results.  </a:t>
            </a:r>
          </a:p>
          <a:p>
            <a:r>
              <a:rPr lang="en-US" dirty="0"/>
              <a:t>Necessary to “clean up” your data. </a:t>
            </a:r>
          </a:p>
        </p:txBody>
      </p:sp>
      <p:pic>
        <p:nvPicPr>
          <p:cNvPr id="5" name="Picture 4">
            <a:extLst>
              <a:ext uri="{FF2B5EF4-FFF2-40B4-BE49-F238E27FC236}">
                <a16:creationId xmlns:a16="http://schemas.microsoft.com/office/drawing/2014/main" id="{77A4AA10-886D-492C-9DEF-36DD834909D2}"/>
              </a:ext>
            </a:extLst>
          </p:cNvPr>
          <p:cNvPicPr>
            <a:picLocks noChangeAspect="1"/>
          </p:cNvPicPr>
          <p:nvPr/>
        </p:nvPicPr>
        <p:blipFill>
          <a:blip r:embed="rId3"/>
          <a:stretch>
            <a:fillRect/>
          </a:stretch>
        </p:blipFill>
        <p:spPr>
          <a:xfrm>
            <a:off x="4619543" y="1771447"/>
            <a:ext cx="6953577" cy="2990038"/>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0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9"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0"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1"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2"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3"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4"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5"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6"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7"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8"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9"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0"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2" name="Group 101">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3"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4"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5"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6"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7"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8"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9"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0"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1"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2"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3"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4"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6" name="Rectangle 115">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8"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0" name="Rectangle 119">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5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application&#10;&#10;Description automatically generated">
            <a:extLst>
              <a:ext uri="{FF2B5EF4-FFF2-40B4-BE49-F238E27FC236}">
                <a16:creationId xmlns:a16="http://schemas.microsoft.com/office/drawing/2014/main" id="{868D528E-6375-4F23-8E3A-CD41AFE2823E}"/>
              </a:ext>
            </a:extLst>
          </p:cNvPr>
          <p:cNvPicPr>
            <a:picLocks noChangeAspect="1"/>
          </p:cNvPicPr>
          <p:nvPr/>
        </p:nvPicPr>
        <p:blipFill>
          <a:blip r:embed="rId3"/>
          <a:stretch>
            <a:fillRect/>
          </a:stretch>
        </p:blipFill>
        <p:spPr>
          <a:xfrm>
            <a:off x="1639148" y="643467"/>
            <a:ext cx="8913703" cy="5571066"/>
          </a:xfrm>
          <a:prstGeom prst="rect">
            <a:avLst/>
          </a:prstGeom>
        </p:spPr>
      </p:pic>
    </p:spTree>
    <p:extLst>
      <p:ext uri="{BB962C8B-B14F-4D97-AF65-F5344CB8AC3E}">
        <p14:creationId xmlns:p14="http://schemas.microsoft.com/office/powerpoint/2010/main" val="362339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5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7EC7BF0-5C80-4A52-8EF1-7D181E23838B}"/>
              </a:ext>
            </a:extLst>
          </p:cNvPr>
          <p:cNvPicPr>
            <a:picLocks noChangeAspect="1"/>
          </p:cNvPicPr>
          <p:nvPr/>
        </p:nvPicPr>
        <p:blipFill>
          <a:blip r:embed="rId3"/>
          <a:stretch>
            <a:fillRect/>
          </a:stretch>
        </p:blipFill>
        <p:spPr>
          <a:xfrm>
            <a:off x="1726535" y="643467"/>
            <a:ext cx="8738930" cy="5571066"/>
          </a:xfrm>
          <a:prstGeom prst="rect">
            <a:avLst/>
          </a:prstGeom>
        </p:spPr>
      </p:pic>
    </p:spTree>
    <p:extLst>
      <p:ext uri="{BB962C8B-B14F-4D97-AF65-F5344CB8AC3E}">
        <p14:creationId xmlns:p14="http://schemas.microsoft.com/office/powerpoint/2010/main" val="429309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6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histogram&#10;&#10;Description automatically generated">
            <a:extLst>
              <a:ext uri="{FF2B5EF4-FFF2-40B4-BE49-F238E27FC236}">
                <a16:creationId xmlns:a16="http://schemas.microsoft.com/office/drawing/2014/main" id="{2443B5C4-FDCB-48DA-ABAD-96A7D33B8A62}"/>
              </a:ext>
            </a:extLst>
          </p:cNvPr>
          <p:cNvPicPr>
            <a:picLocks noChangeAspect="1"/>
          </p:cNvPicPr>
          <p:nvPr/>
        </p:nvPicPr>
        <p:blipFill>
          <a:blip r:embed="rId3"/>
          <a:stretch>
            <a:fillRect/>
          </a:stretch>
        </p:blipFill>
        <p:spPr>
          <a:xfrm>
            <a:off x="1743605" y="643467"/>
            <a:ext cx="8704790" cy="5571066"/>
          </a:xfrm>
          <a:prstGeom prst="rect">
            <a:avLst/>
          </a:prstGeom>
        </p:spPr>
      </p:pic>
    </p:spTree>
    <p:extLst>
      <p:ext uri="{BB962C8B-B14F-4D97-AF65-F5344CB8AC3E}">
        <p14:creationId xmlns:p14="http://schemas.microsoft.com/office/powerpoint/2010/main" val="2608582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5"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6"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7"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9"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0"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2"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3"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5"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6"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8" name="Group 10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2" name="Rectangle 12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4"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6" name="Rectangle 125">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C60F2AA6-7503-4336-B492-FFAD84D4F72D}"/>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Histogram and Summary Stats</a:t>
            </a:r>
          </a:p>
        </p:txBody>
      </p:sp>
      <p:sp>
        <p:nvSpPr>
          <p:cNvPr id="130"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112E18ED-9F13-45DC-BCE1-641D99071C20}"/>
              </a:ext>
            </a:extLst>
          </p:cNvPr>
          <p:cNvPicPr>
            <a:picLocks noChangeAspect="1"/>
          </p:cNvPicPr>
          <p:nvPr/>
        </p:nvPicPr>
        <p:blipFill>
          <a:blip r:embed="rId3"/>
          <a:stretch>
            <a:fillRect/>
          </a:stretch>
        </p:blipFill>
        <p:spPr>
          <a:xfrm>
            <a:off x="5455084" y="240173"/>
            <a:ext cx="6324205" cy="6340057"/>
          </a:xfrm>
          <a:prstGeom prst="rect">
            <a:avLst/>
          </a:prstGeom>
        </p:spPr>
      </p:pic>
    </p:spTree>
    <p:extLst>
      <p:ext uri="{BB962C8B-B14F-4D97-AF65-F5344CB8AC3E}">
        <p14:creationId xmlns:p14="http://schemas.microsoft.com/office/powerpoint/2010/main" val="4251584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CC516-ED06-4731-90C6-6574D32985D2}"/>
              </a:ext>
            </a:extLst>
          </p:cNvPr>
          <p:cNvPicPr>
            <a:picLocks noChangeAspect="1"/>
          </p:cNvPicPr>
          <p:nvPr/>
        </p:nvPicPr>
        <p:blipFill>
          <a:blip r:embed="rId3"/>
          <a:stretch>
            <a:fillRect/>
          </a:stretch>
        </p:blipFill>
        <p:spPr>
          <a:xfrm>
            <a:off x="1646237" y="111386"/>
            <a:ext cx="9572223" cy="6628761"/>
          </a:xfrm>
          <a:prstGeom prst="rect">
            <a:avLst/>
          </a:prstGeom>
        </p:spPr>
      </p:pic>
      <p:pic>
        <p:nvPicPr>
          <p:cNvPr id="4" name="Picture 3">
            <a:extLst>
              <a:ext uri="{FF2B5EF4-FFF2-40B4-BE49-F238E27FC236}">
                <a16:creationId xmlns:a16="http://schemas.microsoft.com/office/drawing/2014/main" id="{0F878CE7-3F55-492C-A00E-B3D8A1241BCB}"/>
              </a:ext>
            </a:extLst>
          </p:cNvPr>
          <p:cNvPicPr>
            <a:picLocks noChangeAspect="1"/>
          </p:cNvPicPr>
          <p:nvPr/>
        </p:nvPicPr>
        <p:blipFill>
          <a:blip r:embed="rId4"/>
          <a:stretch>
            <a:fillRect/>
          </a:stretch>
        </p:blipFill>
        <p:spPr>
          <a:xfrm>
            <a:off x="8670943" y="3111689"/>
            <a:ext cx="3317734" cy="1222822"/>
          </a:xfrm>
          <a:prstGeom prst="rect">
            <a:avLst/>
          </a:prstGeom>
        </p:spPr>
      </p:pic>
    </p:spTree>
    <p:extLst>
      <p:ext uri="{BB962C8B-B14F-4D97-AF65-F5344CB8AC3E}">
        <p14:creationId xmlns:p14="http://schemas.microsoft.com/office/powerpoint/2010/main" val="2731083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1D049E-2C7B-4131-B81E-E5B643BD6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635463-D121-4B16-AB61-D492DD3F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864470E-D5B1-4658-846E-1B75C965B8F6}"/>
              </a:ext>
            </a:extLst>
          </p:cNvPr>
          <p:cNvPicPr>
            <a:picLocks noChangeAspect="1"/>
          </p:cNvPicPr>
          <p:nvPr/>
        </p:nvPicPr>
        <p:blipFill>
          <a:blip r:embed="rId3"/>
          <a:stretch>
            <a:fillRect/>
          </a:stretch>
        </p:blipFill>
        <p:spPr>
          <a:xfrm>
            <a:off x="660603" y="665954"/>
            <a:ext cx="8021454" cy="5495360"/>
          </a:xfrm>
          <a:prstGeom prst="rect">
            <a:avLst/>
          </a:prstGeom>
        </p:spPr>
      </p:pic>
      <p:pic>
        <p:nvPicPr>
          <p:cNvPr id="7" name="Picture 6">
            <a:extLst>
              <a:ext uri="{FF2B5EF4-FFF2-40B4-BE49-F238E27FC236}">
                <a16:creationId xmlns:a16="http://schemas.microsoft.com/office/drawing/2014/main" id="{E1A23367-F250-4E49-94F9-173BB828D513}"/>
              </a:ext>
            </a:extLst>
          </p:cNvPr>
          <p:cNvPicPr>
            <a:picLocks noChangeAspect="1"/>
          </p:cNvPicPr>
          <p:nvPr/>
        </p:nvPicPr>
        <p:blipFill>
          <a:blip r:embed="rId4"/>
          <a:stretch>
            <a:fillRect/>
          </a:stretch>
        </p:blipFill>
        <p:spPr>
          <a:xfrm>
            <a:off x="7048508" y="2969416"/>
            <a:ext cx="2842868" cy="1069184"/>
          </a:xfrm>
          <a:prstGeom prst="rect">
            <a:avLst/>
          </a:prstGeom>
        </p:spPr>
      </p:pic>
    </p:spTree>
    <p:extLst>
      <p:ext uri="{BB962C8B-B14F-4D97-AF65-F5344CB8AC3E}">
        <p14:creationId xmlns:p14="http://schemas.microsoft.com/office/powerpoint/2010/main" val="3809356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387920-5009-4531-ABD6-E11441354AE2}"/>
              </a:ext>
            </a:extLst>
          </p:cNvPr>
          <p:cNvPicPr>
            <a:picLocks noChangeAspect="1"/>
          </p:cNvPicPr>
          <p:nvPr/>
        </p:nvPicPr>
        <p:blipFill>
          <a:blip r:embed="rId3"/>
          <a:stretch>
            <a:fillRect/>
          </a:stretch>
        </p:blipFill>
        <p:spPr>
          <a:xfrm>
            <a:off x="1934843" y="643467"/>
            <a:ext cx="5292511" cy="5571066"/>
          </a:xfrm>
          <a:prstGeom prst="rect">
            <a:avLst/>
          </a:prstGeom>
        </p:spPr>
      </p:pic>
      <p:pic>
        <p:nvPicPr>
          <p:cNvPr id="8" name="Picture 7">
            <a:extLst>
              <a:ext uri="{FF2B5EF4-FFF2-40B4-BE49-F238E27FC236}">
                <a16:creationId xmlns:a16="http://schemas.microsoft.com/office/drawing/2014/main" id="{84149F39-D93A-4D33-BBD8-CB35EAB5C80E}"/>
              </a:ext>
            </a:extLst>
          </p:cNvPr>
          <p:cNvPicPr>
            <a:picLocks noChangeAspect="1"/>
          </p:cNvPicPr>
          <p:nvPr/>
        </p:nvPicPr>
        <p:blipFill>
          <a:blip r:embed="rId4"/>
          <a:stretch>
            <a:fillRect/>
          </a:stretch>
        </p:blipFill>
        <p:spPr>
          <a:xfrm>
            <a:off x="6429629" y="2756988"/>
            <a:ext cx="3310354" cy="1146272"/>
          </a:xfrm>
          <a:prstGeom prst="rect">
            <a:avLst/>
          </a:prstGeom>
        </p:spPr>
      </p:pic>
    </p:spTree>
    <p:extLst>
      <p:ext uri="{BB962C8B-B14F-4D97-AF65-F5344CB8AC3E}">
        <p14:creationId xmlns:p14="http://schemas.microsoft.com/office/powerpoint/2010/main" val="1410147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4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950BFB8-2BFE-4A1C-BE80-648E8307298A}"/>
              </a:ext>
            </a:extLst>
          </p:cNvPr>
          <p:cNvPicPr>
            <a:picLocks noChangeAspect="1"/>
          </p:cNvPicPr>
          <p:nvPr/>
        </p:nvPicPr>
        <p:blipFill>
          <a:blip r:embed="rId3"/>
          <a:stretch>
            <a:fillRect/>
          </a:stretch>
        </p:blipFill>
        <p:spPr>
          <a:xfrm>
            <a:off x="2818902" y="643467"/>
            <a:ext cx="6554195" cy="5571066"/>
          </a:xfrm>
          <a:prstGeom prst="rect">
            <a:avLst/>
          </a:prstGeom>
        </p:spPr>
      </p:pic>
    </p:spTree>
    <p:extLst>
      <p:ext uri="{BB962C8B-B14F-4D97-AF65-F5344CB8AC3E}">
        <p14:creationId xmlns:p14="http://schemas.microsoft.com/office/powerpoint/2010/main" val="183381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5659-50E9-49D7-A684-3C42A18C76B5}"/>
              </a:ext>
            </a:extLst>
          </p:cNvPr>
          <p:cNvSpPr>
            <a:spLocks noGrp="1"/>
          </p:cNvSpPr>
          <p:nvPr>
            <p:ph type="title"/>
          </p:nvPr>
        </p:nvSpPr>
        <p:spPr/>
        <p:txBody>
          <a:bodyPr/>
          <a:lstStyle/>
          <a:p>
            <a:r>
              <a:rPr lang="en-US" dirty="0"/>
              <a:t>USING STATCRUNCH THIS!</a:t>
            </a:r>
          </a:p>
        </p:txBody>
      </p:sp>
      <p:sp>
        <p:nvSpPr>
          <p:cNvPr id="3" name="Text Placeholder 2">
            <a:extLst>
              <a:ext uri="{FF2B5EF4-FFF2-40B4-BE49-F238E27FC236}">
                <a16:creationId xmlns:a16="http://schemas.microsoft.com/office/drawing/2014/main" id="{7D25F64C-16ED-431A-9687-A3F83E176C29}"/>
              </a:ext>
            </a:extLst>
          </p:cNvPr>
          <p:cNvSpPr>
            <a:spLocks noGrp="1"/>
          </p:cNvSpPr>
          <p:nvPr>
            <p:ph type="body" idx="1"/>
          </p:nvPr>
        </p:nvSpPr>
        <p:spPr/>
        <p:txBody>
          <a:bodyPr/>
          <a:lstStyle/>
          <a:p>
            <a:r>
              <a:rPr lang="en-US" dirty="0" err="1"/>
              <a:t>Webscraping</a:t>
            </a:r>
            <a:r>
              <a:rPr lang="en-US" dirty="0"/>
              <a:t> Tool</a:t>
            </a:r>
          </a:p>
        </p:txBody>
      </p:sp>
    </p:spTree>
    <p:extLst>
      <p:ext uri="{BB962C8B-B14F-4D97-AF65-F5344CB8AC3E}">
        <p14:creationId xmlns:p14="http://schemas.microsoft.com/office/powerpoint/2010/main" val="3511385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3"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4"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5"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6"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7"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8"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9"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0"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1"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2"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3"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4"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3" name="Title 2">
            <a:extLst>
              <a:ext uri="{FF2B5EF4-FFF2-40B4-BE49-F238E27FC236}">
                <a16:creationId xmlns:a16="http://schemas.microsoft.com/office/drawing/2014/main" id="{4645C1BE-0A93-4084-B726-05A7AC55FD63}"/>
              </a:ext>
            </a:extLst>
          </p:cNvPr>
          <p:cNvSpPr>
            <a:spLocks noGrp="1"/>
          </p:cNvSpPr>
          <p:nvPr>
            <p:ph type="title"/>
          </p:nvPr>
        </p:nvSpPr>
        <p:spPr>
          <a:xfrm>
            <a:off x="2589213" y="4529540"/>
            <a:ext cx="8915399" cy="1162423"/>
          </a:xfrm>
        </p:spPr>
        <p:txBody>
          <a:bodyPr vert="horz" lIns="91440" tIns="45720" rIns="91440" bIns="45720" rtlCol="0" anchor="b">
            <a:normAutofit fontScale="90000"/>
          </a:bodyPr>
          <a:lstStyle/>
          <a:p>
            <a:pPr>
              <a:lnSpc>
                <a:spcPct val="90000"/>
              </a:lnSpc>
            </a:pPr>
            <a:r>
              <a:rPr lang="en-US" b="1" kern="1200" dirty="0">
                <a:solidFill>
                  <a:schemeClr val="tx1">
                    <a:lumMod val="85000"/>
                    <a:lumOff val="15000"/>
                  </a:schemeClr>
                </a:solidFill>
                <a:latin typeface="+mj-lt"/>
                <a:ea typeface="+mj-ea"/>
                <a:cs typeface="+mj-cs"/>
              </a:rPr>
              <a:t>Tornado Data </a:t>
            </a:r>
            <a:br>
              <a:rPr lang="en-US" b="1" kern="1200" dirty="0">
                <a:solidFill>
                  <a:schemeClr val="tx1">
                    <a:lumMod val="85000"/>
                    <a:lumOff val="15000"/>
                  </a:schemeClr>
                </a:solidFill>
                <a:latin typeface="+mj-lt"/>
                <a:ea typeface="+mj-ea"/>
                <a:cs typeface="+mj-cs"/>
              </a:rPr>
            </a:br>
            <a:r>
              <a:rPr lang="en-US" sz="2600" dirty="0">
                <a:hlinkClick r:id="rId2"/>
              </a:rPr>
              <a:t>https://www.spc.noaa.gov/wcm/#data</a:t>
            </a:r>
            <a:r>
              <a:rPr lang="en-US" sz="2600" dirty="0"/>
              <a:t> </a:t>
            </a:r>
            <a:br>
              <a:rPr lang="en-US" sz="2600" kern="1200" dirty="0">
                <a:solidFill>
                  <a:schemeClr val="tx1">
                    <a:lumMod val="85000"/>
                    <a:lumOff val="15000"/>
                  </a:schemeClr>
                </a:solidFill>
                <a:latin typeface="+mj-lt"/>
                <a:ea typeface="+mj-ea"/>
                <a:cs typeface="+mj-cs"/>
              </a:rPr>
            </a:br>
            <a:endParaRPr lang="en-US" sz="2600" kern="1200" dirty="0">
              <a:solidFill>
                <a:schemeClr val="tx1">
                  <a:lumMod val="85000"/>
                  <a:lumOff val="15000"/>
                </a:schemeClr>
              </a:solidFill>
              <a:latin typeface="+mj-lt"/>
              <a:ea typeface="+mj-ea"/>
              <a:cs typeface="+mj-cs"/>
            </a:endParaRPr>
          </a:p>
        </p:txBody>
      </p:sp>
      <p:grpSp>
        <p:nvGrpSpPr>
          <p:cNvPr id="56" name="Group 55">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7"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8"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9"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0"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1"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2"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3"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4"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5"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6"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7"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8"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0" name="Rectangle 69">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0C5842B2-7330-48BA-B6C4-92A6A09563D5}"/>
              </a:ext>
            </a:extLst>
          </p:cNvPr>
          <p:cNvPicPr>
            <a:picLocks noChangeAspect="1"/>
          </p:cNvPicPr>
          <p:nvPr/>
        </p:nvPicPr>
        <p:blipFill>
          <a:blip r:embed="rId3"/>
          <a:stretch>
            <a:fillRect/>
          </a:stretch>
        </p:blipFill>
        <p:spPr>
          <a:xfrm>
            <a:off x="918242" y="1052714"/>
            <a:ext cx="10534322" cy="3160295"/>
          </a:xfrm>
          <a:prstGeom prst="rect">
            <a:avLst/>
          </a:prstGeom>
        </p:spPr>
      </p:pic>
      <p:sp>
        <p:nvSpPr>
          <p:cNvPr id="72"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845866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3" name="Group 6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7" name="Rectangle 7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1" name="Rectangle 8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CADDCD-FFC4-4715-9DF5-F3BF6AD4587B}"/>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kern="1200">
                <a:solidFill>
                  <a:srgbClr val="FEFFFF"/>
                </a:solidFill>
                <a:latin typeface="+mj-lt"/>
                <a:ea typeface="+mj-ea"/>
                <a:cs typeface="+mj-cs"/>
              </a:rPr>
              <a:t>Illustrate the Meaning of Level of Confidence</a:t>
            </a:r>
          </a:p>
        </p:txBody>
      </p:sp>
      <p:sp>
        <p:nvSpPr>
          <p:cNvPr id="8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797C649-1894-4EE9-AB8E-5188769AF141}"/>
              </a:ext>
            </a:extLst>
          </p:cNvPr>
          <p:cNvPicPr>
            <a:picLocks noChangeAspect="1"/>
          </p:cNvPicPr>
          <p:nvPr/>
        </p:nvPicPr>
        <p:blipFill>
          <a:blip r:embed="rId2"/>
          <a:stretch>
            <a:fillRect/>
          </a:stretch>
        </p:blipFill>
        <p:spPr>
          <a:xfrm>
            <a:off x="5587994" y="1531358"/>
            <a:ext cx="5640502" cy="3802585"/>
          </a:xfrm>
          <a:prstGeom prst="rect">
            <a:avLst/>
          </a:prstGeom>
        </p:spPr>
      </p:pic>
    </p:spTree>
    <p:extLst>
      <p:ext uri="{BB962C8B-B14F-4D97-AF65-F5344CB8AC3E}">
        <p14:creationId xmlns:p14="http://schemas.microsoft.com/office/powerpoint/2010/main" val="1498371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4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CB87FAD-259E-4BE4-B085-D12E2FC15A5A}"/>
              </a:ext>
            </a:extLst>
          </p:cNvPr>
          <p:cNvPicPr>
            <a:picLocks noChangeAspect="1"/>
          </p:cNvPicPr>
          <p:nvPr/>
        </p:nvPicPr>
        <p:blipFill>
          <a:blip r:embed="rId3"/>
          <a:stretch>
            <a:fillRect/>
          </a:stretch>
        </p:blipFill>
        <p:spPr>
          <a:xfrm>
            <a:off x="687197" y="643467"/>
            <a:ext cx="10817606" cy="5571066"/>
          </a:xfrm>
          <a:prstGeom prst="rect">
            <a:avLst/>
          </a:prstGeom>
        </p:spPr>
      </p:pic>
    </p:spTree>
    <p:extLst>
      <p:ext uri="{BB962C8B-B14F-4D97-AF65-F5344CB8AC3E}">
        <p14:creationId xmlns:p14="http://schemas.microsoft.com/office/powerpoint/2010/main" val="1819716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2" name="Group 9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5"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6"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7"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9"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0"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2"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3"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4"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5"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6"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33" name="Group 10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34" name="Rectangle 12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5"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36" name="Rectangle 125">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85636-A67F-40C6-8836-44D0B5838EB3}"/>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dirty="0"/>
              <a:t>Clean Up the Data</a:t>
            </a:r>
          </a:p>
        </p:txBody>
      </p:sp>
      <p:sp>
        <p:nvSpPr>
          <p:cNvPr id="137" name="Rectangle 127">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52A1E784-0758-453B-8CC9-ACC20A4BB95C}"/>
              </a:ext>
            </a:extLst>
          </p:cNvPr>
          <p:cNvSpPr>
            <a:spLocks noGrp="1"/>
          </p:cNvSpPr>
          <p:nvPr>
            <p:ph sz="half" idx="2"/>
          </p:nvPr>
        </p:nvSpPr>
        <p:spPr>
          <a:xfrm>
            <a:off x="649225" y="2133600"/>
            <a:ext cx="3650278" cy="3759253"/>
          </a:xfrm>
        </p:spPr>
        <p:txBody>
          <a:bodyPr vert="horz" lIns="91440" tIns="45720" rIns="91440" bIns="45720" rtlCol="0">
            <a:normAutofit/>
          </a:bodyPr>
          <a:lstStyle/>
          <a:p>
            <a:pPr marL="0" indent="0"/>
            <a:endParaRPr lang="en-US" sz="2400" dirty="0"/>
          </a:p>
          <a:p>
            <a:r>
              <a:rPr lang="en-US" sz="2400" dirty="0"/>
              <a:t>Data &gt; Row Selection &gt; Select Where</a:t>
            </a:r>
          </a:p>
          <a:p>
            <a:pPr marL="0" indent="0"/>
            <a:endParaRPr lang="en-US" sz="2400" dirty="0"/>
          </a:p>
          <a:p>
            <a:r>
              <a:rPr lang="en-US" sz="2400" dirty="0"/>
              <a:t>Edit &gt; Rows &gt; Delete</a:t>
            </a:r>
          </a:p>
        </p:txBody>
      </p:sp>
      <p:pic>
        <p:nvPicPr>
          <p:cNvPr id="7" name="Picture 6">
            <a:extLst>
              <a:ext uri="{FF2B5EF4-FFF2-40B4-BE49-F238E27FC236}">
                <a16:creationId xmlns:a16="http://schemas.microsoft.com/office/drawing/2014/main" id="{A930CE8E-70CF-4644-AA72-92BC6C3F92EB}"/>
              </a:ext>
            </a:extLst>
          </p:cNvPr>
          <p:cNvPicPr>
            <a:picLocks noChangeAspect="1"/>
          </p:cNvPicPr>
          <p:nvPr/>
        </p:nvPicPr>
        <p:blipFill>
          <a:blip r:embed="rId2"/>
          <a:stretch>
            <a:fillRect/>
          </a:stretch>
        </p:blipFill>
        <p:spPr>
          <a:xfrm>
            <a:off x="4619543" y="1528072"/>
            <a:ext cx="6953577" cy="3476788"/>
          </a:xfrm>
          <a:prstGeom prst="rect">
            <a:avLst/>
          </a:prstGeom>
        </p:spPr>
      </p:pic>
      <p:sp>
        <p:nvSpPr>
          <p:cNvPr id="13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204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5"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6"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7"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9"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0"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2"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3"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4"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5"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6"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8" name="Group 6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2" name="Rectangle 8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4"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6" name="Rectangle 85">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E6F5C49A-3D31-4875-82A4-671DE8874806}"/>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Population Proportion of F0 Tornadoes:</a:t>
            </a:r>
            <a:br>
              <a:rPr lang="en-US" sz="4000">
                <a:solidFill>
                  <a:srgbClr val="FEFFFF"/>
                </a:solidFill>
              </a:rPr>
            </a:br>
            <a:br>
              <a:rPr lang="en-US" sz="4000">
                <a:solidFill>
                  <a:srgbClr val="FEFFFF"/>
                </a:solidFill>
              </a:rPr>
            </a:br>
            <a:r>
              <a:rPr lang="en-US" sz="4000">
                <a:solidFill>
                  <a:srgbClr val="FEFFFF"/>
                </a:solidFill>
              </a:rPr>
              <a:t> 0.468</a:t>
            </a:r>
          </a:p>
        </p:txBody>
      </p:sp>
      <p:sp>
        <p:nvSpPr>
          <p:cNvPr id="90"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18387329-674E-4C52-8C54-D0526C941ABB}"/>
              </a:ext>
            </a:extLst>
          </p:cNvPr>
          <p:cNvPicPr>
            <a:picLocks noChangeAspect="1"/>
          </p:cNvPicPr>
          <p:nvPr/>
        </p:nvPicPr>
        <p:blipFill>
          <a:blip r:embed="rId2"/>
          <a:stretch>
            <a:fillRect/>
          </a:stretch>
        </p:blipFill>
        <p:spPr>
          <a:xfrm>
            <a:off x="5706618" y="967417"/>
            <a:ext cx="5403253" cy="4930468"/>
          </a:xfrm>
          <a:prstGeom prst="rect">
            <a:avLst/>
          </a:prstGeom>
        </p:spPr>
      </p:pic>
    </p:spTree>
    <p:extLst>
      <p:ext uri="{BB962C8B-B14F-4D97-AF65-F5344CB8AC3E}">
        <p14:creationId xmlns:p14="http://schemas.microsoft.com/office/powerpoint/2010/main" val="2198397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3" name="Group 6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7" name="Rectangle 7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1" name="Rectangle 8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E1BDBEC-58F3-48D8-B0CC-1C0774B23CF8}"/>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Create a New Variable</a:t>
            </a:r>
          </a:p>
        </p:txBody>
      </p:sp>
      <p:sp>
        <p:nvSpPr>
          <p:cNvPr id="8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DEAE268-5F61-4D66-8054-290B876736CA}"/>
              </a:ext>
            </a:extLst>
          </p:cNvPr>
          <p:cNvPicPr>
            <a:picLocks noChangeAspect="1"/>
          </p:cNvPicPr>
          <p:nvPr/>
        </p:nvPicPr>
        <p:blipFill>
          <a:blip r:embed="rId3"/>
          <a:stretch>
            <a:fillRect/>
          </a:stretch>
        </p:blipFill>
        <p:spPr>
          <a:xfrm>
            <a:off x="4959244" y="764005"/>
            <a:ext cx="7026897" cy="3952628"/>
          </a:xfrm>
          <a:prstGeom prst="rect">
            <a:avLst/>
          </a:prstGeom>
        </p:spPr>
      </p:pic>
    </p:spTree>
    <p:extLst>
      <p:ext uri="{BB962C8B-B14F-4D97-AF65-F5344CB8AC3E}">
        <p14:creationId xmlns:p14="http://schemas.microsoft.com/office/powerpoint/2010/main" val="2603606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6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8" name="Rectangle 7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82" name="Rectangle 81">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69C079-D791-4073-8161-3AFAB4381E61}"/>
              </a:ext>
            </a:extLst>
          </p:cNvPr>
          <p:cNvSpPr>
            <a:spLocks noGrp="1"/>
          </p:cNvSpPr>
          <p:nvPr>
            <p:ph type="title"/>
          </p:nvPr>
        </p:nvSpPr>
        <p:spPr>
          <a:xfrm>
            <a:off x="540279" y="967417"/>
            <a:ext cx="3778870" cy="3943250"/>
          </a:xfrm>
        </p:spPr>
        <p:txBody>
          <a:bodyPr vert="horz" lIns="91440" tIns="45720" rIns="91440" bIns="45720" rtlCol="0" anchor="b">
            <a:normAutofit/>
          </a:bodyPr>
          <a:lstStyle/>
          <a:p>
            <a:pPr>
              <a:lnSpc>
                <a:spcPct val="90000"/>
              </a:lnSpc>
            </a:pPr>
            <a:r>
              <a:rPr lang="en-US" sz="3400">
                <a:solidFill>
                  <a:srgbClr val="FEFFFF"/>
                </a:solidFill>
              </a:rPr>
              <a:t>Obtain a Random Sample from the New Variable and Construct a 95% Confidence Interval</a:t>
            </a:r>
          </a:p>
        </p:txBody>
      </p:sp>
      <p:sp>
        <p:nvSpPr>
          <p:cNvPr id="86"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4FAFF091-E48E-4F99-96C1-3202C667E7DE}"/>
              </a:ext>
            </a:extLst>
          </p:cNvPr>
          <p:cNvPicPr>
            <a:picLocks noChangeAspect="1"/>
          </p:cNvPicPr>
          <p:nvPr/>
        </p:nvPicPr>
        <p:blipFill>
          <a:blip r:embed="rId3"/>
          <a:stretch>
            <a:fillRect/>
          </a:stretch>
        </p:blipFill>
        <p:spPr>
          <a:xfrm>
            <a:off x="5049436" y="1937982"/>
            <a:ext cx="6830940" cy="3039766"/>
          </a:xfrm>
          <a:prstGeom prst="rect">
            <a:avLst/>
          </a:prstGeom>
        </p:spPr>
      </p:pic>
    </p:spTree>
    <p:extLst>
      <p:ext uri="{BB962C8B-B14F-4D97-AF65-F5344CB8AC3E}">
        <p14:creationId xmlns:p14="http://schemas.microsoft.com/office/powerpoint/2010/main" val="2568107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F6D2895-8E86-4E64-9C55-E8AE7557B3F0}"/>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kern="1200">
                <a:solidFill>
                  <a:srgbClr val="FEFFFF"/>
                </a:solidFill>
                <a:latin typeface="+mj-lt"/>
                <a:ea typeface="+mj-ea"/>
                <a:cs typeface="+mj-cs"/>
              </a:rPr>
              <a:t>Repeat this Process Many Times (Applet)</a:t>
            </a:r>
          </a:p>
        </p:txBody>
      </p:sp>
      <p:sp>
        <p:nvSpPr>
          <p:cNvPr id="44"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descr="A screenshot of a social media post&#10;&#10;Description automatically generated">
            <a:extLst>
              <a:ext uri="{FF2B5EF4-FFF2-40B4-BE49-F238E27FC236}">
                <a16:creationId xmlns:a16="http://schemas.microsoft.com/office/drawing/2014/main" id="{5D7ECA58-E8BC-41EE-99BB-8E112ADBFA7E}"/>
              </a:ext>
            </a:extLst>
          </p:cNvPr>
          <p:cNvPicPr>
            <a:picLocks noChangeAspect="1"/>
          </p:cNvPicPr>
          <p:nvPr/>
        </p:nvPicPr>
        <p:blipFill>
          <a:blip r:embed="rId3"/>
          <a:stretch>
            <a:fillRect/>
          </a:stretch>
        </p:blipFill>
        <p:spPr>
          <a:xfrm>
            <a:off x="5587994" y="1169400"/>
            <a:ext cx="5640502" cy="4526502"/>
          </a:xfrm>
          <a:prstGeom prst="rect">
            <a:avLst/>
          </a:prstGeom>
        </p:spPr>
      </p:pic>
    </p:spTree>
    <p:extLst>
      <p:ext uri="{BB962C8B-B14F-4D97-AF65-F5344CB8AC3E}">
        <p14:creationId xmlns:p14="http://schemas.microsoft.com/office/powerpoint/2010/main" val="428892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8FC6575-50B6-42B0-826A-1C85C5743D06}"/>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kern="1200">
                <a:solidFill>
                  <a:srgbClr val="FEFFFF"/>
                </a:solidFill>
                <a:latin typeface="+mj-lt"/>
                <a:ea typeface="+mj-ea"/>
                <a:cs typeface="+mj-cs"/>
              </a:rPr>
              <a:t>Results</a:t>
            </a:r>
          </a:p>
        </p:txBody>
      </p:sp>
      <p:sp>
        <p:nvSpPr>
          <p:cNvPr id="44"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descr="A screenshot of a cell phone&#10;&#10;Description automatically generated">
            <a:extLst>
              <a:ext uri="{FF2B5EF4-FFF2-40B4-BE49-F238E27FC236}">
                <a16:creationId xmlns:a16="http://schemas.microsoft.com/office/drawing/2014/main" id="{0065D44B-2101-40A9-B68B-0223BE51AE36}"/>
              </a:ext>
            </a:extLst>
          </p:cNvPr>
          <p:cNvPicPr>
            <a:picLocks noChangeAspect="1"/>
          </p:cNvPicPr>
          <p:nvPr/>
        </p:nvPicPr>
        <p:blipFill>
          <a:blip r:embed="rId2"/>
          <a:stretch>
            <a:fillRect/>
          </a:stretch>
        </p:blipFill>
        <p:spPr>
          <a:xfrm>
            <a:off x="5598862" y="967417"/>
            <a:ext cx="5618766" cy="4930468"/>
          </a:xfrm>
          <a:prstGeom prst="rect">
            <a:avLst/>
          </a:prstGeom>
        </p:spPr>
      </p:pic>
    </p:spTree>
    <p:extLst>
      <p:ext uri="{BB962C8B-B14F-4D97-AF65-F5344CB8AC3E}">
        <p14:creationId xmlns:p14="http://schemas.microsoft.com/office/powerpoint/2010/main" val="3887397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69C2-D7FB-41D5-8711-A6BDF90A7C70}"/>
              </a:ext>
            </a:extLst>
          </p:cNvPr>
          <p:cNvSpPr>
            <a:spLocks noGrp="1"/>
          </p:cNvSpPr>
          <p:nvPr>
            <p:ph type="title"/>
          </p:nvPr>
        </p:nvSpPr>
        <p:spPr>
          <a:xfrm>
            <a:off x="1126672" y="1337125"/>
            <a:ext cx="10328954" cy="1280890"/>
          </a:xfrm>
        </p:spPr>
        <p:txBody>
          <a:bodyPr>
            <a:normAutofit fontScale="90000"/>
          </a:bodyPr>
          <a:lstStyle/>
          <a:p>
            <a:r>
              <a:rPr lang="en-US" sz="3600" dirty="0"/>
              <a:t>https://sullystats.github.io/Statistics6e/Data/CMC3_2020/Tornadoes_from_1950_to_2018.csv</a:t>
            </a:r>
            <a:br>
              <a:rPr lang="en-US" sz="3600" dirty="0"/>
            </a:br>
            <a:endParaRPr lang="en-US" dirty="0"/>
          </a:p>
        </p:txBody>
      </p:sp>
    </p:spTree>
    <p:extLst>
      <p:ext uri="{BB962C8B-B14F-4D97-AF65-F5344CB8AC3E}">
        <p14:creationId xmlns:p14="http://schemas.microsoft.com/office/powerpoint/2010/main" val="299488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41D049E-2C7B-4131-B81E-E5B643BD6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635463-D121-4B16-AB61-D492DD3F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B30369-5986-41D9-878E-FDE53B80FAFF}"/>
              </a:ext>
            </a:extLst>
          </p:cNvPr>
          <p:cNvPicPr>
            <a:picLocks noChangeAspect="1"/>
          </p:cNvPicPr>
          <p:nvPr/>
        </p:nvPicPr>
        <p:blipFill>
          <a:blip r:embed="rId3"/>
          <a:stretch>
            <a:fillRect/>
          </a:stretch>
        </p:blipFill>
        <p:spPr>
          <a:xfrm>
            <a:off x="2073569" y="643467"/>
            <a:ext cx="8044861" cy="5571066"/>
          </a:xfrm>
          <a:prstGeom prst="rect">
            <a:avLst/>
          </a:prstGeom>
        </p:spPr>
      </p:pic>
    </p:spTree>
    <p:extLst>
      <p:ext uri="{BB962C8B-B14F-4D97-AF65-F5344CB8AC3E}">
        <p14:creationId xmlns:p14="http://schemas.microsoft.com/office/powerpoint/2010/main" val="1582266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E612-0214-4DD5-B113-4B1D7096DDDB}"/>
              </a:ext>
            </a:extLst>
          </p:cNvPr>
          <p:cNvSpPr>
            <a:spLocks noGrp="1"/>
          </p:cNvSpPr>
          <p:nvPr>
            <p:ph type="title"/>
          </p:nvPr>
        </p:nvSpPr>
        <p:spPr/>
        <p:txBody>
          <a:bodyPr/>
          <a:lstStyle/>
          <a:p>
            <a:r>
              <a:rPr lang="en-US" dirty="0"/>
              <a:t>More Data Sites</a:t>
            </a:r>
          </a:p>
        </p:txBody>
      </p:sp>
      <p:sp>
        <p:nvSpPr>
          <p:cNvPr id="3" name="Content Placeholder 2">
            <a:extLst>
              <a:ext uri="{FF2B5EF4-FFF2-40B4-BE49-F238E27FC236}">
                <a16:creationId xmlns:a16="http://schemas.microsoft.com/office/drawing/2014/main" id="{155A4FBD-0DC6-4ABE-AA6E-E993069618B2}"/>
              </a:ext>
            </a:extLst>
          </p:cNvPr>
          <p:cNvSpPr>
            <a:spLocks noGrp="1"/>
          </p:cNvSpPr>
          <p:nvPr>
            <p:ph idx="1"/>
          </p:nvPr>
        </p:nvSpPr>
        <p:spPr/>
        <p:txBody>
          <a:bodyPr/>
          <a:lstStyle/>
          <a:p>
            <a:r>
              <a:rPr lang="en-US" sz="2400" dirty="0">
                <a:hlinkClick r:id="rId2"/>
              </a:rPr>
              <a:t>www.sullystats.com</a:t>
            </a:r>
            <a:endParaRPr lang="en-US" sz="2400" dirty="0"/>
          </a:p>
          <a:p>
            <a:endParaRPr lang="en-US" dirty="0"/>
          </a:p>
        </p:txBody>
      </p:sp>
    </p:spTree>
    <p:extLst>
      <p:ext uri="{BB962C8B-B14F-4D97-AF65-F5344CB8AC3E}">
        <p14:creationId xmlns:p14="http://schemas.microsoft.com/office/powerpoint/2010/main" val="1521835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AFDE-9C6C-4367-98DA-0053AE0ADEBD}"/>
              </a:ext>
            </a:extLst>
          </p:cNvPr>
          <p:cNvSpPr>
            <a:spLocks noGrp="1"/>
          </p:cNvSpPr>
          <p:nvPr>
            <p:ph type="title"/>
          </p:nvPr>
        </p:nvSpPr>
        <p:spPr/>
        <p:txBody>
          <a:bodyPr/>
          <a:lstStyle/>
          <a:p>
            <a:r>
              <a:rPr lang="en-US" dirty="0"/>
              <a:t>Idea for Regression</a:t>
            </a:r>
          </a:p>
        </p:txBody>
      </p:sp>
      <p:sp>
        <p:nvSpPr>
          <p:cNvPr id="3" name="Content Placeholder 2">
            <a:extLst>
              <a:ext uri="{FF2B5EF4-FFF2-40B4-BE49-F238E27FC236}">
                <a16:creationId xmlns:a16="http://schemas.microsoft.com/office/drawing/2014/main" id="{65705DBC-E102-46FA-A7A3-92A8DD810E8E}"/>
              </a:ext>
            </a:extLst>
          </p:cNvPr>
          <p:cNvSpPr>
            <a:spLocks noGrp="1"/>
          </p:cNvSpPr>
          <p:nvPr>
            <p:ph idx="1"/>
          </p:nvPr>
        </p:nvSpPr>
        <p:spPr/>
        <p:txBody>
          <a:bodyPr/>
          <a:lstStyle/>
          <a:p>
            <a:r>
              <a:rPr lang="en-US" dirty="0"/>
              <a:t>Zillow</a:t>
            </a:r>
          </a:p>
          <a:p>
            <a:r>
              <a:rPr lang="en-US" dirty="0"/>
              <a:t>Sample from the tornado data (length and width). Students see that b0 and b1 are statistics. </a:t>
            </a:r>
          </a:p>
        </p:txBody>
      </p:sp>
    </p:spTree>
    <p:extLst>
      <p:ext uri="{BB962C8B-B14F-4D97-AF65-F5344CB8AC3E}">
        <p14:creationId xmlns:p14="http://schemas.microsoft.com/office/powerpoint/2010/main" val="2122855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a:extLst>
              <a:ext uri="{FF2B5EF4-FFF2-40B4-BE49-F238E27FC236}">
                <a16:creationId xmlns:a16="http://schemas.microsoft.com/office/drawing/2014/main" id="{EF7EADFA-A5BF-4D28-A8D4-7B72280086CA}"/>
              </a:ext>
            </a:extLst>
          </p:cNvPr>
          <p:cNvSpPr>
            <a:spLocks noGrp="1"/>
          </p:cNvSpPr>
          <p:nvPr>
            <p:ph type="title"/>
          </p:nvPr>
        </p:nvSpPr>
        <p:spPr>
          <a:xfrm>
            <a:off x="1744652" y="983401"/>
            <a:ext cx="3710018" cy="906902"/>
          </a:xfrm>
        </p:spPr>
        <p:txBody>
          <a:bodyPr vert="horz" lIns="91440" tIns="45720" rIns="91440" bIns="45720" rtlCol="0" anchor="b">
            <a:normAutofit/>
          </a:bodyPr>
          <a:lstStyle/>
          <a:p>
            <a:r>
              <a:rPr lang="en-US" sz="4400" dirty="0"/>
              <a:t>P-Values</a:t>
            </a:r>
          </a:p>
        </p:txBody>
      </p:sp>
      <p:sp>
        <p:nvSpPr>
          <p:cNvPr id="36" name="TextBox 35">
            <a:extLst>
              <a:ext uri="{FF2B5EF4-FFF2-40B4-BE49-F238E27FC236}">
                <a16:creationId xmlns:a16="http://schemas.microsoft.com/office/drawing/2014/main" id="{7EEB908C-1177-4285-B2A3-81F3192247CA}"/>
              </a:ext>
            </a:extLst>
          </p:cNvPr>
          <p:cNvSpPr txBox="1"/>
          <p:nvPr/>
        </p:nvSpPr>
        <p:spPr>
          <a:xfrm>
            <a:off x="2296886" y="2476322"/>
            <a:ext cx="8969828" cy="461665"/>
          </a:xfrm>
          <a:prstGeom prst="rect">
            <a:avLst/>
          </a:prstGeom>
          <a:noFill/>
        </p:spPr>
        <p:txBody>
          <a:bodyPr wrap="square">
            <a:spAutoFit/>
          </a:bodyPr>
          <a:lstStyle/>
          <a:p>
            <a:r>
              <a:rPr lang="en-US" sz="2400" dirty="0"/>
              <a:t>https://my.amatyc.org/viewdocument/what-is-a-p-value</a:t>
            </a:r>
          </a:p>
        </p:txBody>
      </p:sp>
    </p:spTree>
    <p:extLst>
      <p:ext uri="{BB962C8B-B14F-4D97-AF65-F5344CB8AC3E}">
        <p14:creationId xmlns:p14="http://schemas.microsoft.com/office/powerpoint/2010/main" val="2998665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F9EDB4-6C1D-4384-8AAD-8B044DE6A792}"/>
              </a:ext>
            </a:extLst>
          </p:cNvPr>
          <p:cNvPicPr>
            <a:picLocks noChangeAspect="1"/>
          </p:cNvPicPr>
          <p:nvPr/>
        </p:nvPicPr>
        <p:blipFill>
          <a:blip r:embed="rId3"/>
          <a:stretch>
            <a:fillRect/>
          </a:stretch>
        </p:blipFill>
        <p:spPr>
          <a:xfrm>
            <a:off x="1826984" y="643467"/>
            <a:ext cx="8538032" cy="5571066"/>
          </a:xfrm>
          <a:prstGeom prst="rect">
            <a:avLst/>
          </a:prstGeom>
        </p:spPr>
      </p:pic>
    </p:spTree>
    <p:extLst>
      <p:ext uri="{BB962C8B-B14F-4D97-AF65-F5344CB8AC3E}">
        <p14:creationId xmlns:p14="http://schemas.microsoft.com/office/powerpoint/2010/main" val="20584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1377-BB0D-4ADA-A0D5-A5FEE413003D}"/>
              </a:ext>
            </a:extLst>
          </p:cNvPr>
          <p:cNvSpPr>
            <a:spLocks noGrp="1"/>
          </p:cNvSpPr>
          <p:nvPr>
            <p:ph type="title"/>
          </p:nvPr>
        </p:nvSpPr>
        <p:spPr/>
        <p:txBody>
          <a:bodyPr/>
          <a:lstStyle/>
          <a:p>
            <a:r>
              <a:rPr lang="en-US" dirty="0"/>
              <a:t>THE NORMAL MODEL</a:t>
            </a:r>
          </a:p>
        </p:txBody>
      </p:sp>
      <p:sp>
        <p:nvSpPr>
          <p:cNvPr id="3" name="Text Placeholder 2">
            <a:extLst>
              <a:ext uri="{FF2B5EF4-FFF2-40B4-BE49-F238E27FC236}">
                <a16:creationId xmlns:a16="http://schemas.microsoft.com/office/drawing/2014/main" id="{42AEA235-3AD5-4DFF-97A2-83F296EDA5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8341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4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7FC75B-B796-4AE3-A61F-95B24DF13858}"/>
              </a:ext>
            </a:extLst>
          </p:cNvPr>
          <p:cNvSpPr txBox="1"/>
          <p:nvPr/>
        </p:nvSpPr>
        <p:spPr>
          <a:xfrm>
            <a:off x="4378656" y="527442"/>
            <a:ext cx="3434687" cy="523220"/>
          </a:xfrm>
          <a:prstGeom prst="rect">
            <a:avLst/>
          </a:prstGeom>
          <a:noFill/>
        </p:spPr>
        <p:txBody>
          <a:bodyPr wrap="square" rtlCol="0">
            <a:spAutoFit/>
          </a:bodyPr>
          <a:lstStyle/>
          <a:p>
            <a:r>
              <a:rPr lang="en-US" sz="2800" dirty="0"/>
              <a:t>The Normal Model</a:t>
            </a:r>
          </a:p>
        </p:txBody>
      </p:sp>
      <p:pic>
        <p:nvPicPr>
          <p:cNvPr id="22" name="Picture 21">
            <a:extLst>
              <a:ext uri="{FF2B5EF4-FFF2-40B4-BE49-F238E27FC236}">
                <a16:creationId xmlns:a16="http://schemas.microsoft.com/office/drawing/2014/main" id="{BD8A9554-2462-40CA-9276-A52E0004BC89}"/>
              </a:ext>
            </a:extLst>
          </p:cNvPr>
          <p:cNvPicPr>
            <a:picLocks noChangeAspect="1"/>
          </p:cNvPicPr>
          <p:nvPr/>
        </p:nvPicPr>
        <p:blipFill>
          <a:blip r:embed="rId2"/>
          <a:stretch>
            <a:fillRect/>
          </a:stretch>
        </p:blipFill>
        <p:spPr>
          <a:xfrm>
            <a:off x="2129051" y="1098044"/>
            <a:ext cx="8065826" cy="5157974"/>
          </a:xfrm>
          <a:prstGeom prst="rect">
            <a:avLst/>
          </a:prstGeom>
        </p:spPr>
      </p:pic>
    </p:spTree>
    <p:extLst>
      <p:ext uri="{BB962C8B-B14F-4D97-AF65-F5344CB8AC3E}">
        <p14:creationId xmlns:p14="http://schemas.microsoft.com/office/powerpoint/2010/main" val="91371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5440-CEAA-47D6-B866-6CF27F36274B}"/>
              </a:ext>
            </a:extLst>
          </p:cNvPr>
          <p:cNvSpPr>
            <a:spLocks noGrp="1"/>
          </p:cNvSpPr>
          <p:nvPr>
            <p:ph type="title"/>
          </p:nvPr>
        </p:nvSpPr>
        <p:spPr/>
        <p:txBody>
          <a:bodyPr/>
          <a:lstStyle/>
          <a:p>
            <a:r>
              <a:rPr lang="en-US" dirty="0"/>
              <a:t>SAMPLING DISTRIBUTIONS</a:t>
            </a:r>
          </a:p>
        </p:txBody>
      </p:sp>
      <p:sp>
        <p:nvSpPr>
          <p:cNvPr id="3" name="Text Placeholder 2">
            <a:extLst>
              <a:ext uri="{FF2B5EF4-FFF2-40B4-BE49-F238E27FC236}">
                <a16:creationId xmlns:a16="http://schemas.microsoft.com/office/drawing/2014/main" id="{B1A566DD-63F8-4D8D-873A-E9978A84DC25}"/>
              </a:ext>
            </a:extLst>
          </p:cNvPr>
          <p:cNvSpPr>
            <a:spLocks noGrp="1"/>
          </p:cNvSpPr>
          <p:nvPr>
            <p:ph type="body" idx="1"/>
          </p:nvPr>
        </p:nvSpPr>
        <p:spPr/>
        <p:txBody>
          <a:bodyPr/>
          <a:lstStyle/>
          <a:p>
            <a:r>
              <a:rPr lang="en-US" dirty="0"/>
              <a:t>Using R</a:t>
            </a:r>
          </a:p>
        </p:txBody>
      </p:sp>
    </p:spTree>
    <p:extLst>
      <p:ext uri="{BB962C8B-B14F-4D97-AF65-F5344CB8AC3E}">
        <p14:creationId xmlns:p14="http://schemas.microsoft.com/office/powerpoint/2010/main" val="236618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3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3C3792-78E0-4950-80B1-DC3644FC046D}"/>
              </a:ext>
            </a:extLst>
          </p:cNvPr>
          <p:cNvPicPr>
            <a:picLocks noChangeAspect="1"/>
          </p:cNvPicPr>
          <p:nvPr/>
        </p:nvPicPr>
        <p:blipFill>
          <a:blip r:embed="rId2"/>
          <a:stretch>
            <a:fillRect/>
          </a:stretch>
        </p:blipFill>
        <p:spPr>
          <a:xfrm>
            <a:off x="643467" y="1288881"/>
            <a:ext cx="10905066" cy="4280238"/>
          </a:xfrm>
          <a:prstGeom prst="rect">
            <a:avLst/>
          </a:prstGeom>
        </p:spPr>
      </p:pic>
    </p:spTree>
    <p:extLst>
      <p:ext uri="{BB962C8B-B14F-4D97-AF65-F5344CB8AC3E}">
        <p14:creationId xmlns:p14="http://schemas.microsoft.com/office/powerpoint/2010/main" val="72735698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923</Words>
  <Application>Microsoft Office PowerPoint</Application>
  <PresentationFormat>Widescreen</PresentationFormat>
  <Paragraphs>99</Paragraphs>
  <Slides>42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Gothic</vt:lpstr>
      <vt:lpstr>Wingdings 3</vt:lpstr>
      <vt:lpstr>Wisp</vt:lpstr>
      <vt:lpstr>Using Real Population Data to Illustrate Difficult Statistical Concepts</vt:lpstr>
      <vt:lpstr>Distribution of the Sample Mean Home Runs in 2019</vt:lpstr>
      <vt:lpstr>USING STATCRUNCH THIS!</vt:lpstr>
      <vt:lpstr>PowerPoint Presentation</vt:lpstr>
      <vt:lpstr>PowerPoint Presentation</vt:lpstr>
      <vt:lpstr>THE NORMAL MODEL</vt:lpstr>
      <vt:lpstr>PowerPoint Presentation</vt:lpstr>
      <vt:lpstr>SAMPLING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 Code  https://www.sullystats.com/statistics-6e/r-guidebook/</vt:lpstr>
      <vt:lpstr>Distribution of the Sample Mean  Taxi Rides in Chicago</vt:lpstr>
      <vt:lpstr>PowerPoint Presentation</vt:lpstr>
      <vt:lpstr>Validate Your Data</vt:lpstr>
      <vt:lpstr>PowerPoint Presentation</vt:lpstr>
      <vt:lpstr>PowerPoint Presentation</vt:lpstr>
      <vt:lpstr>PowerPoint Presentation</vt:lpstr>
      <vt:lpstr>Histogram and Summary Stats</vt:lpstr>
      <vt:lpstr>PowerPoint Presentation</vt:lpstr>
      <vt:lpstr>PowerPoint Presentation</vt:lpstr>
      <vt:lpstr>PowerPoint Presentation</vt:lpstr>
      <vt:lpstr>PowerPoint Presentation</vt:lpstr>
      <vt:lpstr>Tornado Data  https://www.spc.noaa.gov/wcm/#data  </vt:lpstr>
      <vt:lpstr>Illustrate the Meaning of Level of Confidence</vt:lpstr>
      <vt:lpstr>PowerPoint Presentation</vt:lpstr>
      <vt:lpstr>Clean Up the Data</vt:lpstr>
      <vt:lpstr>Population Proportion of F0 Tornadoes:   0.468</vt:lpstr>
      <vt:lpstr>Create a New Variable</vt:lpstr>
      <vt:lpstr>Obtain a Random Sample from the New Variable and Construct a 95% Confidence Interval</vt:lpstr>
      <vt:lpstr>Repeat this Process Many Times (Applet)</vt:lpstr>
      <vt:lpstr>Results</vt:lpstr>
      <vt:lpstr>https://sullystats.github.io/Statistics6e/Data/CMC3_2020/Tornadoes_from_1950_to_2018.csv </vt:lpstr>
      <vt:lpstr>More Data Sites</vt:lpstr>
      <vt:lpstr>Idea for Regression</vt:lpstr>
      <vt:lpstr>P-Values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Real Population Data to Illustrate Difficult Statistical Concepts</dc:title>
  <dc:creator>Michael Sullivan</dc:creator>
  <cp:lastModifiedBy>Michael Sullivan</cp:lastModifiedBy>
  <cp:revision>8</cp:revision>
  <dcterms:created xsi:type="dcterms:W3CDTF">2020-12-11T13:00:25Z</dcterms:created>
  <dcterms:modified xsi:type="dcterms:W3CDTF">2020-12-12T18:36:31Z</dcterms:modified>
</cp:coreProperties>
</file>