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6"/>
  </p:notesMasterIdLst>
  <p:sldIdLst>
    <p:sldId id="256" r:id="rId35"/>
    <p:sldId id="257" r:id="rId39"/>
    <p:sldId id="258" r:id="rId41"/>
    <p:sldId id="259" r:id="rId42"/>
    <p:sldId id="260" r:id="rId43"/>
    <p:sldId id="261" r:id="rId44"/>
    <p:sldId id="262" r:id="rId45"/>
    <p:sldId id="263" r:id="rId46"/>
    <p:sldId id="264" r:id="rId48"/>
    <p:sldId id="265" r:id="rId50"/>
    <p:sldId id="266" r:id="rId52"/>
    <p:sldId id="267" r:id="rId54"/>
    <p:sldId id="268" r:id="rId55"/>
    <p:sldId id="269" r:id="rId56"/>
    <p:sldId id="270" r:id="rId58"/>
    <p:sldId id="271" r:id="rId60"/>
    <p:sldId id="272" r:id="rId62"/>
    <p:sldId id="273" r:id="rId64"/>
    <p:sldId id="274" r:id="rId66"/>
    <p:sldId id="275" r:id="rId67"/>
    <p:sldId id="276" r:id="rId69"/>
    <p:sldId id="277" r:id="rId71"/>
    <p:sldId id="278" r:id="rId72"/>
    <p:sldId id="279" r:id="rId73"/>
    <p:sldId id="280" r:id="rId75"/>
    <p:sldId id="281" r:id="rId77"/>
    <p:sldId id="282" r:id="rId79"/>
    <p:sldId id="283" r:id="rId80"/>
    <p:sldId id="284" r:id="rId82"/>
  </p:sldIdLst>
  <p:sldSz cx="18288000" cy="10287000"/>
  <p:notesSz cx="6858000" cy="9144000"/>
  <p:embeddedFontLst>
    <p:embeddedFont>
      <p:font typeface="Vollkorn" charset="1" panose="00000500000000000000"/>
      <p:regular r:id="rId6"/>
    </p:embeddedFont>
    <p:embeddedFont>
      <p:font typeface="Vollkorn Bold" charset="1" panose="00000800000000000000"/>
      <p:regular r:id="rId7"/>
    </p:embeddedFont>
    <p:embeddedFont>
      <p:font typeface="Vollkorn Italics" charset="1" panose="00000500000000000000"/>
      <p:regular r:id="rId8"/>
    </p:embeddedFont>
    <p:embeddedFont>
      <p:font typeface="Vollkorn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Helveticish" charset="1" panose="020B0604020202020204"/>
      <p:regular r:id="rId14"/>
    </p:embeddedFont>
    <p:embeddedFont>
      <p:font typeface="Helveticish Bold" charset="1" panose="020B0704020202020204"/>
      <p:regular r:id="rId15"/>
    </p:embeddedFont>
    <p:embeddedFont>
      <p:font typeface="Helveticish Italics" charset="1" panose="020B0604020202090204"/>
      <p:regular r:id="rId16"/>
    </p:embeddedFont>
    <p:embeddedFont>
      <p:font typeface="Helveticish Bold Italics" charset="1" panose="020B0704020202090204"/>
      <p:regular r:id="rId17"/>
    </p:embeddedFont>
    <p:embeddedFont>
      <p:font typeface="HK Grotesk Light" charset="1" panose="00000400000000000000"/>
      <p:regular r:id="rId18"/>
    </p:embeddedFont>
    <p:embeddedFont>
      <p:font typeface="HK Grotesk Light Bold" charset="1" panose="00000500000000000000"/>
      <p:regular r:id="rId19"/>
    </p:embeddedFont>
    <p:embeddedFont>
      <p:font typeface="HK Grotesk Light Italics" charset="1" panose="00000400000000000000"/>
      <p:regular r:id="rId20"/>
    </p:embeddedFont>
    <p:embeddedFont>
      <p:font typeface="HK Grotesk Light Bold Italics" charset="1" panose="00000500000000000000"/>
      <p:regular r:id="rId21"/>
    </p:embeddedFont>
    <p:embeddedFont>
      <p:font typeface="Poppins Bold" charset="1" panose="02000000000000000000"/>
      <p:regular r:id="rId22"/>
    </p:embeddedFont>
    <p:embeddedFont>
      <p:font typeface="Cormorant Garamond Bold" charset="1" panose="00000800000000000000"/>
      <p:regular r:id="rId23"/>
    </p:embeddedFont>
    <p:embeddedFont>
      <p:font typeface="Cormorant Garamond Bold Italics" charset="1" panose="00000800000000000000"/>
      <p:regular r:id="rId24"/>
    </p:embeddedFont>
    <p:embeddedFont>
      <p:font typeface="Cormorant Garamond Medium" charset="1" panose="00000600000000000000"/>
      <p:regular r:id="rId25"/>
    </p:embeddedFont>
    <p:embeddedFont>
      <p:font typeface="Cormorant Garamond Medium Bold" charset="1" panose="00000700000000000000"/>
      <p:regular r:id="rId26"/>
    </p:embeddedFont>
    <p:embeddedFont>
      <p:font typeface="Cormorant Garamond Medium Italics" charset="1" panose="00000600000000000000"/>
      <p:regular r:id="rId27"/>
    </p:embeddedFont>
    <p:embeddedFont>
      <p:font typeface="Cormorant Garamond Medium Bold Italics" charset="1" panose="00000700000000000000"/>
      <p:regular r:id="rId28"/>
    </p:embeddedFont>
    <p:embeddedFont>
      <p:font typeface="Cormorant SC Medium" charset="1" panose="00000600000000000000"/>
      <p:regular r:id="rId29"/>
    </p:embeddedFont>
    <p:embeddedFont>
      <p:font typeface="Cormorant SC Medium Bold" charset="1" panose="00000700000000000000"/>
      <p:regular r:id="rId30"/>
    </p:embeddedFont>
    <p:embeddedFont>
      <p:font typeface="Now" charset="1" panose="00000500000000000000"/>
      <p:regular r:id="rId31"/>
    </p:embeddedFont>
    <p:embeddedFont>
      <p:font typeface="Now Bold" charset="1" panose="00000600000000000000"/>
      <p:regular r:id="rId32"/>
    </p:embeddedFont>
    <p:embeddedFont>
      <p:font typeface="Now Bold" charset="1" panose="00000800000000000000"/>
      <p:regular r:id="rId33"/>
    </p:embeddedFont>
    <p:embeddedFont>
      <p:font typeface="Now Bold Bold" charset="1" panose="00000A0000000000000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slides/slide1.xml" Type="http://schemas.openxmlformats.org/officeDocument/2006/relationships/slide"/><Relationship Id="rId36" Target="notesMasters/notesMaster1.xml" Type="http://schemas.openxmlformats.org/officeDocument/2006/relationships/notesMaster"/><Relationship Id="rId37" Target="theme/theme2.xml" Type="http://schemas.openxmlformats.org/officeDocument/2006/relationships/theme"/><Relationship Id="rId38" Target="notesSlides/notesSlide1.xml" Type="http://schemas.openxmlformats.org/officeDocument/2006/relationships/notesSlide"/><Relationship Id="rId39" Target="slides/slide2.xml" Type="http://schemas.openxmlformats.org/officeDocument/2006/relationships/slide"/><Relationship Id="rId4" Target="theme/theme1.xml" Type="http://schemas.openxmlformats.org/officeDocument/2006/relationships/theme"/><Relationship Id="rId40" Target="notesSlides/notesSlide2.xml" Type="http://schemas.openxmlformats.org/officeDocument/2006/relationships/notesSlide"/><Relationship Id="rId41" Target="slides/slide3.xml" Type="http://schemas.openxmlformats.org/officeDocument/2006/relationships/slide"/><Relationship Id="rId42" Target="slides/slide4.xml" Type="http://schemas.openxmlformats.org/officeDocument/2006/relationships/slide"/><Relationship Id="rId43" Target="slides/slide5.xml" Type="http://schemas.openxmlformats.org/officeDocument/2006/relationships/slide"/><Relationship Id="rId44" Target="slides/slide6.xml" Type="http://schemas.openxmlformats.org/officeDocument/2006/relationships/slide"/><Relationship Id="rId45" Target="slides/slide7.xml" Type="http://schemas.openxmlformats.org/officeDocument/2006/relationships/slide"/><Relationship Id="rId46" Target="slides/slide8.xml" Type="http://schemas.openxmlformats.org/officeDocument/2006/relationships/slide"/><Relationship Id="rId47" Target="notesSlides/notesSlide3.xml" Type="http://schemas.openxmlformats.org/officeDocument/2006/relationships/notesSlide"/><Relationship Id="rId48" Target="slides/slide9.xml" Type="http://schemas.openxmlformats.org/officeDocument/2006/relationships/slide"/><Relationship Id="rId49" Target="notesSlides/notesSlide4.xml" Type="http://schemas.openxmlformats.org/officeDocument/2006/relationships/notesSlide"/><Relationship Id="rId5" Target="tableStyles.xml" Type="http://schemas.openxmlformats.org/officeDocument/2006/relationships/tableStyles"/><Relationship Id="rId50" Target="slides/slide10.xml" Type="http://schemas.openxmlformats.org/officeDocument/2006/relationships/slide"/><Relationship Id="rId51" Target="notesSlides/notesSlide5.xml" Type="http://schemas.openxmlformats.org/officeDocument/2006/relationships/notesSlide"/><Relationship Id="rId52" Target="slides/slide11.xml" Type="http://schemas.openxmlformats.org/officeDocument/2006/relationships/slide"/><Relationship Id="rId53" Target="notesSlides/notesSlide6.xml" Type="http://schemas.openxmlformats.org/officeDocument/2006/relationships/notesSlide"/><Relationship Id="rId54" Target="slides/slide12.xml" Type="http://schemas.openxmlformats.org/officeDocument/2006/relationships/slide"/><Relationship Id="rId55" Target="slides/slide13.xml" Type="http://schemas.openxmlformats.org/officeDocument/2006/relationships/slide"/><Relationship Id="rId56" Target="slides/slide14.xml" Type="http://schemas.openxmlformats.org/officeDocument/2006/relationships/slide"/><Relationship Id="rId57" Target="notesSlides/notesSlide7.xml" Type="http://schemas.openxmlformats.org/officeDocument/2006/relationships/notesSlide"/><Relationship Id="rId58" Target="slides/slide15.xml" Type="http://schemas.openxmlformats.org/officeDocument/2006/relationships/slide"/><Relationship Id="rId59" Target="notesSlides/notesSlide8.xml" Type="http://schemas.openxmlformats.org/officeDocument/2006/relationships/notesSlide"/><Relationship Id="rId6" Target="fonts/font6.fntdata" Type="http://schemas.openxmlformats.org/officeDocument/2006/relationships/font"/><Relationship Id="rId60" Target="slides/slide16.xml" Type="http://schemas.openxmlformats.org/officeDocument/2006/relationships/slide"/><Relationship Id="rId61" Target="notesSlides/notesSlide9.xml" Type="http://schemas.openxmlformats.org/officeDocument/2006/relationships/notesSlide"/><Relationship Id="rId62" Target="slides/slide17.xml" Type="http://schemas.openxmlformats.org/officeDocument/2006/relationships/slide"/><Relationship Id="rId63" Target="notesSlides/notesSlide10.xml" Type="http://schemas.openxmlformats.org/officeDocument/2006/relationships/notesSlide"/><Relationship Id="rId64" Target="slides/slide18.xml" Type="http://schemas.openxmlformats.org/officeDocument/2006/relationships/slide"/><Relationship Id="rId65" Target="notesSlides/notesSlide11.xml" Type="http://schemas.openxmlformats.org/officeDocument/2006/relationships/notesSlide"/><Relationship Id="rId66" Target="slides/slide19.xml" Type="http://schemas.openxmlformats.org/officeDocument/2006/relationships/slide"/><Relationship Id="rId67" Target="slides/slide20.xml" Type="http://schemas.openxmlformats.org/officeDocument/2006/relationships/slide"/><Relationship Id="rId68" Target="notesSlides/notesSlide12.xml" Type="http://schemas.openxmlformats.org/officeDocument/2006/relationships/notesSlide"/><Relationship Id="rId69" Target="slides/slide21.xml" Type="http://schemas.openxmlformats.org/officeDocument/2006/relationships/slide"/><Relationship Id="rId7" Target="fonts/font7.fntdata" Type="http://schemas.openxmlformats.org/officeDocument/2006/relationships/font"/><Relationship Id="rId70" Target="notesSlides/notesSlide13.xml" Type="http://schemas.openxmlformats.org/officeDocument/2006/relationships/notesSlide"/><Relationship Id="rId71" Target="slides/slide22.xml" Type="http://schemas.openxmlformats.org/officeDocument/2006/relationships/slide"/><Relationship Id="rId72" Target="slides/slide23.xml" Type="http://schemas.openxmlformats.org/officeDocument/2006/relationships/slide"/><Relationship Id="rId73" Target="slides/slide24.xml" Type="http://schemas.openxmlformats.org/officeDocument/2006/relationships/slide"/><Relationship Id="rId74" Target="notesSlides/notesSlide14.xml" Type="http://schemas.openxmlformats.org/officeDocument/2006/relationships/notesSlide"/><Relationship Id="rId75" Target="slides/slide25.xml" Type="http://schemas.openxmlformats.org/officeDocument/2006/relationships/slide"/><Relationship Id="rId76" Target="notesSlides/notesSlide15.xml" Type="http://schemas.openxmlformats.org/officeDocument/2006/relationships/notesSlide"/><Relationship Id="rId77" Target="slides/slide26.xml" Type="http://schemas.openxmlformats.org/officeDocument/2006/relationships/slide"/><Relationship Id="rId78" Target="notesSlides/notesSlide16.xml" Type="http://schemas.openxmlformats.org/officeDocument/2006/relationships/notesSlide"/><Relationship Id="rId79" Target="slides/slide27.xml" Type="http://schemas.openxmlformats.org/officeDocument/2006/relationships/slide"/><Relationship Id="rId8" Target="fonts/font8.fntdata" Type="http://schemas.openxmlformats.org/officeDocument/2006/relationships/font"/><Relationship Id="rId80" Target="slides/slide28.xml" Type="http://schemas.openxmlformats.org/officeDocument/2006/relationships/slide"/><Relationship Id="rId81" Target="notesSlides/notesSlide17.xml" Type="http://schemas.openxmlformats.org/officeDocument/2006/relationships/notesSlide"/><Relationship Id="rId82" Target="slides/slide29.xml" Type="http://schemas.openxmlformats.org/officeDocument/2006/relationships/slide"/><Relationship Id="rId9" Target="fonts/font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 would like to thank you for taking time out of your busy schedules to allow me to share about Microwaves, Peaks, Valleys and a Deck of Cards   I would like to thank Jay for the introduction and Traci as well, they will be helping to manage the chat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Now let's watch a snippet of the Microwave video that is featured in my Trig class with Top Hat which we will visit after the video.</a:t>
            </a:r>
          </a:p>
          <a:p>
            <a:pPr lvl="0"/>
            <a:r>
              <a:rPr lang="en-US"/>
              <a:t/>
            </a:r>
          </a:p>
          <a:p>
            <a:pPr lvl="0"/>
            <a:r>
              <a:rPr lang="en-US"/>
              <a:t>(Week 11 Group C)</a:t>
            </a:r>
          </a:p>
          <a:p>
            <a:pPr lvl="0"/>
            <a:r>
              <a:rPr lang="en-US"/>
              <a:t/>
            </a:r>
          </a:p>
          <a:p>
            <a:pPr lvl="0"/>
            <a:r>
              <a:rPr lang="en-US"/>
              <a:t>https://app.tophat.com/e/042863/page/245046648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 use 9 on a regular basis and with the discussion question that makes ten.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We used 8 question types in the Microwave Assignment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You can sync the grades as an aggregate grade or by specified folders.  This semester I used one Top Hat grade.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My next favorite thing is #4 - Course Design.  Content is easy to create  and upload with pages ad folders and you also have an Top Hat Instructional Designer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Let's go out to Top Hat to take a glance at #5 the Virtual Classroom.</a:t>
            </a:r>
          </a:p>
          <a:p>
            <a:pPr lvl="0"/>
            <a:r>
              <a:rPr lang="en-US"/>
              <a:t>Math 13 with Support.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Jay Leholm, Tracy  CMC^3 Board and my dear friend James Sullivan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Why would you transfer all 30 pages of your content from Canvas for your Statistics class in the middle of a pandemic?  Let me share my mop story.  When I moved from Sacramento to Lincoln almost four years ago, closer to Sierra College where I teach, I met a wonderful friend Chris.  She helped me stage my home so I could sell to move to Lincoln.  I asked her to help me with my new home so that it would like as nice as the one that was staged.  In helping me get prepared for a house warming party, I noticed when Chris cleaned my kitchen floors they felt amazing.  She explained that she vacuums the tile floors first, then she mops the floors and then she sweeps the floors.  As much as I loved the feel of my kitchen floors, I resolved I just would have "Chris - clean" floors.  When my i-robot mop broke for the second time, I purchased a Norwex mop/broom.   This is a disclaimer, I am not a Norwex distributor and I am not compensated - just  sharing as  a love story.  I had spilled something on the floor and used the mop to clean one section, but quickly realized that was quick, let me cover this section near the stove, hmm might as well do the butler's pantry.  Before I knew it I had mopped the kitchen and the eat in dining area.  The floor had dried because of the super absorbent microfibers and you only use water. I had the thought - "Chris clean" floors.  I switched the attachment and swept.  The time it would have take to mop that small portion of the floor I was able to "Chris clean" my complete kitchen floor.  In the time it would take to create one quiz on Canvas - I could do so much more with Top Hat.  So let's begin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If you are concerned about losing your zoom window which has the directions, it would be best to take the poll on your phone or on a tablet.</a:t>
            </a:r>
          </a:p>
          <a:p>
            <a:pPr lvl="0"/>
            <a:r>
              <a:rPr lang="en-US"/>
              <a:t>If you have any questions navigating screens to take the poll, use the chat and our tech host will help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It is extremely important that you do not skip ahead because you can easily miss the "7- Day trial option".  For those of  you who are Top Hat users, you will only need the join code - it's coming</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You will next the Student Option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Enter your first name last name, college  email, for your last name I would use Student and then select 7 day trial.</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Now I am going to mirror my phone so we can step through the process together.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This is an image from my iphone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3.jpeg" Type="http://schemas.openxmlformats.org/officeDocument/2006/relationships/image"/><Relationship Id="rId4" Target="https://youtu.be/kp33ZprO0Ck" TargetMode="External" Type="http://schemas.openxmlformats.org/officeDocument/2006/relationships/video"/></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https://youtu.be/RSco0MrJ0J4" TargetMode="External" Type="http://schemas.openxmlformats.org/officeDocument/2006/relationships/video"/></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7.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0" y="0"/>
            <a:ext cx="8720055" cy="10287000"/>
            <a:chOff x="0" y="0"/>
            <a:chExt cx="2949747" cy="3479800"/>
          </a:xfrm>
        </p:grpSpPr>
        <p:sp>
          <p:nvSpPr>
            <p:cNvPr name="Freeform 3" id="3"/>
            <p:cNvSpPr/>
            <p:nvPr/>
          </p:nvSpPr>
          <p:spPr>
            <a:xfrm>
              <a:off x="0" y="0"/>
              <a:ext cx="2949747" cy="3479800"/>
            </a:xfrm>
            <a:custGeom>
              <a:avLst/>
              <a:gdLst/>
              <a:ahLst/>
              <a:cxnLst/>
              <a:rect r="r" b="b" t="t" l="l"/>
              <a:pathLst>
                <a:path h="3479800" w="2949747">
                  <a:moveTo>
                    <a:pt x="0" y="0"/>
                  </a:moveTo>
                  <a:lnTo>
                    <a:pt x="2949747" y="0"/>
                  </a:lnTo>
                  <a:lnTo>
                    <a:pt x="2949747" y="3479800"/>
                  </a:lnTo>
                  <a:lnTo>
                    <a:pt x="0" y="3479800"/>
                  </a:lnTo>
                  <a:close/>
                </a:path>
              </a:pathLst>
            </a:custGeom>
            <a:solidFill>
              <a:srgbClr val="008080"/>
            </a:solidFill>
          </p:spPr>
        </p:sp>
      </p:grpSp>
      <p:sp>
        <p:nvSpPr>
          <p:cNvPr name="TextBox 4" id="4"/>
          <p:cNvSpPr txBox="true"/>
          <p:nvPr/>
        </p:nvSpPr>
        <p:spPr>
          <a:xfrm rot="0">
            <a:off x="12481470" y="641159"/>
            <a:ext cx="4851872" cy="579120"/>
          </a:xfrm>
          <a:prstGeom prst="rect">
            <a:avLst/>
          </a:prstGeom>
        </p:spPr>
        <p:txBody>
          <a:bodyPr anchor="t" rtlCol="false" tIns="0" lIns="0" bIns="0" rIns="0">
            <a:spAutoFit/>
          </a:bodyPr>
          <a:lstStyle/>
          <a:p>
            <a:pPr algn="r">
              <a:lnSpc>
                <a:spcPts val="2310"/>
              </a:lnSpc>
              <a:spcBef>
                <a:spcPct val="0"/>
              </a:spcBef>
            </a:pPr>
            <a:r>
              <a:rPr lang="en-US" sz="2100">
                <a:solidFill>
                  <a:srgbClr val="000000"/>
                </a:solidFill>
                <a:latin typeface="Cormorant Garamond Bold"/>
              </a:rPr>
              <a:t>T</a:t>
            </a:r>
            <a:r>
              <a:rPr lang="en-US" sz="2100">
                <a:solidFill>
                  <a:srgbClr val="000000"/>
                </a:solidFill>
                <a:latin typeface="Cormorant Garamond Bold"/>
              </a:rPr>
              <a:t>op Hat ~ CMC3 202</a:t>
            </a:r>
          </a:p>
          <a:p>
            <a:pPr algn="r">
              <a:lnSpc>
                <a:spcPts val="2310"/>
              </a:lnSpc>
              <a:spcBef>
                <a:spcPct val="0"/>
              </a:spcBef>
            </a:pPr>
            <a:r>
              <a:rPr lang="en-US" sz="2100">
                <a:solidFill>
                  <a:srgbClr val="000000"/>
                </a:solidFill>
                <a:latin typeface="Cormorant Garamond Bold"/>
              </a:rPr>
              <a:t>The Power of the Ask</a:t>
            </a:r>
          </a:p>
        </p:txBody>
      </p:sp>
      <p:grpSp>
        <p:nvGrpSpPr>
          <p:cNvPr name="Group 5" id="5"/>
          <p:cNvGrpSpPr/>
          <p:nvPr/>
        </p:nvGrpSpPr>
        <p:grpSpPr>
          <a:xfrm rot="0">
            <a:off x="3348262" y="1188670"/>
            <a:ext cx="14135812" cy="7909661"/>
            <a:chOff x="0" y="0"/>
            <a:chExt cx="18847749" cy="10546214"/>
          </a:xfrm>
        </p:grpSpPr>
        <p:pic>
          <p:nvPicPr>
            <p:cNvPr name="Picture 6" id="6"/>
            <p:cNvPicPr>
              <a:picLocks noChangeAspect="true"/>
            </p:cNvPicPr>
            <p:nvPr/>
          </p:nvPicPr>
          <p:blipFill>
            <a:blip r:embed="rId3"/>
            <a:srcRect l="21205" t="0" r="21205" b="0"/>
            <a:stretch>
              <a:fillRect/>
            </a:stretch>
          </p:blipFill>
          <p:spPr>
            <a:xfrm flipH="false" flipV="false" rot="0">
              <a:off x="0" y="0"/>
              <a:ext cx="9107287" cy="10546214"/>
            </a:xfrm>
            <a:prstGeom prst="rect">
              <a:avLst/>
            </a:prstGeom>
          </p:spPr>
        </p:pic>
        <p:sp>
          <p:nvSpPr>
            <p:cNvPr name="TextBox 7" id="7"/>
            <p:cNvSpPr txBox="true"/>
            <p:nvPr/>
          </p:nvSpPr>
          <p:spPr>
            <a:xfrm rot="0">
              <a:off x="7499050" y="3319444"/>
              <a:ext cx="11348699" cy="6012392"/>
            </a:xfrm>
            <a:prstGeom prst="rect">
              <a:avLst/>
            </a:prstGeom>
          </p:spPr>
          <p:txBody>
            <a:bodyPr anchor="t" rtlCol="false" tIns="0" lIns="0" bIns="0" rIns="0">
              <a:spAutoFit/>
            </a:bodyPr>
            <a:lstStyle/>
            <a:p>
              <a:pPr>
                <a:lnSpc>
                  <a:spcPts val="8800"/>
                </a:lnSpc>
              </a:pPr>
              <a:r>
                <a:rPr lang="en-US" sz="8000">
                  <a:solidFill>
                    <a:srgbClr val="000000"/>
                  </a:solidFill>
                  <a:latin typeface="Poppins Bold"/>
                </a:rPr>
                <a:t>M</a:t>
              </a:r>
              <a:r>
                <a:rPr lang="en-US" sz="8000">
                  <a:solidFill>
                    <a:srgbClr val="000000"/>
                  </a:solidFill>
                  <a:latin typeface="Poppins Bold"/>
                </a:rPr>
                <a:t>ICROWAVES, PEAKS, VALLEYS &amp; A DECK OF CARDS </a:t>
              </a:r>
            </a:p>
          </p:txBody>
        </p:sp>
        <p:sp>
          <p:nvSpPr>
            <p:cNvPr name="TextBox 8" id="8"/>
            <p:cNvSpPr txBox="true"/>
            <p:nvPr/>
          </p:nvSpPr>
          <p:spPr>
            <a:xfrm rot="0">
              <a:off x="9369511" y="9923514"/>
              <a:ext cx="8848532" cy="622700"/>
            </a:xfrm>
            <a:prstGeom prst="rect">
              <a:avLst/>
            </a:prstGeom>
          </p:spPr>
          <p:txBody>
            <a:bodyPr anchor="t" rtlCol="false" tIns="0" lIns="0" bIns="0" rIns="0">
              <a:spAutoFit/>
            </a:bodyPr>
            <a:lstStyle/>
            <a:p>
              <a:pPr>
                <a:lnSpc>
                  <a:spcPts val="3919"/>
                </a:lnSpc>
                <a:spcBef>
                  <a:spcPct val="0"/>
                </a:spcBef>
              </a:pPr>
              <a:r>
                <a:rPr lang="en-US" sz="2800">
                  <a:solidFill>
                    <a:srgbClr val="000000"/>
                  </a:solidFill>
                  <a:latin typeface="Cormorant Garamond Medium Italics"/>
                </a:rPr>
                <a:t>Eng</a:t>
              </a:r>
              <a:r>
                <a:rPr lang="en-US" sz="2800">
                  <a:solidFill>
                    <a:srgbClr val="000000"/>
                  </a:solidFill>
                  <a:latin typeface="Cormorant Garamond Medium Italics"/>
                </a:rPr>
                <a:t>aged</a:t>
              </a:r>
              <a:r>
                <a:rPr lang="en-US" sz="2800">
                  <a:solidFill>
                    <a:srgbClr val="000000"/>
                  </a:solidFill>
                  <a:latin typeface="Cormorant Garamond Medium Italics"/>
                </a:rPr>
                <a:t> LEARNING in a Virtual Era</a:t>
              </a:r>
            </a:p>
          </p:txBody>
        </p:sp>
        <p:sp>
          <p:nvSpPr>
            <p:cNvPr name="AutoShape 9" id="9"/>
            <p:cNvSpPr/>
            <p:nvPr/>
          </p:nvSpPr>
          <p:spPr>
            <a:xfrm rot="-5400000">
              <a:off x="12966497" y="4592269"/>
              <a:ext cx="12700" cy="10490393"/>
            </a:xfrm>
            <a:prstGeom prst="rect">
              <a:avLst/>
            </a:prstGeom>
            <a:solidFill>
              <a:srgbClr val="000000"/>
            </a:solidFill>
          </p:spPr>
        </p:sp>
        <p:sp>
          <p:nvSpPr>
            <p:cNvPr name="TextBox 10" id="10"/>
            <p:cNvSpPr txBox="true"/>
            <p:nvPr/>
          </p:nvSpPr>
          <p:spPr>
            <a:xfrm rot="0">
              <a:off x="7727650" y="2297002"/>
              <a:ext cx="10490393" cy="571019"/>
            </a:xfrm>
            <a:prstGeom prst="rect">
              <a:avLst/>
            </a:prstGeom>
          </p:spPr>
          <p:txBody>
            <a:bodyPr anchor="t" rtlCol="false" tIns="0" lIns="0" bIns="0" rIns="0">
              <a:spAutoFit/>
            </a:bodyPr>
            <a:lstStyle/>
            <a:p>
              <a:pPr algn="just">
                <a:lnSpc>
                  <a:spcPts val="3360"/>
                </a:lnSpc>
              </a:pPr>
              <a:r>
                <a:rPr lang="en-US" sz="2800" spc="532">
                  <a:solidFill>
                    <a:srgbClr val="000000"/>
                  </a:solidFill>
                  <a:latin typeface="Vollkorn"/>
                </a:rPr>
                <a:t>DONNA M. SMITH</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AutoShape 2" id="2"/>
          <p:cNvSpPr/>
          <p:nvPr/>
        </p:nvSpPr>
        <p:spPr>
          <a:xfrm rot="-10800000">
            <a:off x="2908046" y="622109"/>
            <a:ext cx="9525" cy="9042781"/>
          </a:xfrm>
          <a:prstGeom prst="rect">
            <a:avLst/>
          </a:prstGeom>
          <a:solidFill>
            <a:srgbClr val="000000"/>
          </a:solidFill>
        </p:spPr>
      </p:sp>
      <p:grpSp>
        <p:nvGrpSpPr>
          <p:cNvPr name="Group 3" id="3"/>
          <p:cNvGrpSpPr/>
          <p:nvPr/>
        </p:nvGrpSpPr>
        <p:grpSpPr>
          <a:xfrm rot="0">
            <a:off x="7012114" y="6788360"/>
            <a:ext cx="6648171" cy="967009"/>
            <a:chOff x="0" y="0"/>
            <a:chExt cx="3261937" cy="474465"/>
          </a:xfrm>
        </p:grpSpPr>
        <p:sp>
          <p:nvSpPr>
            <p:cNvPr name="Freeform 4" id="4"/>
            <p:cNvSpPr/>
            <p:nvPr/>
          </p:nvSpPr>
          <p:spPr>
            <a:xfrm>
              <a:off x="0" y="0"/>
              <a:ext cx="3261937" cy="474465"/>
            </a:xfrm>
            <a:custGeom>
              <a:avLst/>
              <a:gdLst/>
              <a:ahLst/>
              <a:cxnLst/>
              <a:rect r="r" b="b" t="t" l="l"/>
              <a:pathLst>
                <a:path h="474465" w="3261937">
                  <a:moveTo>
                    <a:pt x="0" y="0"/>
                  </a:moveTo>
                  <a:lnTo>
                    <a:pt x="3261937" y="0"/>
                  </a:lnTo>
                  <a:lnTo>
                    <a:pt x="3261937" y="474465"/>
                  </a:lnTo>
                  <a:lnTo>
                    <a:pt x="0" y="474465"/>
                  </a:lnTo>
                  <a:close/>
                </a:path>
              </a:pathLst>
            </a:custGeom>
            <a:solidFill>
              <a:srgbClr val="B2AEA9">
                <a:alpha val="60784"/>
              </a:srgbClr>
            </a:solidFill>
          </p:spPr>
        </p:sp>
      </p:grpSp>
      <p:pic>
        <p:nvPicPr>
          <p:cNvPr name="Picture 5" id="5"/>
          <p:cNvPicPr>
            <a:picLocks noChangeAspect="true"/>
          </p:cNvPicPr>
          <p:nvPr/>
        </p:nvPicPr>
        <p:blipFill>
          <a:blip r:embed="rId3"/>
          <a:srcRect l="10558" t="1634" r="3172" b="0"/>
          <a:stretch>
            <a:fillRect/>
          </a:stretch>
        </p:blipFill>
        <p:spPr>
          <a:xfrm flipH="false" flipV="false" rot="0">
            <a:off x="1743075" y="1333500"/>
            <a:ext cx="12951849" cy="6811640"/>
          </a:xfrm>
          <a:prstGeom prst="rect">
            <a:avLst/>
          </a:prstGeom>
        </p:spPr>
      </p:pic>
      <p:grpSp>
        <p:nvGrpSpPr>
          <p:cNvPr name="Group 6" id="6"/>
          <p:cNvGrpSpPr/>
          <p:nvPr/>
        </p:nvGrpSpPr>
        <p:grpSpPr>
          <a:xfrm rot="0">
            <a:off x="10889267" y="1343025"/>
            <a:ext cx="770769" cy="522310"/>
            <a:chOff x="0" y="0"/>
            <a:chExt cx="664468" cy="450275"/>
          </a:xfrm>
        </p:grpSpPr>
        <p:sp>
          <p:nvSpPr>
            <p:cNvPr name="Freeform 7" id="7"/>
            <p:cNvSpPr/>
            <p:nvPr/>
          </p:nvSpPr>
          <p:spPr>
            <a:xfrm>
              <a:off x="0" y="0"/>
              <a:ext cx="664468" cy="450275"/>
            </a:xfrm>
            <a:custGeom>
              <a:avLst/>
              <a:gdLst/>
              <a:ahLst/>
              <a:cxnLst/>
              <a:rect r="r" b="b" t="t" l="l"/>
              <a:pathLst>
                <a:path h="450275" w="664468">
                  <a:moveTo>
                    <a:pt x="0" y="0"/>
                  </a:moveTo>
                  <a:lnTo>
                    <a:pt x="0" y="450275"/>
                  </a:lnTo>
                  <a:lnTo>
                    <a:pt x="664468" y="450275"/>
                  </a:lnTo>
                  <a:lnTo>
                    <a:pt x="664468" y="0"/>
                  </a:lnTo>
                  <a:lnTo>
                    <a:pt x="0" y="0"/>
                  </a:lnTo>
                  <a:close/>
                  <a:moveTo>
                    <a:pt x="603508" y="389315"/>
                  </a:moveTo>
                  <a:lnTo>
                    <a:pt x="59690" y="389315"/>
                  </a:lnTo>
                  <a:lnTo>
                    <a:pt x="59690" y="59690"/>
                  </a:lnTo>
                  <a:lnTo>
                    <a:pt x="603508" y="59690"/>
                  </a:lnTo>
                  <a:lnTo>
                    <a:pt x="603508" y="389315"/>
                  </a:lnTo>
                  <a:close/>
                </a:path>
              </a:pathLst>
            </a:custGeom>
            <a:solidFill>
              <a:srgbClr val="D6502F"/>
            </a:solidFill>
          </p:spPr>
        </p:sp>
      </p:grpSp>
      <p:grpSp>
        <p:nvGrpSpPr>
          <p:cNvPr name="Group 8" id="8"/>
          <p:cNvGrpSpPr/>
          <p:nvPr/>
        </p:nvGrpSpPr>
        <p:grpSpPr>
          <a:xfrm rot="1956975">
            <a:off x="8742344" y="802114"/>
            <a:ext cx="2100467" cy="238161"/>
            <a:chOff x="0" y="0"/>
            <a:chExt cx="3785870" cy="429260"/>
          </a:xfrm>
        </p:grpSpPr>
        <p:sp>
          <p:nvSpPr>
            <p:cNvPr name="Freeform 9" id="9"/>
            <p:cNvSpPr/>
            <p:nvPr/>
          </p:nvSpPr>
          <p:spPr>
            <a:xfrm>
              <a:off x="0" y="-5080"/>
              <a:ext cx="3785870" cy="434340"/>
            </a:xfrm>
            <a:custGeom>
              <a:avLst/>
              <a:gdLst/>
              <a:ahLst/>
              <a:cxnLst/>
              <a:rect r="r" b="b" t="t" l="l"/>
              <a:pathLst>
                <a:path h="434340" w="3785870">
                  <a:moveTo>
                    <a:pt x="3768090" y="187960"/>
                  </a:moveTo>
                  <a:lnTo>
                    <a:pt x="3506470" y="11430"/>
                  </a:lnTo>
                  <a:cubicBezTo>
                    <a:pt x="3488690" y="0"/>
                    <a:pt x="3465830" y="3810"/>
                    <a:pt x="3453130" y="21590"/>
                  </a:cubicBezTo>
                  <a:cubicBezTo>
                    <a:pt x="3441700" y="39370"/>
                    <a:pt x="3445510" y="62230"/>
                    <a:pt x="3463290" y="74930"/>
                  </a:cubicBezTo>
                  <a:lnTo>
                    <a:pt x="3622040" y="181610"/>
                  </a:lnTo>
                  <a:lnTo>
                    <a:pt x="0" y="181610"/>
                  </a:lnTo>
                  <a:lnTo>
                    <a:pt x="0" y="257810"/>
                  </a:lnTo>
                  <a:lnTo>
                    <a:pt x="3622040" y="257810"/>
                  </a:lnTo>
                  <a:lnTo>
                    <a:pt x="3463290" y="364490"/>
                  </a:lnTo>
                  <a:cubicBezTo>
                    <a:pt x="3445510" y="375920"/>
                    <a:pt x="3441700" y="400050"/>
                    <a:pt x="3453130" y="417830"/>
                  </a:cubicBezTo>
                  <a:cubicBezTo>
                    <a:pt x="3460750" y="429260"/>
                    <a:pt x="3472180" y="434340"/>
                    <a:pt x="3484880" y="434340"/>
                  </a:cubicBezTo>
                  <a:cubicBezTo>
                    <a:pt x="3492500" y="434340"/>
                    <a:pt x="3500120" y="431800"/>
                    <a:pt x="3506470" y="427990"/>
                  </a:cubicBezTo>
                  <a:lnTo>
                    <a:pt x="3769360" y="251460"/>
                  </a:lnTo>
                  <a:cubicBezTo>
                    <a:pt x="3779520" y="243840"/>
                    <a:pt x="3785870" y="232410"/>
                    <a:pt x="3785870" y="219710"/>
                  </a:cubicBezTo>
                  <a:cubicBezTo>
                    <a:pt x="3785870" y="207010"/>
                    <a:pt x="3779520" y="195580"/>
                    <a:pt x="3768090" y="187960"/>
                  </a:cubicBezTo>
                  <a:close/>
                </a:path>
              </a:pathLst>
            </a:custGeom>
            <a:solidFill>
              <a:srgbClr val="D6502F"/>
            </a:solidFill>
          </p:spPr>
        </p:sp>
      </p:grpSp>
      <p:sp>
        <p:nvSpPr>
          <p:cNvPr name="TextBox 10" id="10"/>
          <p:cNvSpPr txBox="true"/>
          <p:nvPr/>
        </p:nvSpPr>
        <p:spPr>
          <a:xfrm rot="0">
            <a:off x="12778001" y="641159"/>
            <a:ext cx="4481299" cy="579120"/>
          </a:xfrm>
          <a:prstGeom prst="rect">
            <a:avLst/>
          </a:prstGeom>
        </p:spPr>
        <p:txBody>
          <a:bodyPr anchor="t" rtlCol="false" tIns="0" lIns="0" bIns="0" rIns="0">
            <a:spAutoFit/>
          </a:bodyPr>
          <a:lstStyle/>
          <a:p>
            <a:pPr algn="r">
              <a:lnSpc>
                <a:spcPts val="2310"/>
              </a:lnSpc>
              <a:spcBef>
                <a:spcPct val="0"/>
              </a:spcBef>
            </a:pPr>
            <a:r>
              <a:rPr lang="en-US" sz="2100">
                <a:solidFill>
                  <a:srgbClr val="000000"/>
                </a:solidFill>
                <a:latin typeface="Cormorant Garamond Bold"/>
              </a:rPr>
              <a:t>T</a:t>
            </a:r>
            <a:r>
              <a:rPr lang="en-US" sz="2100">
                <a:solidFill>
                  <a:srgbClr val="000000"/>
                </a:solidFill>
                <a:latin typeface="Cormorant Garamond Bold"/>
              </a:rPr>
              <a:t>op Hat ~ CMC3 2020</a:t>
            </a:r>
          </a:p>
          <a:p>
            <a:pPr algn="r">
              <a:lnSpc>
                <a:spcPts val="2310"/>
              </a:lnSpc>
              <a:spcBef>
                <a:spcPct val="0"/>
              </a:spcBef>
            </a:pPr>
            <a:r>
              <a:rPr lang="en-US" sz="2100">
                <a:solidFill>
                  <a:srgbClr val="000000"/>
                </a:solidFill>
                <a:latin typeface="Cormorant Garamond Bold"/>
              </a:rPr>
              <a:t>The Power of the Ask</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AutoShape 2" id="2"/>
          <p:cNvSpPr/>
          <p:nvPr/>
        </p:nvSpPr>
        <p:spPr>
          <a:xfrm rot="-10800000">
            <a:off x="2982088" y="622109"/>
            <a:ext cx="9525" cy="9042781"/>
          </a:xfrm>
          <a:prstGeom prst="rect">
            <a:avLst/>
          </a:prstGeom>
          <a:solidFill>
            <a:srgbClr val="000000"/>
          </a:solidFill>
        </p:spPr>
      </p:sp>
      <p:pic>
        <p:nvPicPr>
          <p:cNvPr name="Picture 3" id="3"/>
          <p:cNvPicPr>
            <a:picLocks noChangeAspect="true"/>
          </p:cNvPicPr>
          <p:nvPr/>
        </p:nvPicPr>
        <p:blipFill>
          <a:blip r:embed="rId3"/>
          <a:srcRect l="0" t="0" r="0" b="0"/>
          <a:stretch>
            <a:fillRect/>
          </a:stretch>
        </p:blipFill>
        <p:spPr>
          <a:xfrm flipH="false" flipV="false" rot="0">
            <a:off x="6267450" y="1447800"/>
            <a:ext cx="8943531" cy="7020672"/>
          </a:xfrm>
          <a:prstGeom prst="rect">
            <a:avLst/>
          </a:prstGeom>
        </p:spPr>
      </p:pic>
      <p:grpSp>
        <p:nvGrpSpPr>
          <p:cNvPr name="Group 4" id="4"/>
          <p:cNvGrpSpPr/>
          <p:nvPr/>
        </p:nvGrpSpPr>
        <p:grpSpPr>
          <a:xfrm rot="0">
            <a:off x="7086156" y="2691607"/>
            <a:ext cx="3386359" cy="3672109"/>
            <a:chOff x="0" y="0"/>
            <a:chExt cx="1661523" cy="1801727"/>
          </a:xfrm>
        </p:grpSpPr>
        <p:sp>
          <p:nvSpPr>
            <p:cNvPr name="Freeform 5" id="5"/>
            <p:cNvSpPr/>
            <p:nvPr/>
          </p:nvSpPr>
          <p:spPr>
            <a:xfrm>
              <a:off x="0" y="0"/>
              <a:ext cx="1661523" cy="1801727"/>
            </a:xfrm>
            <a:custGeom>
              <a:avLst/>
              <a:gdLst/>
              <a:ahLst/>
              <a:cxnLst/>
              <a:rect r="r" b="b" t="t" l="l"/>
              <a:pathLst>
                <a:path h="1801727" w="1661523">
                  <a:moveTo>
                    <a:pt x="0" y="0"/>
                  </a:moveTo>
                  <a:lnTo>
                    <a:pt x="1661523" y="0"/>
                  </a:lnTo>
                  <a:lnTo>
                    <a:pt x="1661523" y="1801727"/>
                  </a:lnTo>
                  <a:lnTo>
                    <a:pt x="0" y="1801727"/>
                  </a:lnTo>
                  <a:close/>
                </a:path>
              </a:pathLst>
            </a:custGeom>
            <a:solidFill>
              <a:srgbClr val="B2AEA9">
                <a:alpha val="69803"/>
              </a:srgbClr>
            </a:solidFill>
          </p:spPr>
        </p:sp>
      </p:grpSp>
      <p:grpSp>
        <p:nvGrpSpPr>
          <p:cNvPr name="Group 6" id="6"/>
          <p:cNvGrpSpPr/>
          <p:nvPr/>
        </p:nvGrpSpPr>
        <p:grpSpPr>
          <a:xfrm rot="1792420">
            <a:off x="8271788" y="3071704"/>
            <a:ext cx="2631639" cy="541065"/>
            <a:chOff x="0" y="0"/>
            <a:chExt cx="6350000" cy="1305560"/>
          </a:xfrm>
        </p:grpSpPr>
        <p:sp>
          <p:nvSpPr>
            <p:cNvPr name="Freeform 7" id="7"/>
            <p:cNvSpPr/>
            <p:nvPr/>
          </p:nvSpPr>
          <p:spPr>
            <a:xfrm>
              <a:off x="0" y="-27940"/>
              <a:ext cx="6369050" cy="1360170"/>
            </a:xfrm>
            <a:custGeom>
              <a:avLst/>
              <a:gdLst/>
              <a:ahLst/>
              <a:cxnLst/>
              <a:rect r="r" b="b" t="t" l="l"/>
              <a:pathLst>
                <a:path h="1360170" w="6369050">
                  <a:moveTo>
                    <a:pt x="6294120" y="579120"/>
                  </a:moveTo>
                  <a:lnTo>
                    <a:pt x="5594350" y="55880"/>
                  </a:lnTo>
                  <a:cubicBezTo>
                    <a:pt x="5520690" y="0"/>
                    <a:pt x="5459730" y="30480"/>
                    <a:pt x="5459730" y="123190"/>
                  </a:cubicBezTo>
                  <a:lnTo>
                    <a:pt x="5459730" y="556260"/>
                  </a:lnTo>
                  <a:lnTo>
                    <a:pt x="831850" y="556260"/>
                  </a:lnTo>
                  <a:cubicBezTo>
                    <a:pt x="778510" y="382270"/>
                    <a:pt x="617220" y="255270"/>
                    <a:pt x="425450" y="255270"/>
                  </a:cubicBezTo>
                  <a:cubicBezTo>
                    <a:pt x="190500" y="255270"/>
                    <a:pt x="0" y="445770"/>
                    <a:pt x="0" y="680720"/>
                  </a:cubicBezTo>
                  <a:cubicBezTo>
                    <a:pt x="0" y="915670"/>
                    <a:pt x="190500" y="1106170"/>
                    <a:pt x="425450" y="1106170"/>
                  </a:cubicBezTo>
                  <a:cubicBezTo>
                    <a:pt x="617220" y="1106170"/>
                    <a:pt x="778510" y="979170"/>
                    <a:pt x="831850" y="805180"/>
                  </a:cubicBezTo>
                  <a:lnTo>
                    <a:pt x="5458460" y="805180"/>
                  </a:lnTo>
                  <a:lnTo>
                    <a:pt x="5458460" y="1236980"/>
                  </a:lnTo>
                  <a:cubicBezTo>
                    <a:pt x="5458460" y="1329690"/>
                    <a:pt x="5519420" y="1360170"/>
                    <a:pt x="5593080" y="1304290"/>
                  </a:cubicBezTo>
                  <a:lnTo>
                    <a:pt x="6294120" y="779780"/>
                  </a:lnTo>
                  <a:cubicBezTo>
                    <a:pt x="6369050" y="726440"/>
                    <a:pt x="6369050" y="635000"/>
                    <a:pt x="6294120" y="579120"/>
                  </a:cubicBezTo>
                  <a:close/>
                </a:path>
              </a:pathLst>
            </a:custGeom>
            <a:solidFill>
              <a:srgbClr val="DE5947"/>
            </a:solidFill>
          </p:spPr>
        </p:sp>
      </p:grpSp>
      <p:grpSp>
        <p:nvGrpSpPr>
          <p:cNvPr name="Group 8" id="8"/>
          <p:cNvGrpSpPr/>
          <p:nvPr/>
        </p:nvGrpSpPr>
        <p:grpSpPr>
          <a:xfrm rot="0">
            <a:off x="10472516" y="2738635"/>
            <a:ext cx="3261812" cy="3625081"/>
            <a:chOff x="0" y="0"/>
            <a:chExt cx="1913890" cy="2127041"/>
          </a:xfrm>
        </p:grpSpPr>
        <p:sp>
          <p:nvSpPr>
            <p:cNvPr name="Freeform 9" id="9"/>
            <p:cNvSpPr/>
            <p:nvPr/>
          </p:nvSpPr>
          <p:spPr>
            <a:xfrm>
              <a:off x="0" y="0"/>
              <a:ext cx="1913890" cy="2127041"/>
            </a:xfrm>
            <a:custGeom>
              <a:avLst/>
              <a:gdLst/>
              <a:ahLst/>
              <a:cxnLst/>
              <a:rect r="r" b="b" t="t" l="l"/>
              <a:pathLst>
                <a:path h="2127041" w="1913890">
                  <a:moveTo>
                    <a:pt x="0" y="0"/>
                  </a:moveTo>
                  <a:lnTo>
                    <a:pt x="0" y="2127041"/>
                  </a:lnTo>
                  <a:lnTo>
                    <a:pt x="1913890" y="2127041"/>
                  </a:lnTo>
                  <a:lnTo>
                    <a:pt x="1913890" y="0"/>
                  </a:lnTo>
                  <a:lnTo>
                    <a:pt x="0" y="0"/>
                  </a:lnTo>
                  <a:close/>
                  <a:moveTo>
                    <a:pt x="1852930" y="2066080"/>
                  </a:moveTo>
                  <a:lnTo>
                    <a:pt x="59690" y="2066080"/>
                  </a:lnTo>
                  <a:lnTo>
                    <a:pt x="59690" y="59690"/>
                  </a:lnTo>
                  <a:lnTo>
                    <a:pt x="1852930" y="59690"/>
                  </a:lnTo>
                  <a:lnTo>
                    <a:pt x="1852930" y="2066080"/>
                  </a:lnTo>
                  <a:close/>
                </a:path>
              </a:pathLst>
            </a:custGeom>
            <a:solidFill>
              <a:srgbClr val="D6502F"/>
            </a:solidFill>
          </p:spPr>
        </p:sp>
      </p:grpSp>
      <p:sp>
        <p:nvSpPr>
          <p:cNvPr name="TextBox 10" id="10"/>
          <p:cNvSpPr txBox="true"/>
          <p:nvPr/>
        </p:nvSpPr>
        <p:spPr>
          <a:xfrm rot="0">
            <a:off x="12852043" y="641159"/>
            <a:ext cx="4481299" cy="579120"/>
          </a:xfrm>
          <a:prstGeom prst="rect">
            <a:avLst/>
          </a:prstGeom>
        </p:spPr>
        <p:txBody>
          <a:bodyPr anchor="t" rtlCol="false" tIns="0" lIns="0" bIns="0" rIns="0">
            <a:spAutoFit/>
          </a:bodyPr>
          <a:lstStyle/>
          <a:p>
            <a:pPr algn="r">
              <a:lnSpc>
                <a:spcPts val="2310"/>
              </a:lnSpc>
              <a:spcBef>
                <a:spcPct val="0"/>
              </a:spcBef>
            </a:pPr>
            <a:r>
              <a:rPr lang="en-US" sz="2100">
                <a:solidFill>
                  <a:srgbClr val="000000"/>
                </a:solidFill>
                <a:latin typeface="Cormorant Garamond Bold"/>
              </a:rPr>
              <a:t>T</a:t>
            </a:r>
            <a:r>
              <a:rPr lang="en-US" sz="2100">
                <a:solidFill>
                  <a:srgbClr val="000000"/>
                </a:solidFill>
                <a:latin typeface="Cormorant Garamond Bold"/>
              </a:rPr>
              <a:t>op Hat ~ CMC3 2020</a:t>
            </a:r>
          </a:p>
          <a:p>
            <a:pPr algn="r">
              <a:lnSpc>
                <a:spcPts val="2310"/>
              </a:lnSpc>
              <a:spcBef>
                <a:spcPct val="0"/>
              </a:spcBef>
            </a:pPr>
            <a:r>
              <a:rPr lang="en-US" sz="2100">
                <a:solidFill>
                  <a:srgbClr val="000000"/>
                </a:solidFill>
                <a:latin typeface="Cormorant Garamond Bold"/>
              </a:rPr>
              <a:t>The Power of the Ask</a:t>
            </a:r>
          </a:p>
        </p:txBody>
      </p:sp>
      <p:grpSp>
        <p:nvGrpSpPr>
          <p:cNvPr name="Group 11" id="11"/>
          <p:cNvGrpSpPr/>
          <p:nvPr/>
        </p:nvGrpSpPr>
        <p:grpSpPr>
          <a:xfrm rot="0">
            <a:off x="7086156" y="6788360"/>
            <a:ext cx="6648171" cy="967009"/>
            <a:chOff x="0" y="0"/>
            <a:chExt cx="3261937" cy="474465"/>
          </a:xfrm>
        </p:grpSpPr>
        <p:sp>
          <p:nvSpPr>
            <p:cNvPr name="Freeform 12" id="12"/>
            <p:cNvSpPr/>
            <p:nvPr/>
          </p:nvSpPr>
          <p:spPr>
            <a:xfrm>
              <a:off x="0" y="0"/>
              <a:ext cx="3261937" cy="474465"/>
            </a:xfrm>
            <a:custGeom>
              <a:avLst/>
              <a:gdLst/>
              <a:ahLst/>
              <a:cxnLst/>
              <a:rect r="r" b="b" t="t" l="l"/>
              <a:pathLst>
                <a:path h="474465" w="3261937">
                  <a:moveTo>
                    <a:pt x="0" y="0"/>
                  </a:moveTo>
                  <a:lnTo>
                    <a:pt x="3261937" y="0"/>
                  </a:lnTo>
                  <a:lnTo>
                    <a:pt x="3261937" y="474465"/>
                  </a:lnTo>
                  <a:lnTo>
                    <a:pt x="0" y="474465"/>
                  </a:lnTo>
                  <a:close/>
                </a:path>
              </a:pathLst>
            </a:custGeom>
            <a:solidFill>
              <a:srgbClr val="B2AEA9">
                <a:alpha val="60784"/>
              </a:srgbClr>
            </a:solid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AutoShape 2" id="2"/>
          <p:cNvSpPr/>
          <p:nvPr/>
        </p:nvSpPr>
        <p:spPr>
          <a:xfrm rot="-10800000">
            <a:off x="2982088" y="622109"/>
            <a:ext cx="9525" cy="9042781"/>
          </a:xfrm>
          <a:prstGeom prst="rect">
            <a:avLst/>
          </a:prstGeom>
          <a:solidFill>
            <a:srgbClr val="000000"/>
          </a:solidFill>
        </p:spPr>
      </p:sp>
      <p:pic>
        <p:nvPicPr>
          <p:cNvPr name="Picture 3" id="3"/>
          <p:cNvPicPr>
            <a:picLocks noChangeAspect="true"/>
          </p:cNvPicPr>
          <p:nvPr/>
        </p:nvPicPr>
        <p:blipFill>
          <a:blip r:embed="rId2"/>
          <a:srcRect l="0" t="0" r="0" b="0"/>
          <a:stretch>
            <a:fillRect/>
          </a:stretch>
        </p:blipFill>
        <p:spPr>
          <a:xfrm flipH="false" flipV="false" rot="0">
            <a:off x="10210800" y="1437276"/>
            <a:ext cx="6062949" cy="6356958"/>
          </a:xfrm>
          <a:prstGeom prst="rect">
            <a:avLst/>
          </a:prstGeom>
        </p:spPr>
      </p:pic>
      <p:sp>
        <p:nvSpPr>
          <p:cNvPr name="TextBox 4" id="4"/>
          <p:cNvSpPr txBox="true"/>
          <p:nvPr/>
        </p:nvSpPr>
        <p:spPr>
          <a:xfrm rot="0">
            <a:off x="12852043" y="641159"/>
            <a:ext cx="4481299" cy="579120"/>
          </a:xfrm>
          <a:prstGeom prst="rect">
            <a:avLst/>
          </a:prstGeom>
        </p:spPr>
        <p:txBody>
          <a:bodyPr anchor="t" rtlCol="false" tIns="0" lIns="0" bIns="0" rIns="0">
            <a:spAutoFit/>
          </a:bodyPr>
          <a:lstStyle/>
          <a:p>
            <a:pPr algn="r">
              <a:lnSpc>
                <a:spcPts val="2310"/>
              </a:lnSpc>
              <a:spcBef>
                <a:spcPct val="0"/>
              </a:spcBef>
            </a:pPr>
            <a:r>
              <a:rPr lang="en-US" sz="2100">
                <a:solidFill>
                  <a:srgbClr val="000000"/>
                </a:solidFill>
                <a:latin typeface="Cormorant Garamond Bold"/>
              </a:rPr>
              <a:t>T</a:t>
            </a:r>
            <a:r>
              <a:rPr lang="en-US" sz="2100">
                <a:solidFill>
                  <a:srgbClr val="000000"/>
                </a:solidFill>
                <a:latin typeface="Cormorant Garamond Bold"/>
              </a:rPr>
              <a:t>op Hat ~ CMC3 202</a:t>
            </a:r>
          </a:p>
          <a:p>
            <a:pPr algn="r">
              <a:lnSpc>
                <a:spcPts val="2310"/>
              </a:lnSpc>
              <a:spcBef>
                <a:spcPct val="0"/>
              </a:spcBef>
            </a:pPr>
            <a:r>
              <a:rPr lang="en-US" sz="2100">
                <a:solidFill>
                  <a:srgbClr val="000000"/>
                </a:solidFill>
                <a:latin typeface="Cormorant Garamond Bold"/>
              </a:rPr>
              <a:t>The Power of the Ask</a:t>
            </a:r>
          </a:p>
        </p:txBody>
      </p:sp>
      <p:sp>
        <p:nvSpPr>
          <p:cNvPr name="TextBox 5" id="5"/>
          <p:cNvSpPr txBox="true"/>
          <p:nvPr/>
        </p:nvSpPr>
        <p:spPr>
          <a:xfrm rot="0">
            <a:off x="3709509" y="3176108"/>
            <a:ext cx="5434491" cy="3298394"/>
          </a:xfrm>
          <a:prstGeom prst="rect">
            <a:avLst/>
          </a:prstGeom>
        </p:spPr>
        <p:txBody>
          <a:bodyPr anchor="t" rtlCol="false" tIns="0" lIns="0" bIns="0" rIns="0">
            <a:spAutoFit/>
          </a:bodyPr>
          <a:lstStyle/>
          <a:p>
            <a:pPr>
              <a:lnSpc>
                <a:spcPts val="6513"/>
              </a:lnSpc>
            </a:pPr>
          </a:p>
          <a:p>
            <a:pPr>
              <a:lnSpc>
                <a:spcPts val="5520"/>
              </a:lnSpc>
            </a:pPr>
            <a:r>
              <a:rPr lang="en-US" sz="5664" spc="396">
                <a:solidFill>
                  <a:srgbClr val="000000"/>
                </a:solidFill>
                <a:latin typeface="Helveticish Bold"/>
              </a:rPr>
              <a:t>JOIN CODE:</a:t>
            </a:r>
          </a:p>
          <a:p>
            <a:pPr>
              <a:lnSpc>
                <a:spcPts val="5520"/>
              </a:lnSpc>
            </a:pPr>
          </a:p>
          <a:p>
            <a:pPr algn="l">
              <a:lnSpc>
                <a:spcPts val="8280"/>
              </a:lnSpc>
            </a:pPr>
            <a:r>
              <a:rPr lang="en-US" sz="7200" spc="504">
                <a:solidFill>
                  <a:srgbClr val="000000"/>
                </a:solidFill>
                <a:latin typeface="Poppins Bold Bold"/>
              </a:rPr>
              <a:t>053316</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AutoShape 2" id="2"/>
          <p:cNvSpPr/>
          <p:nvPr/>
        </p:nvSpPr>
        <p:spPr>
          <a:xfrm rot="-10800000">
            <a:off x="2982088" y="622109"/>
            <a:ext cx="9525" cy="9042781"/>
          </a:xfrm>
          <a:prstGeom prst="rect">
            <a:avLst/>
          </a:prstGeom>
          <a:solidFill>
            <a:srgbClr val="000000"/>
          </a:solidFill>
        </p:spPr>
      </p:sp>
      <p:pic>
        <p:nvPicPr>
          <p:cNvPr name="Picture 3" id="3"/>
          <p:cNvPicPr>
            <a:picLocks noChangeAspect="true"/>
          </p:cNvPicPr>
          <p:nvPr/>
        </p:nvPicPr>
        <p:blipFill>
          <a:blip r:embed="rId2"/>
          <a:srcRect l="0" t="0" r="0" b="0"/>
          <a:stretch>
            <a:fillRect/>
          </a:stretch>
        </p:blipFill>
        <p:spPr>
          <a:xfrm flipH="false" flipV="false" rot="0">
            <a:off x="6457950" y="3078398"/>
            <a:ext cx="7022616" cy="6179902"/>
          </a:xfrm>
          <a:prstGeom prst="rect">
            <a:avLst/>
          </a:prstGeom>
        </p:spPr>
      </p:pic>
      <p:sp>
        <p:nvSpPr>
          <p:cNvPr name="TextBox 4" id="4"/>
          <p:cNvSpPr txBox="true"/>
          <p:nvPr/>
        </p:nvSpPr>
        <p:spPr>
          <a:xfrm rot="0">
            <a:off x="12852043" y="641159"/>
            <a:ext cx="4481299" cy="579120"/>
          </a:xfrm>
          <a:prstGeom prst="rect">
            <a:avLst/>
          </a:prstGeom>
        </p:spPr>
        <p:txBody>
          <a:bodyPr anchor="t" rtlCol="false" tIns="0" lIns="0" bIns="0" rIns="0">
            <a:spAutoFit/>
          </a:bodyPr>
          <a:lstStyle/>
          <a:p>
            <a:pPr algn="r">
              <a:lnSpc>
                <a:spcPts val="2310"/>
              </a:lnSpc>
              <a:spcBef>
                <a:spcPct val="0"/>
              </a:spcBef>
            </a:pPr>
            <a:r>
              <a:rPr lang="en-US" sz="2100">
                <a:solidFill>
                  <a:srgbClr val="000000"/>
                </a:solidFill>
                <a:latin typeface="Cormorant Garamond Bold"/>
              </a:rPr>
              <a:t>T</a:t>
            </a:r>
            <a:r>
              <a:rPr lang="en-US" sz="2100">
                <a:solidFill>
                  <a:srgbClr val="000000"/>
                </a:solidFill>
                <a:latin typeface="Cormorant Garamond Bold"/>
              </a:rPr>
              <a:t>op Hat ~ CMC3 202</a:t>
            </a:r>
          </a:p>
          <a:p>
            <a:pPr algn="r">
              <a:lnSpc>
                <a:spcPts val="2310"/>
              </a:lnSpc>
              <a:spcBef>
                <a:spcPct val="0"/>
              </a:spcBef>
            </a:pPr>
            <a:r>
              <a:rPr lang="en-US" sz="2100">
                <a:solidFill>
                  <a:srgbClr val="000000"/>
                </a:solidFill>
                <a:latin typeface="Cormorant Garamond Bold"/>
              </a:rPr>
              <a:t>The Power of the Ask</a:t>
            </a:r>
          </a:p>
        </p:txBody>
      </p:sp>
      <p:sp>
        <p:nvSpPr>
          <p:cNvPr name="TextBox 5" id="5"/>
          <p:cNvSpPr txBox="true"/>
          <p:nvPr/>
        </p:nvSpPr>
        <p:spPr>
          <a:xfrm rot="0">
            <a:off x="6457950" y="1414170"/>
            <a:ext cx="5434491" cy="855119"/>
          </a:xfrm>
          <a:prstGeom prst="rect">
            <a:avLst/>
          </a:prstGeom>
        </p:spPr>
        <p:txBody>
          <a:bodyPr anchor="t" rtlCol="false" tIns="0" lIns="0" bIns="0" rIns="0">
            <a:spAutoFit/>
          </a:bodyPr>
          <a:lstStyle/>
          <a:p>
            <a:pPr algn="l">
              <a:lnSpc>
                <a:spcPts val="6513"/>
              </a:lnSpc>
            </a:pPr>
            <a:r>
              <a:rPr lang="en-US" sz="5664" spc="396">
                <a:solidFill>
                  <a:srgbClr val="000000"/>
                </a:solidFill>
                <a:latin typeface="Helveticish Bold"/>
              </a:rPr>
              <a:t>CONFIRM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AutoShape 2" id="2"/>
          <p:cNvSpPr/>
          <p:nvPr/>
        </p:nvSpPr>
        <p:spPr>
          <a:xfrm rot="-10800000">
            <a:off x="2982088" y="622109"/>
            <a:ext cx="9525" cy="9042781"/>
          </a:xfrm>
          <a:prstGeom prst="rect">
            <a:avLst/>
          </a:prstGeom>
          <a:solidFill>
            <a:srgbClr val="000000"/>
          </a:solidFill>
        </p:spPr>
      </p:sp>
      <p:pic>
        <p:nvPicPr>
          <p:cNvPr name="Picture 3" id="3"/>
          <p:cNvPicPr>
            <a:picLocks noChangeAspect="true"/>
          </p:cNvPicPr>
          <p:nvPr/>
        </p:nvPicPr>
        <p:blipFill>
          <a:blip r:embed="rId3"/>
          <a:srcRect l="0" t="0" r="0" b="0"/>
          <a:stretch>
            <a:fillRect/>
          </a:stretch>
        </p:blipFill>
        <p:spPr>
          <a:xfrm flipH="false" flipV="false" rot="0">
            <a:off x="10268702" y="944054"/>
            <a:ext cx="4823990" cy="7537485"/>
          </a:xfrm>
          <a:prstGeom prst="rect">
            <a:avLst/>
          </a:prstGeom>
        </p:spPr>
      </p:pic>
      <p:grpSp>
        <p:nvGrpSpPr>
          <p:cNvPr name="Group 4" id="4"/>
          <p:cNvGrpSpPr/>
          <p:nvPr/>
        </p:nvGrpSpPr>
        <p:grpSpPr>
          <a:xfrm rot="0">
            <a:off x="10508206" y="4235820"/>
            <a:ext cx="3574861" cy="1168106"/>
            <a:chOff x="0" y="0"/>
            <a:chExt cx="3273726" cy="1069708"/>
          </a:xfrm>
        </p:grpSpPr>
        <p:sp>
          <p:nvSpPr>
            <p:cNvPr name="Freeform 5" id="5"/>
            <p:cNvSpPr/>
            <p:nvPr/>
          </p:nvSpPr>
          <p:spPr>
            <a:xfrm>
              <a:off x="0" y="0"/>
              <a:ext cx="3273726" cy="1069708"/>
            </a:xfrm>
            <a:custGeom>
              <a:avLst/>
              <a:gdLst/>
              <a:ahLst/>
              <a:cxnLst/>
              <a:rect r="r" b="b" t="t" l="l"/>
              <a:pathLst>
                <a:path h="1069708" w="3273726">
                  <a:moveTo>
                    <a:pt x="0" y="0"/>
                  </a:moveTo>
                  <a:lnTo>
                    <a:pt x="0" y="1069708"/>
                  </a:lnTo>
                  <a:lnTo>
                    <a:pt x="3273726" y="1069708"/>
                  </a:lnTo>
                  <a:lnTo>
                    <a:pt x="3273726" y="0"/>
                  </a:lnTo>
                  <a:lnTo>
                    <a:pt x="0" y="0"/>
                  </a:lnTo>
                  <a:close/>
                  <a:moveTo>
                    <a:pt x="3212766" y="1008748"/>
                  </a:moveTo>
                  <a:lnTo>
                    <a:pt x="59690" y="1008748"/>
                  </a:lnTo>
                  <a:lnTo>
                    <a:pt x="59690" y="59690"/>
                  </a:lnTo>
                  <a:lnTo>
                    <a:pt x="3212766" y="59690"/>
                  </a:lnTo>
                  <a:lnTo>
                    <a:pt x="3212766" y="1008748"/>
                  </a:lnTo>
                  <a:close/>
                </a:path>
              </a:pathLst>
            </a:custGeom>
            <a:solidFill>
              <a:srgbClr val="FF1D02"/>
            </a:solidFill>
          </p:spPr>
        </p:sp>
      </p:grpSp>
      <p:sp>
        <p:nvSpPr>
          <p:cNvPr name="TextBox 6" id="6"/>
          <p:cNvSpPr txBox="true"/>
          <p:nvPr/>
        </p:nvSpPr>
        <p:spPr>
          <a:xfrm rot="0">
            <a:off x="12852043" y="641159"/>
            <a:ext cx="4481299" cy="579120"/>
          </a:xfrm>
          <a:prstGeom prst="rect">
            <a:avLst/>
          </a:prstGeom>
        </p:spPr>
        <p:txBody>
          <a:bodyPr anchor="t" rtlCol="false" tIns="0" lIns="0" bIns="0" rIns="0">
            <a:spAutoFit/>
          </a:bodyPr>
          <a:lstStyle/>
          <a:p>
            <a:pPr algn="r">
              <a:lnSpc>
                <a:spcPts val="2310"/>
              </a:lnSpc>
              <a:spcBef>
                <a:spcPct val="0"/>
              </a:spcBef>
            </a:pPr>
            <a:r>
              <a:rPr lang="en-US" sz="2100">
                <a:solidFill>
                  <a:srgbClr val="000000"/>
                </a:solidFill>
                <a:latin typeface="Cormorant Garamond Bold"/>
              </a:rPr>
              <a:t>T</a:t>
            </a:r>
            <a:r>
              <a:rPr lang="en-US" sz="2100">
                <a:solidFill>
                  <a:srgbClr val="000000"/>
                </a:solidFill>
                <a:latin typeface="Cormorant Garamond Bold"/>
              </a:rPr>
              <a:t>op Hat ~ CMC3 202</a:t>
            </a:r>
          </a:p>
          <a:p>
            <a:pPr algn="r">
              <a:lnSpc>
                <a:spcPts val="2310"/>
              </a:lnSpc>
              <a:spcBef>
                <a:spcPct val="0"/>
              </a:spcBef>
            </a:pPr>
            <a:r>
              <a:rPr lang="en-US" sz="2100">
                <a:solidFill>
                  <a:srgbClr val="000000"/>
                </a:solidFill>
                <a:latin typeface="Cormorant Garamond Bold"/>
              </a:rPr>
              <a:t>The Power of the Ask</a:t>
            </a:r>
          </a:p>
        </p:txBody>
      </p:sp>
      <p:sp>
        <p:nvSpPr>
          <p:cNvPr name="TextBox 7" id="7"/>
          <p:cNvSpPr txBox="true"/>
          <p:nvPr/>
        </p:nvSpPr>
        <p:spPr>
          <a:xfrm rot="0">
            <a:off x="3273693" y="944054"/>
            <a:ext cx="6444825" cy="7883126"/>
          </a:xfrm>
          <a:prstGeom prst="rect">
            <a:avLst/>
          </a:prstGeom>
        </p:spPr>
        <p:txBody>
          <a:bodyPr anchor="t" rtlCol="false" tIns="0" lIns="0" bIns="0" rIns="0">
            <a:spAutoFit/>
          </a:bodyPr>
          <a:lstStyle/>
          <a:p>
            <a:pPr>
              <a:lnSpc>
                <a:spcPts val="6795"/>
              </a:lnSpc>
            </a:pPr>
            <a:r>
              <a:rPr lang="en-US" sz="5909" spc="413">
                <a:solidFill>
                  <a:srgbClr val="000000"/>
                </a:solidFill>
                <a:latin typeface="Helveticish Bold"/>
              </a:rPr>
              <a:t>IMPORTANT</a:t>
            </a:r>
          </a:p>
          <a:p>
            <a:pPr marL="946029" indent="-473015" lvl="1">
              <a:lnSpc>
                <a:spcPts val="5039"/>
              </a:lnSpc>
              <a:buFont typeface="Arial"/>
              <a:buChar char="•"/>
            </a:pPr>
            <a:r>
              <a:rPr lang="en-US" sz="5909" spc="413">
                <a:solidFill>
                  <a:srgbClr val="000000"/>
                </a:solidFill>
                <a:latin typeface="Helveticish Bold"/>
              </a:rPr>
              <a:t>PLEASE SELECT 7 DAY TRIAL</a:t>
            </a:r>
          </a:p>
          <a:p>
            <a:pPr marL="946029" indent="-473015" lvl="1">
              <a:lnSpc>
                <a:spcPts val="5039"/>
              </a:lnSpc>
              <a:buFont typeface="Arial"/>
              <a:buChar char="•"/>
            </a:pPr>
            <a:r>
              <a:rPr lang="en-US" sz="5909" spc="413">
                <a:solidFill>
                  <a:srgbClr val="000000"/>
                </a:solidFill>
                <a:latin typeface="Helveticish Bold"/>
              </a:rPr>
              <a:t>DO NOT SELECT NEXT</a:t>
            </a:r>
          </a:p>
          <a:p>
            <a:pPr marL="946029" indent="-473015" lvl="1">
              <a:lnSpc>
                <a:spcPts val="5039"/>
              </a:lnSpc>
              <a:buFont typeface="Arial"/>
              <a:buChar char="•"/>
            </a:pPr>
            <a:r>
              <a:rPr lang="en-US" sz="4381" spc="306">
                <a:solidFill>
                  <a:srgbClr val="000000"/>
                </a:solidFill>
                <a:latin typeface="Cormorant Garamond Medium"/>
              </a:rPr>
              <a:t>You can use "Student" for last name</a:t>
            </a:r>
          </a:p>
          <a:p>
            <a:pPr marL="946029" indent="-473015" lvl="1">
              <a:lnSpc>
                <a:spcPts val="5039"/>
              </a:lnSpc>
              <a:buFont typeface="Arial"/>
              <a:buChar char="•"/>
            </a:pPr>
            <a:r>
              <a:rPr lang="en-US" sz="4381" spc="306">
                <a:solidFill>
                  <a:srgbClr val="000000"/>
                </a:solidFill>
                <a:latin typeface="Cormorant Garamond Medium"/>
              </a:rPr>
              <a:t>Faculty account  </a:t>
            </a:r>
          </a:p>
          <a:p>
            <a:pPr marL="946029" indent="-473015" lvl="1">
              <a:lnSpc>
                <a:spcPts val="5039"/>
              </a:lnSpc>
              <a:buFont typeface="Arial"/>
              <a:buChar char="•"/>
            </a:pPr>
            <a:r>
              <a:rPr lang="en-US" sz="4381" spc="306">
                <a:solidFill>
                  <a:srgbClr val="000000"/>
                </a:solidFill>
                <a:latin typeface="HK Grotesk Light"/>
              </a:rPr>
              <a:t>dosmith+1@sierracollege.edu</a:t>
            </a:r>
          </a:p>
          <a:p>
            <a:pPr>
              <a:lnSpc>
                <a:spcPts val="5039"/>
              </a:lnSpc>
            </a:pPr>
          </a:p>
          <a:p>
            <a:pPr algn="l">
              <a:lnSpc>
                <a:spcPts val="5039"/>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AutoShape 2" id="2"/>
          <p:cNvSpPr/>
          <p:nvPr/>
        </p:nvSpPr>
        <p:spPr>
          <a:xfrm rot="-10800000">
            <a:off x="2982088" y="622109"/>
            <a:ext cx="9525" cy="9042781"/>
          </a:xfrm>
          <a:prstGeom prst="rect">
            <a:avLst/>
          </a:prstGeom>
          <a:solidFill>
            <a:srgbClr val="000000"/>
          </a:solidFill>
        </p:spPr>
      </p:sp>
      <p:pic>
        <p:nvPicPr>
          <p:cNvPr name="Picture 3" id="3"/>
          <p:cNvPicPr>
            <a:picLocks noChangeAspect="true"/>
          </p:cNvPicPr>
          <p:nvPr/>
        </p:nvPicPr>
        <p:blipFill>
          <a:blip r:embed="rId3"/>
          <a:srcRect l="0" t="0" r="0" b="0"/>
          <a:stretch>
            <a:fillRect/>
          </a:stretch>
        </p:blipFill>
        <p:spPr>
          <a:xfrm flipH="false" flipV="false" rot="0">
            <a:off x="7589057" y="1965021"/>
            <a:ext cx="5776886" cy="6356958"/>
          </a:xfrm>
          <a:prstGeom prst="rect">
            <a:avLst/>
          </a:prstGeom>
        </p:spPr>
      </p:pic>
      <p:sp>
        <p:nvSpPr>
          <p:cNvPr name="TextBox 4" id="4"/>
          <p:cNvSpPr txBox="true"/>
          <p:nvPr/>
        </p:nvSpPr>
        <p:spPr>
          <a:xfrm rot="0">
            <a:off x="12852043" y="641159"/>
            <a:ext cx="4481299" cy="579120"/>
          </a:xfrm>
          <a:prstGeom prst="rect">
            <a:avLst/>
          </a:prstGeom>
        </p:spPr>
        <p:txBody>
          <a:bodyPr anchor="t" rtlCol="false" tIns="0" lIns="0" bIns="0" rIns="0">
            <a:spAutoFit/>
          </a:bodyPr>
          <a:lstStyle/>
          <a:p>
            <a:pPr algn="r">
              <a:lnSpc>
                <a:spcPts val="2310"/>
              </a:lnSpc>
              <a:spcBef>
                <a:spcPct val="0"/>
              </a:spcBef>
            </a:pPr>
            <a:r>
              <a:rPr lang="en-US" sz="2100">
                <a:solidFill>
                  <a:srgbClr val="000000"/>
                </a:solidFill>
                <a:latin typeface="Cormorant Garamond Bold"/>
              </a:rPr>
              <a:t>T</a:t>
            </a:r>
            <a:r>
              <a:rPr lang="en-US" sz="2100">
                <a:solidFill>
                  <a:srgbClr val="000000"/>
                </a:solidFill>
                <a:latin typeface="Cormorant Garamond Bold"/>
              </a:rPr>
              <a:t>op Hat ~ CMC3 202</a:t>
            </a:r>
          </a:p>
          <a:p>
            <a:pPr algn="r">
              <a:lnSpc>
                <a:spcPts val="2310"/>
              </a:lnSpc>
              <a:spcBef>
                <a:spcPct val="0"/>
              </a:spcBef>
            </a:pPr>
            <a:r>
              <a:rPr lang="en-US" sz="2100">
                <a:solidFill>
                  <a:srgbClr val="000000"/>
                </a:solidFill>
                <a:latin typeface="Cormorant Garamond Bold"/>
              </a:rPr>
              <a:t>The Power of the Ask</a:t>
            </a:r>
          </a:p>
        </p:txBody>
      </p:sp>
      <p:sp>
        <p:nvSpPr>
          <p:cNvPr name="TextBox 5" id="5"/>
          <p:cNvSpPr txBox="true"/>
          <p:nvPr/>
        </p:nvSpPr>
        <p:spPr>
          <a:xfrm rot="0">
            <a:off x="657713" y="4539556"/>
            <a:ext cx="2009199" cy="1160262"/>
          </a:xfrm>
          <a:prstGeom prst="rect">
            <a:avLst/>
          </a:prstGeom>
        </p:spPr>
        <p:txBody>
          <a:bodyPr anchor="t" rtlCol="false" tIns="0" lIns="0" bIns="0" rIns="0">
            <a:spAutoFit/>
          </a:bodyPr>
          <a:lstStyle/>
          <a:p>
            <a:pPr>
              <a:lnSpc>
                <a:spcPts val="3359"/>
              </a:lnSpc>
            </a:pPr>
            <a:r>
              <a:rPr lang="en-US" sz="2399" spc="23">
                <a:solidFill>
                  <a:srgbClr val="000000"/>
                </a:solidFill>
                <a:latin typeface="Cormorant Garamond Bold"/>
              </a:rPr>
              <a:t>ACCOUNT  EXPIRATION</a:t>
            </a:r>
          </a:p>
          <a:p>
            <a:pPr>
              <a:lnSpc>
                <a:spcPts val="2520"/>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142" r="1000" b="0"/>
          <a:stretch>
            <a:fillRect/>
          </a:stretch>
        </p:blipFill>
        <p:spPr>
          <a:xfrm flipH="false" flipV="false" rot="0">
            <a:off x="10140180" y="1886967"/>
            <a:ext cx="4405240" cy="7603731"/>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0">
            <a:off x="3033035" y="1654569"/>
            <a:ext cx="4572820" cy="7841920"/>
          </a:xfrm>
          <a:prstGeom prst="rect">
            <a:avLst/>
          </a:prstGeom>
        </p:spPr>
      </p:pic>
      <p:sp>
        <p:nvSpPr>
          <p:cNvPr name="TextBox 4" id="4"/>
          <p:cNvSpPr txBox="true"/>
          <p:nvPr/>
        </p:nvSpPr>
        <p:spPr>
          <a:xfrm rot="0">
            <a:off x="12852043" y="641159"/>
            <a:ext cx="4481299" cy="579120"/>
          </a:xfrm>
          <a:prstGeom prst="rect">
            <a:avLst/>
          </a:prstGeom>
        </p:spPr>
        <p:txBody>
          <a:bodyPr anchor="t" rtlCol="false" tIns="0" lIns="0" bIns="0" rIns="0">
            <a:spAutoFit/>
          </a:bodyPr>
          <a:lstStyle/>
          <a:p>
            <a:pPr algn="r">
              <a:lnSpc>
                <a:spcPts val="2310"/>
              </a:lnSpc>
            </a:pPr>
            <a:r>
              <a:rPr lang="en-US" sz="2100">
                <a:solidFill>
                  <a:srgbClr val="000000"/>
                </a:solidFill>
                <a:latin typeface="Cormorant Garamond Bold"/>
              </a:rPr>
              <a:t>Top Hat ~ CMC3 202</a:t>
            </a:r>
          </a:p>
          <a:p>
            <a:pPr algn="r">
              <a:lnSpc>
                <a:spcPts val="2310"/>
              </a:lnSpc>
              <a:spcBef>
                <a:spcPct val="0"/>
              </a:spcBef>
            </a:pPr>
            <a:r>
              <a:rPr lang="en-US" sz="2100">
                <a:solidFill>
                  <a:srgbClr val="000000"/>
                </a:solidFill>
                <a:latin typeface="Cormorant Garamond Bold"/>
              </a:rPr>
              <a:t>The Power </a:t>
            </a:r>
            <a:r>
              <a:rPr lang="en-US" sz="2100">
                <a:solidFill>
                  <a:srgbClr val="000000"/>
                </a:solidFill>
                <a:latin typeface="Cormorant Garamond Bold"/>
              </a:rPr>
              <a:t>of the Ask</a:t>
            </a:r>
          </a:p>
        </p:txBody>
      </p:sp>
      <p:sp>
        <p:nvSpPr>
          <p:cNvPr name="TextBox 5" id="5"/>
          <p:cNvSpPr txBox="true"/>
          <p:nvPr/>
        </p:nvSpPr>
        <p:spPr>
          <a:xfrm rot="0">
            <a:off x="1375501" y="683069"/>
            <a:ext cx="3315067" cy="1173480"/>
          </a:xfrm>
          <a:prstGeom prst="rect">
            <a:avLst/>
          </a:prstGeom>
        </p:spPr>
        <p:txBody>
          <a:bodyPr anchor="t" rtlCol="false" tIns="0" lIns="0" bIns="0" rIns="0">
            <a:spAutoFit/>
          </a:bodyPr>
          <a:lstStyle/>
          <a:p>
            <a:pPr>
              <a:lnSpc>
                <a:spcPts val="6719"/>
              </a:lnSpc>
            </a:pPr>
            <a:r>
              <a:rPr lang="en-US" sz="4800" spc="48">
                <a:solidFill>
                  <a:srgbClr val="000000"/>
                </a:solidFill>
                <a:latin typeface="Cormorant Garamond Bold"/>
              </a:rPr>
              <a:t>POLL TIME</a:t>
            </a:r>
          </a:p>
          <a:p>
            <a:pPr>
              <a:lnSpc>
                <a:spcPts val="2520"/>
              </a:lnSpc>
            </a:pP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4662009" y="3567869"/>
            <a:ext cx="8190034" cy="3105225"/>
            <a:chOff x="0" y="0"/>
            <a:chExt cx="10920045" cy="4140300"/>
          </a:xfrm>
        </p:grpSpPr>
        <p:sp>
          <p:nvSpPr>
            <p:cNvPr name="TextBox 3" id="3"/>
            <p:cNvSpPr txBox="true"/>
            <p:nvPr/>
          </p:nvSpPr>
          <p:spPr>
            <a:xfrm rot="0">
              <a:off x="0" y="785840"/>
              <a:ext cx="10920045" cy="3354460"/>
            </a:xfrm>
            <a:prstGeom prst="rect">
              <a:avLst/>
            </a:prstGeom>
          </p:spPr>
          <p:txBody>
            <a:bodyPr anchor="t" rtlCol="false" tIns="0" lIns="0" bIns="0" rIns="0">
              <a:spAutoFit/>
            </a:bodyPr>
            <a:lstStyle/>
            <a:p>
              <a:pPr>
                <a:lnSpc>
                  <a:spcPts val="9904"/>
                </a:lnSpc>
              </a:pPr>
              <a:r>
                <a:rPr lang="en-US" sz="9004">
                  <a:solidFill>
                    <a:srgbClr val="000000"/>
                  </a:solidFill>
                  <a:latin typeface="Poppins Bold"/>
                </a:rPr>
                <a:t>PART 02 - MICROWAVE</a:t>
              </a:r>
            </a:p>
          </p:txBody>
        </p:sp>
        <p:sp>
          <p:nvSpPr>
            <p:cNvPr name="TextBox 4" id="4"/>
            <p:cNvSpPr txBox="true"/>
            <p:nvPr/>
          </p:nvSpPr>
          <p:spPr>
            <a:xfrm rot="0">
              <a:off x="0" y="19050"/>
              <a:ext cx="10920045" cy="397510"/>
            </a:xfrm>
            <a:prstGeom prst="rect">
              <a:avLst/>
            </a:prstGeom>
          </p:spPr>
          <p:txBody>
            <a:bodyPr anchor="t" rtlCol="false" tIns="0" lIns="0" bIns="0" rIns="0">
              <a:spAutoFit/>
            </a:bodyPr>
            <a:lstStyle/>
            <a:p>
              <a:pPr>
                <a:lnSpc>
                  <a:spcPts val="2310"/>
                </a:lnSpc>
                <a:spcBef>
                  <a:spcPct val="0"/>
                </a:spcBef>
              </a:pPr>
              <a:r>
                <a:rPr lang="en-US" sz="2100" spc="306">
                  <a:solidFill>
                    <a:srgbClr val="000000"/>
                  </a:solidFill>
                  <a:latin typeface="Cormorant Garamond Bold"/>
                </a:rPr>
                <a:t>SECOND ROUND</a:t>
              </a:r>
            </a:p>
          </p:txBody>
        </p:sp>
      </p:grpSp>
      <p:sp>
        <p:nvSpPr>
          <p:cNvPr name="TextBox 5" id="5"/>
          <p:cNvSpPr txBox="true"/>
          <p:nvPr/>
        </p:nvSpPr>
        <p:spPr>
          <a:xfrm rot="0">
            <a:off x="12852043" y="641159"/>
            <a:ext cx="4481299" cy="579120"/>
          </a:xfrm>
          <a:prstGeom prst="rect">
            <a:avLst/>
          </a:prstGeom>
        </p:spPr>
        <p:txBody>
          <a:bodyPr anchor="t" rtlCol="false" tIns="0" lIns="0" bIns="0" rIns="0">
            <a:spAutoFit/>
          </a:bodyPr>
          <a:lstStyle/>
          <a:p>
            <a:pPr algn="r">
              <a:lnSpc>
                <a:spcPts val="2310"/>
              </a:lnSpc>
              <a:spcBef>
                <a:spcPct val="0"/>
              </a:spcBef>
            </a:pPr>
            <a:r>
              <a:rPr lang="en-US" sz="2100">
                <a:solidFill>
                  <a:srgbClr val="000000"/>
                </a:solidFill>
                <a:latin typeface="Cormorant Garamond Bold"/>
              </a:rPr>
              <a:t>T</a:t>
            </a:r>
            <a:r>
              <a:rPr lang="en-US" sz="2100">
                <a:solidFill>
                  <a:srgbClr val="000000"/>
                </a:solidFill>
                <a:latin typeface="Cormorant Garamond Bold"/>
              </a:rPr>
              <a:t>op Hat ~ CMC3 2020</a:t>
            </a:r>
          </a:p>
          <a:p>
            <a:pPr algn="r">
              <a:lnSpc>
                <a:spcPts val="2310"/>
              </a:lnSpc>
              <a:spcBef>
                <a:spcPct val="0"/>
              </a:spcBef>
            </a:pPr>
            <a:r>
              <a:rPr lang="en-US" sz="2100">
                <a:solidFill>
                  <a:srgbClr val="000000"/>
                </a:solidFill>
                <a:latin typeface="Cormorant Garamond Bold"/>
              </a:rPr>
              <a:t>The Power of the Ask</a:t>
            </a:r>
          </a:p>
        </p:txBody>
      </p:sp>
      <p:sp>
        <p:nvSpPr>
          <p:cNvPr name="AutoShape 6" id="6"/>
          <p:cNvSpPr/>
          <p:nvPr/>
        </p:nvSpPr>
        <p:spPr>
          <a:xfrm rot="-10800000">
            <a:off x="2982088" y="622109"/>
            <a:ext cx="9525" cy="9042781"/>
          </a:xfrm>
          <a:prstGeom prst="rect">
            <a:avLst/>
          </a:prstGeom>
          <a:solidFill>
            <a:srgbClr val="000000"/>
          </a:solid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B2AEA9"/>
        </a:solidFill>
      </p:bgPr>
    </p:bg>
    <p:spTree>
      <p:nvGrpSpPr>
        <p:cNvPr id="1" name=""/>
        <p:cNvGrpSpPr/>
        <p:nvPr/>
      </p:nvGrpSpPr>
      <p:grpSpPr>
        <a:xfrm>
          <a:off x="0" y="0"/>
          <a:ext cx="0" cy="0"/>
          <a:chOff x="0" y="0"/>
          <a:chExt cx="0" cy="0"/>
        </a:xfrm>
      </p:grpSpPr>
      <p:sp>
        <p:nvSpPr>
          <p:cNvPr name="TextBox 2" id="2"/>
          <p:cNvSpPr txBox="true"/>
          <p:nvPr/>
        </p:nvSpPr>
        <p:spPr>
          <a:xfrm rot="0">
            <a:off x="1028700" y="971246"/>
            <a:ext cx="6188454" cy="3171825"/>
          </a:xfrm>
          <a:prstGeom prst="rect">
            <a:avLst/>
          </a:prstGeom>
        </p:spPr>
        <p:txBody>
          <a:bodyPr anchor="t" rtlCol="false" tIns="0" lIns="0" bIns="0" rIns="0">
            <a:spAutoFit/>
          </a:bodyPr>
          <a:lstStyle/>
          <a:p>
            <a:pPr>
              <a:lnSpc>
                <a:spcPts val="8400"/>
              </a:lnSpc>
            </a:pPr>
            <a:r>
              <a:rPr lang="en-US" sz="7000">
                <a:solidFill>
                  <a:srgbClr val="272727"/>
                </a:solidFill>
                <a:latin typeface="Cormorant SC Medium"/>
              </a:rPr>
              <a:t>Microwave Ovens in Trigonometry</a:t>
            </a:r>
          </a:p>
        </p:txBody>
      </p:sp>
      <p:grpSp>
        <p:nvGrpSpPr>
          <p:cNvPr name="Group 3" id="3"/>
          <p:cNvGrpSpPr/>
          <p:nvPr/>
        </p:nvGrpSpPr>
        <p:grpSpPr>
          <a:xfrm rot="0">
            <a:off x="1028700" y="9529045"/>
            <a:ext cx="425784" cy="151580"/>
            <a:chOff x="0" y="0"/>
            <a:chExt cx="1426955" cy="508000"/>
          </a:xfrm>
        </p:grpSpPr>
        <p:sp>
          <p:nvSpPr>
            <p:cNvPr name="Freeform 4" id="4"/>
            <p:cNvSpPr/>
            <p:nvPr/>
          </p:nvSpPr>
          <p:spPr>
            <a:xfrm>
              <a:off x="0" y="215900"/>
              <a:ext cx="1131045" cy="76200"/>
            </a:xfrm>
            <a:custGeom>
              <a:avLst/>
              <a:gdLst/>
              <a:ahLst/>
              <a:cxnLst/>
              <a:rect r="r" b="b" t="t" l="l"/>
              <a:pathLst>
                <a:path h="76200" w="1131045">
                  <a:moveTo>
                    <a:pt x="0" y="0"/>
                  </a:moveTo>
                  <a:lnTo>
                    <a:pt x="1131045" y="0"/>
                  </a:lnTo>
                  <a:lnTo>
                    <a:pt x="1131045" y="76200"/>
                  </a:lnTo>
                  <a:lnTo>
                    <a:pt x="0" y="76200"/>
                  </a:lnTo>
                  <a:close/>
                </a:path>
              </a:pathLst>
            </a:custGeom>
            <a:solidFill>
              <a:srgbClr val="272727"/>
            </a:solidFill>
          </p:spPr>
        </p:sp>
        <p:sp>
          <p:nvSpPr>
            <p:cNvPr name="Freeform 5" id="5"/>
            <p:cNvSpPr/>
            <p:nvPr/>
          </p:nvSpPr>
          <p:spPr>
            <a:xfrm>
              <a:off x="1052305" y="1270"/>
              <a:ext cx="374650" cy="505460"/>
            </a:xfrm>
            <a:custGeom>
              <a:avLst/>
              <a:gdLst/>
              <a:ahLst/>
              <a:cxnLst/>
              <a:rect r="r" b="b" t="t" l="l"/>
              <a:pathLst>
                <a:path h="505460" w="374650">
                  <a:moveTo>
                    <a:pt x="0" y="505460"/>
                  </a:moveTo>
                  <a:lnTo>
                    <a:pt x="0" y="0"/>
                  </a:lnTo>
                  <a:lnTo>
                    <a:pt x="374650" y="252730"/>
                  </a:lnTo>
                  <a:close/>
                </a:path>
              </a:pathLst>
            </a:custGeom>
            <a:solidFill>
              <a:srgbClr val="272727"/>
            </a:solidFill>
          </p:spPr>
        </p:sp>
      </p:grpSp>
      <p:sp>
        <p:nvSpPr>
          <p:cNvPr name="TextBox 6" id="6"/>
          <p:cNvSpPr txBox="true"/>
          <p:nvPr/>
        </p:nvSpPr>
        <p:spPr>
          <a:xfrm rot="5400000">
            <a:off x="13436773" y="4638198"/>
            <a:ext cx="7954933" cy="621030"/>
          </a:xfrm>
          <a:prstGeom prst="rect">
            <a:avLst/>
          </a:prstGeom>
        </p:spPr>
        <p:txBody>
          <a:bodyPr anchor="t" rtlCol="false" tIns="0" lIns="0" bIns="0" rIns="0">
            <a:spAutoFit/>
          </a:bodyPr>
          <a:lstStyle/>
          <a:p>
            <a:pPr>
              <a:lnSpc>
                <a:spcPts val="2520"/>
              </a:lnSpc>
            </a:pPr>
            <a:r>
              <a:rPr lang="en-US" sz="1800">
                <a:solidFill>
                  <a:srgbClr val="272727"/>
                </a:solidFill>
                <a:latin typeface="HK Grotesk Light"/>
              </a:rPr>
              <a:t>Top</a:t>
            </a:r>
            <a:r>
              <a:rPr lang="en-US" sz="1800">
                <a:solidFill>
                  <a:srgbClr val="272727"/>
                </a:solidFill>
                <a:latin typeface="HK Grotesk Light"/>
              </a:rPr>
              <a:t> Hat ~ CMC3 2020</a:t>
            </a:r>
          </a:p>
          <a:p>
            <a:pPr>
              <a:lnSpc>
                <a:spcPts val="2520"/>
              </a:lnSpc>
            </a:pPr>
            <a:r>
              <a:rPr lang="en-US" sz="1800">
                <a:solidFill>
                  <a:srgbClr val="272727"/>
                </a:solidFill>
                <a:latin typeface="HK Grotesk Light"/>
              </a:rPr>
              <a:t>The Power of the Ask</a:t>
            </a:r>
          </a:p>
        </p:txBody>
      </p:sp>
      <p:sp>
        <p:nvSpPr>
          <p:cNvPr name="AutoShape 7" id="7"/>
          <p:cNvSpPr/>
          <p:nvPr/>
        </p:nvSpPr>
        <p:spPr>
          <a:xfrm rot="5400000">
            <a:off x="2721332" y="5138738"/>
            <a:ext cx="10795000" cy="9525"/>
          </a:xfrm>
          <a:prstGeom prst="rect">
            <a:avLst/>
          </a:prstGeom>
          <a:solidFill>
            <a:srgbClr val="272727"/>
          </a:solidFill>
        </p:spPr>
      </p:sp>
      <p:sp>
        <p:nvSpPr>
          <p:cNvPr name="AutoShape 8" id="8"/>
          <p:cNvSpPr/>
          <p:nvPr/>
        </p:nvSpPr>
        <p:spPr>
          <a:xfrm rot="5400000">
            <a:off x="10964650" y="5138738"/>
            <a:ext cx="10795000" cy="9525"/>
          </a:xfrm>
          <a:prstGeom prst="rect">
            <a:avLst/>
          </a:prstGeom>
          <a:solidFill>
            <a:srgbClr val="272727"/>
          </a:solidFill>
        </p:spPr>
      </p:sp>
      <p:pic>
        <p:nvPicPr>
          <p:cNvPr name="Picture 9" id="9"/>
          <p:cNvPicPr>
            <a:picLocks noChangeAspect="true"/>
          </p:cNvPicPr>
          <p:nvPr>
            <a:videoFile r:link="rId4"/>
          </p:nvPr>
        </p:nvPicPr>
        <p:blipFill>
          <a:blip r:embed="rId3"/>
          <a:stretch>
            <a:fillRect/>
          </a:stretch>
        </p:blipFill>
        <p:spPr>
          <a:xfrm rot="0">
            <a:off x="4299349" y="4702075"/>
            <a:ext cx="9324890" cy="5245251"/>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4662009" y="2334978"/>
            <a:ext cx="7692771" cy="5571008"/>
            <a:chOff x="0" y="0"/>
            <a:chExt cx="10257028" cy="7428011"/>
          </a:xfrm>
        </p:grpSpPr>
        <p:sp>
          <p:nvSpPr>
            <p:cNvPr name="TextBox 3" id="3"/>
            <p:cNvSpPr txBox="true"/>
            <p:nvPr/>
          </p:nvSpPr>
          <p:spPr>
            <a:xfrm rot="0">
              <a:off x="0" y="785840"/>
              <a:ext cx="10257028" cy="6642170"/>
            </a:xfrm>
            <a:prstGeom prst="rect">
              <a:avLst/>
            </a:prstGeom>
          </p:spPr>
          <p:txBody>
            <a:bodyPr anchor="t" rtlCol="false" tIns="0" lIns="0" bIns="0" rIns="0">
              <a:spAutoFit/>
            </a:bodyPr>
            <a:lstStyle/>
            <a:p>
              <a:pPr>
                <a:lnSpc>
                  <a:spcPts val="9904"/>
                </a:lnSpc>
              </a:pPr>
              <a:r>
                <a:rPr lang="en-US" sz="9004">
                  <a:solidFill>
                    <a:srgbClr val="000000"/>
                  </a:solidFill>
                  <a:latin typeface="Poppins Bold"/>
                </a:rPr>
                <a:t>PART 03 - FIVE OF MY FAVORITE </a:t>
              </a:r>
            </a:p>
            <a:p>
              <a:pPr>
                <a:lnSpc>
                  <a:spcPts val="9904"/>
                </a:lnSpc>
              </a:pPr>
              <a:r>
                <a:rPr lang="en-US" sz="9004">
                  <a:solidFill>
                    <a:srgbClr val="000000"/>
                  </a:solidFill>
                  <a:latin typeface="Poppins Bold"/>
                </a:rPr>
                <a:t>THINGS</a:t>
              </a:r>
            </a:p>
          </p:txBody>
        </p:sp>
        <p:sp>
          <p:nvSpPr>
            <p:cNvPr name="TextBox 4" id="4"/>
            <p:cNvSpPr txBox="true"/>
            <p:nvPr/>
          </p:nvSpPr>
          <p:spPr>
            <a:xfrm rot="0">
              <a:off x="0" y="19050"/>
              <a:ext cx="10257028" cy="397510"/>
            </a:xfrm>
            <a:prstGeom prst="rect">
              <a:avLst/>
            </a:prstGeom>
          </p:spPr>
          <p:txBody>
            <a:bodyPr anchor="t" rtlCol="false" tIns="0" lIns="0" bIns="0" rIns="0">
              <a:spAutoFit/>
            </a:bodyPr>
            <a:lstStyle/>
            <a:p>
              <a:pPr>
                <a:lnSpc>
                  <a:spcPts val="2310"/>
                </a:lnSpc>
                <a:spcBef>
                  <a:spcPct val="0"/>
                </a:spcBef>
              </a:pPr>
              <a:r>
                <a:rPr lang="en-US" sz="2100" spc="306">
                  <a:solidFill>
                    <a:srgbClr val="000000"/>
                  </a:solidFill>
                  <a:latin typeface="Cormorant Garamond Bold"/>
                </a:rPr>
                <a:t>THIRD ROUND</a:t>
              </a:r>
            </a:p>
          </p:txBody>
        </p:sp>
      </p:grpSp>
      <p:sp>
        <p:nvSpPr>
          <p:cNvPr name="TextBox 5" id="5"/>
          <p:cNvSpPr txBox="true"/>
          <p:nvPr/>
        </p:nvSpPr>
        <p:spPr>
          <a:xfrm rot="0">
            <a:off x="12852043" y="641159"/>
            <a:ext cx="4481299" cy="579120"/>
          </a:xfrm>
          <a:prstGeom prst="rect">
            <a:avLst/>
          </a:prstGeom>
        </p:spPr>
        <p:txBody>
          <a:bodyPr anchor="t" rtlCol="false" tIns="0" lIns="0" bIns="0" rIns="0">
            <a:spAutoFit/>
          </a:bodyPr>
          <a:lstStyle/>
          <a:p>
            <a:pPr algn="r">
              <a:lnSpc>
                <a:spcPts val="2310"/>
              </a:lnSpc>
              <a:spcBef>
                <a:spcPct val="0"/>
              </a:spcBef>
            </a:pPr>
            <a:r>
              <a:rPr lang="en-US" sz="2100">
                <a:solidFill>
                  <a:srgbClr val="000000"/>
                </a:solidFill>
                <a:latin typeface="Cormorant Garamond Bold"/>
              </a:rPr>
              <a:t>T</a:t>
            </a:r>
            <a:r>
              <a:rPr lang="en-US" sz="2100">
                <a:solidFill>
                  <a:srgbClr val="000000"/>
                </a:solidFill>
                <a:latin typeface="Cormorant Garamond Bold"/>
              </a:rPr>
              <a:t>op Hat ~ CMC3 2020</a:t>
            </a:r>
          </a:p>
          <a:p>
            <a:pPr algn="r">
              <a:lnSpc>
                <a:spcPts val="2310"/>
              </a:lnSpc>
              <a:spcBef>
                <a:spcPct val="0"/>
              </a:spcBef>
            </a:pPr>
            <a:r>
              <a:rPr lang="en-US" sz="2100">
                <a:solidFill>
                  <a:srgbClr val="000000"/>
                </a:solidFill>
                <a:latin typeface="Cormorant Garamond Bold"/>
              </a:rPr>
              <a:t>The Power of the Ask</a:t>
            </a:r>
          </a:p>
        </p:txBody>
      </p:sp>
      <p:sp>
        <p:nvSpPr>
          <p:cNvPr name="AutoShape 6" id="6"/>
          <p:cNvSpPr/>
          <p:nvPr/>
        </p:nvSpPr>
        <p:spPr>
          <a:xfrm rot="-10800000">
            <a:off x="2982088" y="622109"/>
            <a:ext cx="9525" cy="9042781"/>
          </a:xfrm>
          <a:prstGeom prst="rect">
            <a:avLst/>
          </a:prstGeom>
          <a:solidFill>
            <a:srgbClr val="000000"/>
          </a:solid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4005154" y="1028700"/>
            <a:ext cx="6102604" cy="7402365"/>
            <a:chOff x="0" y="0"/>
            <a:chExt cx="1712954" cy="2077786"/>
          </a:xfrm>
        </p:grpSpPr>
        <p:sp>
          <p:nvSpPr>
            <p:cNvPr name="Freeform 3" id="3"/>
            <p:cNvSpPr/>
            <p:nvPr/>
          </p:nvSpPr>
          <p:spPr>
            <a:xfrm>
              <a:off x="0" y="0"/>
              <a:ext cx="1712953" cy="2077786"/>
            </a:xfrm>
            <a:custGeom>
              <a:avLst/>
              <a:gdLst/>
              <a:ahLst/>
              <a:cxnLst/>
              <a:rect r="r" b="b" t="t" l="l"/>
              <a:pathLst>
                <a:path h="2077786" w="1712953">
                  <a:moveTo>
                    <a:pt x="0" y="0"/>
                  </a:moveTo>
                  <a:lnTo>
                    <a:pt x="1712953" y="0"/>
                  </a:lnTo>
                  <a:lnTo>
                    <a:pt x="1712953" y="2077786"/>
                  </a:lnTo>
                  <a:lnTo>
                    <a:pt x="0" y="2077786"/>
                  </a:lnTo>
                  <a:close/>
                </a:path>
              </a:pathLst>
            </a:custGeom>
            <a:solidFill>
              <a:srgbClr val="008080"/>
            </a:solidFill>
          </p:spPr>
        </p:sp>
      </p:grpSp>
      <p:pic>
        <p:nvPicPr>
          <p:cNvPr name="Picture 4" id="4"/>
          <p:cNvPicPr>
            <a:picLocks noChangeAspect="true"/>
          </p:cNvPicPr>
          <p:nvPr/>
        </p:nvPicPr>
        <p:blipFill>
          <a:blip r:embed="rId3"/>
          <a:srcRect l="3215" t="0" r="4645" b="0"/>
          <a:stretch>
            <a:fillRect/>
          </a:stretch>
        </p:blipFill>
        <p:spPr>
          <a:xfrm flipH="false" flipV="false" rot="0">
            <a:off x="4601891" y="2081895"/>
            <a:ext cx="4909130" cy="5363217"/>
          </a:xfrm>
          <a:prstGeom prst="rect">
            <a:avLst/>
          </a:prstGeom>
        </p:spPr>
      </p:pic>
      <p:grpSp>
        <p:nvGrpSpPr>
          <p:cNvPr name="Group 5" id="5"/>
          <p:cNvGrpSpPr/>
          <p:nvPr/>
        </p:nvGrpSpPr>
        <p:grpSpPr>
          <a:xfrm rot="0">
            <a:off x="10592462" y="3577435"/>
            <a:ext cx="5632817" cy="3753377"/>
            <a:chOff x="0" y="0"/>
            <a:chExt cx="7510423" cy="5004502"/>
          </a:xfrm>
        </p:grpSpPr>
        <p:sp>
          <p:nvSpPr>
            <p:cNvPr name="TextBox 6" id="6"/>
            <p:cNvSpPr txBox="true"/>
            <p:nvPr/>
          </p:nvSpPr>
          <p:spPr>
            <a:xfrm rot="0">
              <a:off x="0" y="19050"/>
              <a:ext cx="4174665" cy="397510"/>
            </a:xfrm>
            <a:prstGeom prst="rect">
              <a:avLst/>
            </a:prstGeom>
          </p:spPr>
          <p:txBody>
            <a:bodyPr anchor="t" rtlCol="false" tIns="0" lIns="0" bIns="0" rIns="0">
              <a:spAutoFit/>
            </a:bodyPr>
            <a:lstStyle/>
            <a:p>
              <a:pPr>
                <a:lnSpc>
                  <a:spcPts val="2310"/>
                </a:lnSpc>
                <a:spcBef>
                  <a:spcPct val="0"/>
                </a:spcBef>
              </a:pPr>
            </a:p>
          </p:txBody>
        </p:sp>
        <p:sp>
          <p:nvSpPr>
            <p:cNvPr name="TextBox 7" id="7"/>
            <p:cNvSpPr txBox="true"/>
            <p:nvPr/>
          </p:nvSpPr>
          <p:spPr>
            <a:xfrm rot="0">
              <a:off x="0" y="1097493"/>
              <a:ext cx="7510423" cy="2905760"/>
            </a:xfrm>
            <a:prstGeom prst="rect">
              <a:avLst/>
            </a:prstGeom>
          </p:spPr>
          <p:txBody>
            <a:bodyPr anchor="t" rtlCol="false" tIns="0" lIns="0" bIns="0" rIns="0">
              <a:spAutoFit/>
            </a:bodyPr>
            <a:lstStyle/>
            <a:p>
              <a:pPr>
                <a:lnSpc>
                  <a:spcPts val="5880"/>
                </a:lnSpc>
                <a:spcBef>
                  <a:spcPct val="0"/>
                </a:spcBef>
              </a:pPr>
              <a:r>
                <a:rPr lang="en-US" sz="4200">
                  <a:solidFill>
                    <a:srgbClr val="000000"/>
                  </a:solidFill>
                  <a:latin typeface="Cormorant Garamond Medium"/>
                </a:rPr>
                <a:t>Who starts using a new platform in the middle of a pandemic?</a:t>
              </a:r>
            </a:p>
          </p:txBody>
        </p:sp>
        <p:sp>
          <p:nvSpPr>
            <p:cNvPr name="TextBox 8" id="8"/>
            <p:cNvSpPr txBox="true"/>
            <p:nvPr/>
          </p:nvSpPr>
          <p:spPr>
            <a:xfrm rot="0">
              <a:off x="0" y="4485360"/>
              <a:ext cx="2145276" cy="519142"/>
            </a:xfrm>
            <a:prstGeom prst="rect">
              <a:avLst/>
            </a:prstGeom>
          </p:spPr>
          <p:txBody>
            <a:bodyPr anchor="t" rtlCol="false" tIns="0" lIns="0" bIns="0" rIns="0">
              <a:spAutoFit/>
            </a:bodyPr>
            <a:lstStyle/>
            <a:p>
              <a:pPr>
                <a:lnSpc>
                  <a:spcPts val="3080"/>
                </a:lnSpc>
              </a:pPr>
            </a:p>
          </p:txBody>
        </p:sp>
      </p:grpSp>
      <p:sp>
        <p:nvSpPr>
          <p:cNvPr name="TextBox 9" id="9"/>
          <p:cNvSpPr txBox="true"/>
          <p:nvPr/>
        </p:nvSpPr>
        <p:spPr>
          <a:xfrm rot="0">
            <a:off x="12852043" y="641159"/>
            <a:ext cx="4481299" cy="579120"/>
          </a:xfrm>
          <a:prstGeom prst="rect">
            <a:avLst/>
          </a:prstGeom>
        </p:spPr>
        <p:txBody>
          <a:bodyPr anchor="t" rtlCol="false" tIns="0" lIns="0" bIns="0" rIns="0">
            <a:spAutoFit/>
          </a:bodyPr>
          <a:lstStyle/>
          <a:p>
            <a:pPr algn="r">
              <a:lnSpc>
                <a:spcPts val="2310"/>
              </a:lnSpc>
            </a:pPr>
            <a:r>
              <a:rPr lang="en-US" sz="2100">
                <a:solidFill>
                  <a:srgbClr val="000000"/>
                </a:solidFill>
                <a:latin typeface="Cormorant Garamond Bold"/>
              </a:rPr>
              <a:t>Top Hat ~ CMC3 202</a:t>
            </a:r>
          </a:p>
          <a:p>
            <a:pPr algn="r">
              <a:lnSpc>
                <a:spcPts val="2310"/>
              </a:lnSpc>
              <a:spcBef>
                <a:spcPct val="0"/>
              </a:spcBef>
            </a:pPr>
            <a:r>
              <a:rPr lang="en-US" sz="2100">
                <a:solidFill>
                  <a:srgbClr val="000000"/>
                </a:solidFill>
                <a:latin typeface="Cormorant Garamond Bold"/>
              </a:rPr>
              <a:t>The Power of the Ask</a:t>
            </a:r>
          </a:p>
        </p:txBody>
      </p:sp>
      <p:sp>
        <p:nvSpPr>
          <p:cNvPr name="TextBox 10" id="10"/>
          <p:cNvSpPr txBox="true"/>
          <p:nvPr/>
        </p:nvSpPr>
        <p:spPr>
          <a:xfrm rot="0">
            <a:off x="1771274" y="4267200"/>
            <a:ext cx="2214830" cy="1685925"/>
          </a:xfrm>
          <a:prstGeom prst="rect">
            <a:avLst/>
          </a:prstGeom>
        </p:spPr>
        <p:txBody>
          <a:bodyPr anchor="t" rtlCol="false" tIns="0" lIns="0" bIns="0" rIns="0">
            <a:spAutoFit/>
          </a:bodyPr>
          <a:lstStyle/>
          <a:p>
            <a:pPr>
              <a:lnSpc>
                <a:spcPts val="5040"/>
              </a:lnSpc>
            </a:pPr>
            <a:r>
              <a:rPr lang="en-US" sz="3600" spc="36">
                <a:solidFill>
                  <a:srgbClr val="000000"/>
                </a:solidFill>
                <a:latin typeface="Cormorant Garamond Bold"/>
              </a:rPr>
              <a:t>Norwex </a:t>
            </a:r>
          </a:p>
          <a:p>
            <a:pPr>
              <a:lnSpc>
                <a:spcPts val="5040"/>
              </a:lnSpc>
            </a:pPr>
            <a:r>
              <a:rPr lang="en-US" sz="3600" spc="36">
                <a:solidFill>
                  <a:srgbClr val="000000"/>
                </a:solidFill>
                <a:latin typeface="Cormorant Garamond Bold"/>
              </a:rPr>
              <a:t>Mop Story</a:t>
            </a:r>
          </a:p>
          <a:p>
            <a:pPr>
              <a:lnSpc>
                <a:spcPts val="3359"/>
              </a:lnSpc>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0EAE2"/>
        </a:solidFill>
      </p:bgPr>
    </p:bg>
    <p:spTree>
      <p:nvGrpSpPr>
        <p:cNvPr id="1" name=""/>
        <p:cNvGrpSpPr/>
        <p:nvPr/>
      </p:nvGrpSpPr>
      <p:grpSpPr>
        <a:xfrm>
          <a:off x="0" y="0"/>
          <a:ext cx="0" cy="0"/>
          <a:chOff x="0" y="0"/>
          <a:chExt cx="0" cy="0"/>
        </a:xfrm>
      </p:grpSpPr>
      <p:sp>
        <p:nvSpPr>
          <p:cNvPr name="AutoShape 2" id="2"/>
          <p:cNvSpPr/>
          <p:nvPr/>
        </p:nvSpPr>
        <p:spPr>
          <a:xfrm rot="0">
            <a:off x="7248900" y="0"/>
            <a:ext cx="9525" cy="10287000"/>
          </a:xfrm>
          <a:prstGeom prst="rect">
            <a:avLst/>
          </a:prstGeom>
          <a:solidFill>
            <a:srgbClr val="272727"/>
          </a:solidFill>
        </p:spPr>
      </p:sp>
      <p:sp>
        <p:nvSpPr>
          <p:cNvPr name="AutoShape 3" id="3"/>
          <p:cNvSpPr/>
          <p:nvPr/>
        </p:nvSpPr>
        <p:spPr>
          <a:xfrm rot="0">
            <a:off x="-24000" y="-139164"/>
            <a:ext cx="7282425" cy="10565329"/>
          </a:xfrm>
          <a:prstGeom prst="rect">
            <a:avLst/>
          </a:prstGeom>
          <a:solidFill>
            <a:srgbClr val="B2AEA9"/>
          </a:solidFill>
        </p:spPr>
      </p:sp>
      <p:grpSp>
        <p:nvGrpSpPr>
          <p:cNvPr name="Group 4" id="4"/>
          <p:cNvGrpSpPr/>
          <p:nvPr/>
        </p:nvGrpSpPr>
        <p:grpSpPr>
          <a:xfrm rot="0">
            <a:off x="1028700" y="3545955"/>
            <a:ext cx="5361052" cy="3195089"/>
            <a:chOff x="0" y="0"/>
            <a:chExt cx="7148070" cy="4260119"/>
          </a:xfrm>
        </p:grpSpPr>
        <p:sp>
          <p:nvSpPr>
            <p:cNvPr name="TextBox 5" id="5"/>
            <p:cNvSpPr txBox="true"/>
            <p:nvPr/>
          </p:nvSpPr>
          <p:spPr>
            <a:xfrm rot="0">
              <a:off x="0" y="142875"/>
              <a:ext cx="7148070" cy="2679912"/>
            </a:xfrm>
            <a:prstGeom prst="rect">
              <a:avLst/>
            </a:prstGeom>
          </p:spPr>
          <p:txBody>
            <a:bodyPr anchor="t" rtlCol="false" tIns="0" lIns="0" bIns="0" rIns="0">
              <a:spAutoFit/>
            </a:bodyPr>
            <a:lstStyle/>
            <a:p>
              <a:pPr>
                <a:lnSpc>
                  <a:spcPts val="7600"/>
                </a:lnSpc>
              </a:pPr>
              <a:r>
                <a:rPr lang="en-US" sz="7600">
                  <a:solidFill>
                    <a:srgbClr val="272727"/>
                  </a:solidFill>
                  <a:latin typeface="Cormorant SC Medium"/>
                </a:rPr>
                <a:t>1 ~ Question Types</a:t>
              </a:r>
            </a:p>
          </p:txBody>
        </p:sp>
        <p:sp>
          <p:nvSpPr>
            <p:cNvPr name="TextBox 6" id="6"/>
            <p:cNvSpPr txBox="true"/>
            <p:nvPr/>
          </p:nvSpPr>
          <p:spPr>
            <a:xfrm rot="0">
              <a:off x="0" y="3350164"/>
              <a:ext cx="7148070" cy="909955"/>
            </a:xfrm>
            <a:prstGeom prst="rect">
              <a:avLst/>
            </a:prstGeom>
          </p:spPr>
          <p:txBody>
            <a:bodyPr anchor="t" rtlCol="false" tIns="0" lIns="0" bIns="0" rIns="0">
              <a:spAutoFit/>
            </a:bodyPr>
            <a:lstStyle/>
            <a:p>
              <a:pPr>
                <a:lnSpc>
                  <a:spcPts val="2880"/>
                </a:lnSpc>
              </a:pPr>
              <a:r>
                <a:rPr lang="en-US" sz="1800">
                  <a:solidFill>
                    <a:srgbClr val="272727"/>
                  </a:solidFill>
                  <a:latin typeface="HK Grotesk Light"/>
                </a:rPr>
                <a:t>I use  9 on a regular basis, 10 if you include discussion "questions"</a:t>
              </a:r>
            </a:p>
          </p:txBody>
        </p:sp>
      </p:grpSp>
      <p:pic>
        <p:nvPicPr>
          <p:cNvPr name="Picture 7" id="7"/>
          <p:cNvPicPr>
            <a:picLocks noChangeAspect="true"/>
          </p:cNvPicPr>
          <p:nvPr/>
        </p:nvPicPr>
        <p:blipFill>
          <a:blip r:embed="rId3"/>
          <a:srcRect l="1641" t="7305" r="0" b="0"/>
          <a:stretch>
            <a:fillRect/>
          </a:stretch>
        </p:blipFill>
        <p:spPr>
          <a:xfrm flipH="false" flipV="false" rot="0">
            <a:off x="8867775" y="0"/>
            <a:ext cx="7580921" cy="10188022"/>
          </a:xfrm>
          <a:prstGeom prst="rect">
            <a:avLst/>
          </a:prstGeom>
        </p:spPr>
      </p:pic>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0EAE2"/>
        </a:solidFill>
      </p:bgPr>
    </p:bg>
    <p:spTree>
      <p:nvGrpSpPr>
        <p:cNvPr id="1" name=""/>
        <p:cNvGrpSpPr/>
        <p:nvPr/>
      </p:nvGrpSpPr>
      <p:grpSpPr>
        <a:xfrm>
          <a:off x="0" y="0"/>
          <a:ext cx="0" cy="0"/>
          <a:chOff x="0" y="0"/>
          <a:chExt cx="0" cy="0"/>
        </a:xfrm>
      </p:grpSpPr>
      <p:sp>
        <p:nvSpPr>
          <p:cNvPr name="AutoShape 2" id="2"/>
          <p:cNvSpPr/>
          <p:nvPr/>
        </p:nvSpPr>
        <p:spPr>
          <a:xfrm rot="0">
            <a:off x="7248900" y="0"/>
            <a:ext cx="9525" cy="10287000"/>
          </a:xfrm>
          <a:prstGeom prst="rect">
            <a:avLst/>
          </a:prstGeom>
          <a:solidFill>
            <a:srgbClr val="272727"/>
          </a:solidFill>
        </p:spPr>
      </p:sp>
      <p:sp>
        <p:nvSpPr>
          <p:cNvPr name="AutoShape 3" id="3"/>
          <p:cNvSpPr/>
          <p:nvPr/>
        </p:nvSpPr>
        <p:spPr>
          <a:xfrm rot="0">
            <a:off x="-24000" y="-139164"/>
            <a:ext cx="7282425" cy="10565329"/>
          </a:xfrm>
          <a:prstGeom prst="rect">
            <a:avLst/>
          </a:prstGeom>
          <a:solidFill>
            <a:srgbClr val="B2AEA9"/>
          </a:solidFill>
        </p:spPr>
      </p:sp>
      <p:grpSp>
        <p:nvGrpSpPr>
          <p:cNvPr name="Group 4" id="4"/>
          <p:cNvGrpSpPr/>
          <p:nvPr/>
        </p:nvGrpSpPr>
        <p:grpSpPr>
          <a:xfrm rot="0">
            <a:off x="1028700" y="2764905"/>
            <a:ext cx="5562600" cy="4757189"/>
            <a:chOff x="0" y="0"/>
            <a:chExt cx="7416800" cy="6342919"/>
          </a:xfrm>
        </p:grpSpPr>
        <p:sp>
          <p:nvSpPr>
            <p:cNvPr name="TextBox 5" id="5"/>
            <p:cNvSpPr txBox="true"/>
            <p:nvPr/>
          </p:nvSpPr>
          <p:spPr>
            <a:xfrm rot="0">
              <a:off x="0" y="142875"/>
              <a:ext cx="7416800" cy="5245312"/>
            </a:xfrm>
            <a:prstGeom prst="rect">
              <a:avLst/>
            </a:prstGeom>
          </p:spPr>
          <p:txBody>
            <a:bodyPr anchor="t" rtlCol="false" tIns="0" lIns="0" bIns="0" rIns="0">
              <a:spAutoFit/>
            </a:bodyPr>
            <a:lstStyle/>
            <a:p>
              <a:pPr>
                <a:lnSpc>
                  <a:spcPts val="7600"/>
                </a:lnSpc>
              </a:pPr>
              <a:r>
                <a:rPr lang="en-US" sz="7600">
                  <a:solidFill>
                    <a:srgbClr val="272727"/>
                  </a:solidFill>
                  <a:latin typeface="Cormorant SC Medium"/>
                </a:rPr>
                <a:t>8 Question Types in Microwave Assignment</a:t>
              </a:r>
            </a:p>
          </p:txBody>
        </p:sp>
        <p:sp>
          <p:nvSpPr>
            <p:cNvPr name="TextBox 6" id="6"/>
            <p:cNvSpPr txBox="true"/>
            <p:nvPr/>
          </p:nvSpPr>
          <p:spPr>
            <a:xfrm rot="0">
              <a:off x="0" y="5915564"/>
              <a:ext cx="7416800" cy="427355"/>
            </a:xfrm>
            <a:prstGeom prst="rect">
              <a:avLst/>
            </a:prstGeom>
          </p:spPr>
          <p:txBody>
            <a:bodyPr anchor="t" rtlCol="false" tIns="0" lIns="0" bIns="0" rIns="0">
              <a:spAutoFit/>
            </a:bodyPr>
            <a:lstStyle/>
            <a:p>
              <a:pPr>
                <a:lnSpc>
                  <a:spcPts val="2880"/>
                </a:lnSpc>
              </a:pPr>
            </a:p>
          </p:txBody>
        </p:sp>
      </p:grpSp>
      <p:sp>
        <p:nvSpPr>
          <p:cNvPr name="TextBox 7" id="7"/>
          <p:cNvSpPr txBox="true"/>
          <p:nvPr/>
        </p:nvSpPr>
        <p:spPr>
          <a:xfrm rot="0">
            <a:off x="12029121" y="1730981"/>
            <a:ext cx="4176170" cy="1186297"/>
          </a:xfrm>
          <a:prstGeom prst="rect">
            <a:avLst/>
          </a:prstGeom>
        </p:spPr>
        <p:txBody>
          <a:bodyPr anchor="t" rtlCol="false" tIns="0" lIns="0" bIns="0" rIns="0">
            <a:spAutoFit/>
          </a:bodyPr>
          <a:lstStyle/>
          <a:p>
            <a:pPr>
              <a:lnSpc>
                <a:spcPts val="4735"/>
              </a:lnSpc>
            </a:pPr>
            <a:r>
              <a:rPr lang="en-US" sz="4344" spc="173">
                <a:solidFill>
                  <a:srgbClr val="000000"/>
                </a:solidFill>
                <a:latin typeface="Now Bold"/>
              </a:rPr>
              <a:t>QUESTION TYPES</a:t>
            </a:r>
          </a:p>
        </p:txBody>
      </p:sp>
      <p:sp>
        <p:nvSpPr>
          <p:cNvPr name="TextBox 8" id="8"/>
          <p:cNvSpPr txBox="true"/>
          <p:nvPr/>
        </p:nvSpPr>
        <p:spPr>
          <a:xfrm rot="0">
            <a:off x="12050569" y="3481578"/>
            <a:ext cx="5208731" cy="5129022"/>
          </a:xfrm>
          <a:prstGeom prst="rect">
            <a:avLst/>
          </a:prstGeom>
        </p:spPr>
        <p:txBody>
          <a:bodyPr anchor="t" rtlCol="false" tIns="0" lIns="0" bIns="0" rIns="0">
            <a:spAutoFit/>
          </a:bodyPr>
          <a:lstStyle/>
          <a:p>
            <a:pPr>
              <a:lnSpc>
                <a:spcPts val="5124"/>
              </a:lnSpc>
            </a:pPr>
            <a:r>
              <a:rPr lang="en-US" sz="2800" spc="56">
                <a:solidFill>
                  <a:srgbClr val="000000"/>
                </a:solidFill>
                <a:latin typeface="Now"/>
              </a:rPr>
              <a:t>01     Multiple Choice </a:t>
            </a:r>
          </a:p>
          <a:p>
            <a:pPr>
              <a:lnSpc>
                <a:spcPts val="5124"/>
              </a:lnSpc>
            </a:pPr>
            <a:r>
              <a:rPr lang="en-US" sz="2800" spc="56">
                <a:solidFill>
                  <a:srgbClr val="000000"/>
                </a:solidFill>
                <a:latin typeface="Now"/>
              </a:rPr>
              <a:t>02     Word Answer</a:t>
            </a:r>
          </a:p>
          <a:p>
            <a:pPr>
              <a:lnSpc>
                <a:spcPts val="5124"/>
              </a:lnSpc>
            </a:pPr>
            <a:r>
              <a:rPr lang="en-US" sz="2800" spc="56">
                <a:solidFill>
                  <a:srgbClr val="000000"/>
                </a:solidFill>
                <a:latin typeface="Now"/>
              </a:rPr>
              <a:t>03     Numeric Answer</a:t>
            </a:r>
          </a:p>
          <a:p>
            <a:pPr>
              <a:lnSpc>
                <a:spcPts val="5124"/>
              </a:lnSpc>
            </a:pPr>
            <a:r>
              <a:rPr lang="en-US" sz="2800" spc="56">
                <a:solidFill>
                  <a:srgbClr val="000000"/>
                </a:solidFill>
                <a:latin typeface="Now"/>
              </a:rPr>
              <a:t>04     Fill in the Blank</a:t>
            </a:r>
          </a:p>
          <a:p>
            <a:pPr>
              <a:lnSpc>
                <a:spcPts val="5124"/>
              </a:lnSpc>
            </a:pPr>
            <a:r>
              <a:rPr lang="en-US" sz="2800" spc="56">
                <a:solidFill>
                  <a:srgbClr val="000000"/>
                </a:solidFill>
                <a:latin typeface="Now"/>
              </a:rPr>
              <a:t>05     Long Answer</a:t>
            </a:r>
          </a:p>
          <a:p>
            <a:pPr>
              <a:lnSpc>
                <a:spcPts val="5123"/>
              </a:lnSpc>
            </a:pPr>
            <a:r>
              <a:rPr lang="en-US" sz="2800" spc="56">
                <a:solidFill>
                  <a:srgbClr val="000000"/>
                </a:solidFill>
                <a:latin typeface="Now"/>
              </a:rPr>
              <a:t>06     File Submission</a:t>
            </a:r>
          </a:p>
          <a:p>
            <a:pPr>
              <a:lnSpc>
                <a:spcPts val="5124"/>
              </a:lnSpc>
            </a:pPr>
            <a:r>
              <a:rPr lang="en-US" sz="2800" spc="56">
                <a:solidFill>
                  <a:srgbClr val="000000"/>
                </a:solidFill>
                <a:latin typeface="Now"/>
              </a:rPr>
              <a:t>07     Graded Calculation</a:t>
            </a:r>
          </a:p>
          <a:p>
            <a:pPr>
              <a:lnSpc>
                <a:spcPts val="5124"/>
              </a:lnSpc>
            </a:pPr>
            <a:r>
              <a:rPr lang="en-US" sz="2800" spc="56">
                <a:solidFill>
                  <a:srgbClr val="000000"/>
                </a:solidFill>
                <a:latin typeface="Now"/>
              </a:rPr>
              <a:t>08     Discussion</a:t>
            </a:r>
          </a:p>
        </p:txBody>
      </p:sp>
      <p:sp>
        <p:nvSpPr>
          <p:cNvPr name="AutoShape 9" id="9"/>
          <p:cNvSpPr/>
          <p:nvPr/>
        </p:nvSpPr>
        <p:spPr>
          <a:xfrm rot="0">
            <a:off x="12050569" y="3060402"/>
            <a:ext cx="4455277" cy="12931"/>
          </a:xfrm>
          <a:prstGeom prst="rect">
            <a:avLst/>
          </a:prstGeom>
          <a:solidFill>
            <a:srgbClr val="000000"/>
          </a:solidFill>
        </p:spPr>
      </p:sp>
      <p:pic>
        <p:nvPicPr>
          <p:cNvPr name="Picture 10" id="10"/>
          <p:cNvPicPr>
            <a:picLocks noChangeAspect="true"/>
          </p:cNvPicPr>
          <p:nvPr/>
        </p:nvPicPr>
        <p:blipFill>
          <a:blip r:embed="rId3"/>
          <a:srcRect l="0" t="0" r="0" b="0"/>
          <a:stretch>
            <a:fillRect/>
          </a:stretch>
        </p:blipFill>
        <p:spPr>
          <a:xfrm flipH="false" flipV="false" rot="0">
            <a:off x="15344755" y="1722293"/>
            <a:ext cx="1161092" cy="1042613"/>
          </a:xfrm>
          <a:prstGeom prst="rect">
            <a:avLst/>
          </a:prstGeom>
        </p:spPr>
      </p:pic>
    </p:spTree>
  </p:cSld>
  <p:clrMapOvr>
    <a:masterClrMapping/>
  </p:clrMapOvr>
</p:sld>
</file>

<file path=ppt/slides/slide22.xml><?xml version="1.0" encoding="utf-8"?>
<p:sld xmlns:p="http://schemas.openxmlformats.org/presentationml/2006/main" xmlns:a="http://schemas.openxmlformats.org/drawingml/2006/main">
  <p:cSld>
    <p:bg>
      <p:bgPr>
        <a:solidFill>
          <a:srgbClr val="F0EAE2"/>
        </a:solidFill>
      </p:bgPr>
    </p:bg>
    <p:spTree>
      <p:nvGrpSpPr>
        <p:cNvPr id="1" name=""/>
        <p:cNvGrpSpPr/>
        <p:nvPr/>
      </p:nvGrpSpPr>
      <p:grpSpPr>
        <a:xfrm>
          <a:off x="0" y="0"/>
          <a:ext cx="0" cy="0"/>
          <a:chOff x="0" y="0"/>
          <a:chExt cx="0" cy="0"/>
        </a:xfrm>
      </p:grpSpPr>
      <p:sp>
        <p:nvSpPr>
          <p:cNvPr name="AutoShape 2" id="2"/>
          <p:cNvSpPr/>
          <p:nvPr/>
        </p:nvSpPr>
        <p:spPr>
          <a:xfrm rot="0">
            <a:off x="7248900" y="0"/>
            <a:ext cx="9525" cy="10287000"/>
          </a:xfrm>
          <a:prstGeom prst="rect">
            <a:avLst/>
          </a:prstGeom>
          <a:solidFill>
            <a:srgbClr val="272727"/>
          </a:solidFill>
        </p:spPr>
      </p:sp>
      <p:sp>
        <p:nvSpPr>
          <p:cNvPr name="AutoShape 3" id="3"/>
          <p:cNvSpPr/>
          <p:nvPr/>
        </p:nvSpPr>
        <p:spPr>
          <a:xfrm rot="0">
            <a:off x="-24000" y="-139164"/>
            <a:ext cx="7282425" cy="10565329"/>
          </a:xfrm>
          <a:prstGeom prst="rect">
            <a:avLst/>
          </a:prstGeom>
          <a:solidFill>
            <a:srgbClr val="B2AEA9"/>
          </a:solidFill>
        </p:spPr>
      </p:sp>
      <p:grpSp>
        <p:nvGrpSpPr>
          <p:cNvPr name="Group 4" id="4"/>
          <p:cNvGrpSpPr/>
          <p:nvPr/>
        </p:nvGrpSpPr>
        <p:grpSpPr>
          <a:xfrm rot="0">
            <a:off x="1028700" y="3726930"/>
            <a:ext cx="5143500" cy="2833139"/>
            <a:chOff x="0" y="0"/>
            <a:chExt cx="6858000" cy="3777519"/>
          </a:xfrm>
        </p:grpSpPr>
        <p:sp>
          <p:nvSpPr>
            <p:cNvPr name="TextBox 5" id="5"/>
            <p:cNvSpPr txBox="true"/>
            <p:nvPr/>
          </p:nvSpPr>
          <p:spPr>
            <a:xfrm rot="0">
              <a:off x="0" y="142875"/>
              <a:ext cx="6858000" cy="2679912"/>
            </a:xfrm>
            <a:prstGeom prst="rect">
              <a:avLst/>
            </a:prstGeom>
          </p:spPr>
          <p:txBody>
            <a:bodyPr anchor="t" rtlCol="false" tIns="0" lIns="0" bIns="0" rIns="0">
              <a:spAutoFit/>
            </a:bodyPr>
            <a:lstStyle/>
            <a:p>
              <a:pPr>
                <a:lnSpc>
                  <a:spcPts val="7600"/>
                </a:lnSpc>
              </a:pPr>
              <a:r>
                <a:rPr lang="en-US" sz="7600">
                  <a:solidFill>
                    <a:srgbClr val="272727"/>
                  </a:solidFill>
                  <a:latin typeface="Cormorant SC Medium"/>
                </a:rPr>
                <a:t>2 ~Ease of Grading</a:t>
              </a:r>
            </a:p>
          </p:txBody>
        </p:sp>
        <p:sp>
          <p:nvSpPr>
            <p:cNvPr name="TextBox 6" id="6"/>
            <p:cNvSpPr txBox="true"/>
            <p:nvPr/>
          </p:nvSpPr>
          <p:spPr>
            <a:xfrm rot="0">
              <a:off x="0" y="3350164"/>
              <a:ext cx="6858000" cy="427355"/>
            </a:xfrm>
            <a:prstGeom prst="rect">
              <a:avLst/>
            </a:prstGeom>
          </p:spPr>
          <p:txBody>
            <a:bodyPr anchor="t" rtlCol="false" tIns="0" lIns="0" bIns="0" rIns="0">
              <a:spAutoFit/>
            </a:bodyPr>
            <a:lstStyle/>
            <a:p>
              <a:pPr>
                <a:lnSpc>
                  <a:spcPts val="2880"/>
                </a:lnSpc>
              </a:pP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pic>
        <p:nvPicPr>
          <p:cNvPr name="Picture 2" id="2"/>
          <p:cNvPicPr>
            <a:picLocks noChangeAspect="true"/>
          </p:cNvPicPr>
          <p:nvPr>
            <a:videoFile r:link="rId3"/>
          </p:nvPr>
        </p:nvPicPr>
        <p:blipFill>
          <a:blip r:embed="rId2"/>
          <a:stretch>
            <a:fillRect/>
          </a:stretch>
        </p:blipFill>
        <p:spPr>
          <a:xfrm rot="0">
            <a:off x="1374766" y="675975"/>
            <a:ext cx="15884534" cy="8935051"/>
          </a:xfrm>
          <a:prstGeom prst="rect">
            <a:avLst/>
          </a:prstGeom>
        </p:spPr>
      </p:pic>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0EAE2"/>
        </a:solidFill>
      </p:bgPr>
    </p:bg>
    <p:spTree>
      <p:nvGrpSpPr>
        <p:cNvPr id="1" name=""/>
        <p:cNvGrpSpPr/>
        <p:nvPr/>
      </p:nvGrpSpPr>
      <p:grpSpPr>
        <a:xfrm>
          <a:off x="0" y="0"/>
          <a:ext cx="0" cy="0"/>
          <a:chOff x="0" y="0"/>
          <a:chExt cx="0" cy="0"/>
        </a:xfrm>
      </p:grpSpPr>
      <p:sp>
        <p:nvSpPr>
          <p:cNvPr name="AutoShape 2" id="2"/>
          <p:cNvSpPr/>
          <p:nvPr/>
        </p:nvSpPr>
        <p:spPr>
          <a:xfrm rot="0">
            <a:off x="7248900" y="0"/>
            <a:ext cx="9525" cy="10287000"/>
          </a:xfrm>
          <a:prstGeom prst="rect">
            <a:avLst/>
          </a:prstGeom>
          <a:solidFill>
            <a:srgbClr val="272727"/>
          </a:solidFill>
        </p:spPr>
      </p:sp>
      <p:sp>
        <p:nvSpPr>
          <p:cNvPr name="AutoShape 3" id="3"/>
          <p:cNvSpPr/>
          <p:nvPr/>
        </p:nvSpPr>
        <p:spPr>
          <a:xfrm rot="0">
            <a:off x="-24000" y="-139164"/>
            <a:ext cx="7282425" cy="10565329"/>
          </a:xfrm>
          <a:prstGeom prst="rect">
            <a:avLst/>
          </a:prstGeom>
          <a:solidFill>
            <a:srgbClr val="B2AEA9"/>
          </a:solidFill>
        </p:spPr>
      </p:sp>
      <p:pic>
        <p:nvPicPr>
          <p:cNvPr name="Picture 4" id="4"/>
          <p:cNvPicPr>
            <a:picLocks noChangeAspect="true"/>
          </p:cNvPicPr>
          <p:nvPr/>
        </p:nvPicPr>
        <p:blipFill>
          <a:blip r:embed="rId3"/>
          <a:srcRect l="0" t="0" r="0" b="0"/>
          <a:stretch>
            <a:fillRect/>
          </a:stretch>
        </p:blipFill>
        <p:spPr>
          <a:xfrm flipH="false" flipV="false" rot="0">
            <a:off x="8727007" y="2180016"/>
            <a:ext cx="8052923" cy="6460367"/>
          </a:xfrm>
          <a:prstGeom prst="rect">
            <a:avLst/>
          </a:prstGeom>
        </p:spPr>
      </p:pic>
      <p:grpSp>
        <p:nvGrpSpPr>
          <p:cNvPr name="Group 5" id="5"/>
          <p:cNvGrpSpPr/>
          <p:nvPr/>
        </p:nvGrpSpPr>
        <p:grpSpPr>
          <a:xfrm rot="0">
            <a:off x="1028700" y="3245918"/>
            <a:ext cx="5143500" cy="3795164"/>
            <a:chOff x="0" y="0"/>
            <a:chExt cx="6858000" cy="5060219"/>
          </a:xfrm>
        </p:grpSpPr>
        <p:sp>
          <p:nvSpPr>
            <p:cNvPr name="TextBox 6" id="6"/>
            <p:cNvSpPr txBox="true"/>
            <p:nvPr/>
          </p:nvSpPr>
          <p:spPr>
            <a:xfrm rot="0">
              <a:off x="0" y="142875"/>
              <a:ext cx="6858000" cy="3962612"/>
            </a:xfrm>
            <a:prstGeom prst="rect">
              <a:avLst/>
            </a:prstGeom>
          </p:spPr>
          <p:txBody>
            <a:bodyPr anchor="t" rtlCol="false" tIns="0" lIns="0" bIns="0" rIns="0">
              <a:spAutoFit/>
            </a:bodyPr>
            <a:lstStyle/>
            <a:p>
              <a:pPr>
                <a:lnSpc>
                  <a:spcPts val="7600"/>
                </a:lnSpc>
              </a:pPr>
              <a:r>
                <a:rPr lang="en-US" sz="7600">
                  <a:solidFill>
                    <a:srgbClr val="272727"/>
                  </a:solidFill>
                  <a:latin typeface="Cormorant SC Medium"/>
                </a:rPr>
                <a:t>3. Syncing with Canvas</a:t>
              </a:r>
            </a:p>
          </p:txBody>
        </p:sp>
        <p:sp>
          <p:nvSpPr>
            <p:cNvPr name="TextBox 7" id="7"/>
            <p:cNvSpPr txBox="true"/>
            <p:nvPr/>
          </p:nvSpPr>
          <p:spPr>
            <a:xfrm rot="0">
              <a:off x="0" y="4632864"/>
              <a:ext cx="6858000" cy="427355"/>
            </a:xfrm>
            <a:prstGeom prst="rect">
              <a:avLst/>
            </a:prstGeom>
          </p:spPr>
          <p:txBody>
            <a:bodyPr anchor="t" rtlCol="false" tIns="0" lIns="0" bIns="0" rIns="0">
              <a:spAutoFit/>
            </a:bodyPr>
            <a:lstStyle/>
            <a:p>
              <a:pPr>
                <a:lnSpc>
                  <a:spcPts val="2880"/>
                </a:lnSpc>
              </a:pPr>
            </a:p>
          </p:txBody>
        </p:sp>
      </p:grpSp>
      <p:sp>
        <p:nvSpPr>
          <p:cNvPr name="TextBox 8" id="8"/>
          <p:cNvSpPr txBox="true"/>
          <p:nvPr/>
        </p:nvSpPr>
        <p:spPr>
          <a:xfrm rot="0">
            <a:off x="15590942" y="624840"/>
            <a:ext cx="2377976" cy="579120"/>
          </a:xfrm>
          <a:prstGeom prst="rect">
            <a:avLst/>
          </a:prstGeom>
        </p:spPr>
        <p:txBody>
          <a:bodyPr anchor="t" rtlCol="false" tIns="0" lIns="0" bIns="0" rIns="0">
            <a:spAutoFit/>
          </a:bodyPr>
          <a:lstStyle/>
          <a:p>
            <a:pPr algn="ctr">
              <a:lnSpc>
                <a:spcPts val="2310"/>
              </a:lnSpc>
              <a:spcBef>
                <a:spcPct val="0"/>
              </a:spcBef>
            </a:pPr>
            <a:r>
              <a:rPr lang="en-US" sz="2100">
                <a:solidFill>
                  <a:srgbClr val="000000"/>
                </a:solidFill>
                <a:latin typeface="Cormorant Garamond Bold"/>
              </a:rPr>
              <a:t>Top Hat ~ CMC3 2020</a:t>
            </a:r>
          </a:p>
          <a:p>
            <a:pPr algn="ctr">
              <a:lnSpc>
                <a:spcPts val="2310"/>
              </a:lnSpc>
              <a:spcBef>
                <a:spcPct val="0"/>
              </a:spcBef>
            </a:pPr>
            <a:r>
              <a:rPr lang="en-US" sz="2100">
                <a:solidFill>
                  <a:srgbClr val="000000"/>
                </a:solidFill>
                <a:latin typeface="Cormorant Garamond Bold"/>
              </a:rPr>
              <a:t>The Power of the Ask</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7248900" y="0"/>
            <a:ext cx="9525" cy="10287000"/>
          </a:xfrm>
          <a:prstGeom prst="rect">
            <a:avLst/>
          </a:prstGeom>
          <a:solidFill>
            <a:srgbClr val="272727"/>
          </a:solidFill>
        </p:spPr>
      </p:sp>
      <p:sp>
        <p:nvSpPr>
          <p:cNvPr name="AutoShape 3" id="3"/>
          <p:cNvSpPr/>
          <p:nvPr/>
        </p:nvSpPr>
        <p:spPr>
          <a:xfrm rot="0">
            <a:off x="-24000" y="-139164"/>
            <a:ext cx="7282425" cy="10565329"/>
          </a:xfrm>
          <a:prstGeom prst="rect">
            <a:avLst/>
          </a:prstGeom>
          <a:solidFill>
            <a:srgbClr val="B2AEA9"/>
          </a:solidFill>
        </p:spPr>
      </p:sp>
      <p:pic>
        <p:nvPicPr>
          <p:cNvPr name="Picture 4" id="4"/>
          <p:cNvPicPr>
            <a:picLocks noChangeAspect="true"/>
          </p:cNvPicPr>
          <p:nvPr/>
        </p:nvPicPr>
        <p:blipFill>
          <a:blip r:embed="rId3"/>
          <a:srcRect l="0" t="601" r="0" b="601"/>
          <a:stretch>
            <a:fillRect/>
          </a:stretch>
        </p:blipFill>
        <p:spPr>
          <a:xfrm flipH="false" flipV="false" rot="0">
            <a:off x="5906244" y="93528"/>
            <a:ext cx="11029575" cy="7266805"/>
          </a:xfrm>
          <a:prstGeom prst="rect">
            <a:avLst/>
          </a:prstGeom>
        </p:spPr>
      </p:pic>
      <p:grpSp>
        <p:nvGrpSpPr>
          <p:cNvPr name="Group 5" id="5"/>
          <p:cNvGrpSpPr/>
          <p:nvPr/>
        </p:nvGrpSpPr>
        <p:grpSpPr>
          <a:xfrm rot="0">
            <a:off x="1028700" y="3726931"/>
            <a:ext cx="5143500" cy="2833139"/>
            <a:chOff x="0" y="0"/>
            <a:chExt cx="6858000" cy="3777518"/>
          </a:xfrm>
        </p:grpSpPr>
        <p:sp>
          <p:nvSpPr>
            <p:cNvPr name="TextBox 6" id="6"/>
            <p:cNvSpPr txBox="true"/>
            <p:nvPr/>
          </p:nvSpPr>
          <p:spPr>
            <a:xfrm rot="0">
              <a:off x="0" y="152400"/>
              <a:ext cx="6858000" cy="2670386"/>
            </a:xfrm>
            <a:prstGeom prst="rect">
              <a:avLst/>
            </a:prstGeom>
          </p:spPr>
          <p:txBody>
            <a:bodyPr anchor="t" rtlCol="false" tIns="0" lIns="0" bIns="0" rIns="0">
              <a:spAutoFit/>
            </a:bodyPr>
            <a:lstStyle/>
            <a:p>
              <a:pPr>
                <a:lnSpc>
                  <a:spcPts val="7599"/>
                </a:lnSpc>
              </a:pPr>
              <a:r>
                <a:rPr lang="en-US" sz="7600">
                  <a:solidFill>
                    <a:srgbClr val="272727"/>
                  </a:solidFill>
                  <a:latin typeface="Cormorant SC Medium"/>
                </a:rPr>
                <a:t>4 ~ Course </a:t>
              </a:r>
            </a:p>
            <a:p>
              <a:pPr>
                <a:lnSpc>
                  <a:spcPts val="7600"/>
                </a:lnSpc>
              </a:pPr>
              <a:r>
                <a:rPr lang="en-US" sz="7599">
                  <a:solidFill>
                    <a:srgbClr val="272727"/>
                  </a:solidFill>
                  <a:latin typeface="Cormorant SC Medium"/>
                </a:rPr>
                <a:t>design</a:t>
              </a:r>
            </a:p>
          </p:txBody>
        </p:sp>
        <p:sp>
          <p:nvSpPr>
            <p:cNvPr name="TextBox 7" id="7"/>
            <p:cNvSpPr txBox="true"/>
            <p:nvPr/>
          </p:nvSpPr>
          <p:spPr>
            <a:xfrm rot="0">
              <a:off x="0" y="3350163"/>
              <a:ext cx="6858000" cy="427355"/>
            </a:xfrm>
            <a:prstGeom prst="rect">
              <a:avLst/>
            </a:prstGeom>
          </p:spPr>
          <p:txBody>
            <a:bodyPr anchor="t" rtlCol="false" tIns="0" lIns="0" bIns="0" rIns="0">
              <a:spAutoFit/>
            </a:bodyPr>
            <a:lstStyle/>
            <a:p>
              <a:pPr>
                <a:lnSpc>
                  <a:spcPts val="2880"/>
                </a:lnSpc>
              </a:pPr>
            </a:p>
          </p:txBody>
        </p:sp>
      </p:grpSp>
      <p:sp>
        <p:nvSpPr>
          <p:cNvPr name="TextBox 8" id="8"/>
          <p:cNvSpPr txBox="true"/>
          <p:nvPr/>
        </p:nvSpPr>
        <p:spPr>
          <a:xfrm rot="0">
            <a:off x="7344331" y="7893133"/>
            <a:ext cx="10067369" cy="1899285"/>
          </a:xfrm>
          <a:prstGeom prst="rect">
            <a:avLst/>
          </a:prstGeom>
        </p:spPr>
        <p:txBody>
          <a:bodyPr anchor="t" rtlCol="false" tIns="0" lIns="0" bIns="0" rIns="0">
            <a:spAutoFit/>
          </a:bodyPr>
          <a:lstStyle/>
          <a:p>
            <a:pPr marL="777240" indent="-388620" lvl="1">
              <a:lnSpc>
                <a:spcPts val="5040"/>
              </a:lnSpc>
              <a:buFont typeface="Arial"/>
              <a:buChar char="•"/>
            </a:pPr>
            <a:r>
              <a:rPr lang="en-US" sz="3600">
                <a:solidFill>
                  <a:srgbClr val="000000"/>
                </a:solidFill>
                <a:latin typeface="HK Grotesk Light"/>
              </a:rPr>
              <a:t>Ease of Creating/Uploading Content with Pages, Folders, etc.</a:t>
            </a:r>
          </a:p>
          <a:p>
            <a:pPr marL="777240" indent="-388620" lvl="1">
              <a:lnSpc>
                <a:spcPts val="5040"/>
              </a:lnSpc>
              <a:buFont typeface="Arial"/>
              <a:buChar char="•"/>
            </a:pPr>
            <a:r>
              <a:rPr lang="en-US" sz="3600">
                <a:solidFill>
                  <a:srgbClr val="000000"/>
                </a:solidFill>
                <a:latin typeface="HK Grotesk Light"/>
              </a:rPr>
              <a:t>Top Hat Instructional Designer</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0EAE2"/>
        </a:solidFill>
      </p:bgPr>
    </p:bg>
    <p:spTree>
      <p:nvGrpSpPr>
        <p:cNvPr id="1" name=""/>
        <p:cNvGrpSpPr/>
        <p:nvPr/>
      </p:nvGrpSpPr>
      <p:grpSpPr>
        <a:xfrm>
          <a:off x="0" y="0"/>
          <a:ext cx="0" cy="0"/>
          <a:chOff x="0" y="0"/>
          <a:chExt cx="0" cy="0"/>
        </a:xfrm>
      </p:grpSpPr>
      <p:sp>
        <p:nvSpPr>
          <p:cNvPr name="AutoShape 2" id="2"/>
          <p:cNvSpPr/>
          <p:nvPr/>
        </p:nvSpPr>
        <p:spPr>
          <a:xfrm rot="0">
            <a:off x="7248900" y="0"/>
            <a:ext cx="9525" cy="10287000"/>
          </a:xfrm>
          <a:prstGeom prst="rect">
            <a:avLst/>
          </a:prstGeom>
          <a:solidFill>
            <a:srgbClr val="272727"/>
          </a:solidFill>
        </p:spPr>
      </p:sp>
      <p:sp>
        <p:nvSpPr>
          <p:cNvPr name="AutoShape 3" id="3"/>
          <p:cNvSpPr/>
          <p:nvPr/>
        </p:nvSpPr>
        <p:spPr>
          <a:xfrm rot="0">
            <a:off x="-24000" y="-139164"/>
            <a:ext cx="7282425" cy="10565329"/>
          </a:xfrm>
          <a:prstGeom prst="rect">
            <a:avLst/>
          </a:prstGeom>
          <a:solidFill>
            <a:srgbClr val="B2AEA9"/>
          </a:solidFill>
        </p:spPr>
      </p:sp>
      <p:pic>
        <p:nvPicPr>
          <p:cNvPr name="Picture 4" id="4"/>
          <p:cNvPicPr>
            <a:picLocks noChangeAspect="true"/>
          </p:cNvPicPr>
          <p:nvPr/>
        </p:nvPicPr>
        <p:blipFill>
          <a:blip r:embed="rId3"/>
          <a:srcRect l="5813" t="2604" r="0" b="0"/>
          <a:stretch>
            <a:fillRect/>
          </a:stretch>
        </p:blipFill>
        <p:spPr>
          <a:xfrm flipH="false" flipV="false" rot="0">
            <a:off x="8743950" y="3264453"/>
            <a:ext cx="7879192" cy="3758094"/>
          </a:xfrm>
          <a:prstGeom prst="rect">
            <a:avLst/>
          </a:prstGeom>
        </p:spPr>
      </p:pic>
      <p:grpSp>
        <p:nvGrpSpPr>
          <p:cNvPr name="Group 5" id="5"/>
          <p:cNvGrpSpPr/>
          <p:nvPr/>
        </p:nvGrpSpPr>
        <p:grpSpPr>
          <a:xfrm rot="0">
            <a:off x="1028700" y="3726930"/>
            <a:ext cx="5143500" cy="2833139"/>
            <a:chOff x="0" y="0"/>
            <a:chExt cx="6858000" cy="3777519"/>
          </a:xfrm>
        </p:grpSpPr>
        <p:sp>
          <p:nvSpPr>
            <p:cNvPr name="TextBox 6" id="6"/>
            <p:cNvSpPr txBox="true"/>
            <p:nvPr/>
          </p:nvSpPr>
          <p:spPr>
            <a:xfrm rot="0">
              <a:off x="0" y="142875"/>
              <a:ext cx="6858000" cy="2679912"/>
            </a:xfrm>
            <a:prstGeom prst="rect">
              <a:avLst/>
            </a:prstGeom>
          </p:spPr>
          <p:txBody>
            <a:bodyPr anchor="t" rtlCol="false" tIns="0" lIns="0" bIns="0" rIns="0">
              <a:spAutoFit/>
            </a:bodyPr>
            <a:lstStyle/>
            <a:p>
              <a:pPr>
                <a:lnSpc>
                  <a:spcPts val="7600"/>
                </a:lnSpc>
              </a:pPr>
              <a:r>
                <a:rPr lang="en-US" sz="7600">
                  <a:solidFill>
                    <a:srgbClr val="272727"/>
                  </a:solidFill>
                  <a:latin typeface="Cormorant SC Medium"/>
                </a:rPr>
                <a:t>5 ~ Virtual Classroom</a:t>
              </a:r>
            </a:p>
          </p:txBody>
        </p:sp>
        <p:sp>
          <p:nvSpPr>
            <p:cNvPr name="TextBox 7" id="7"/>
            <p:cNvSpPr txBox="true"/>
            <p:nvPr/>
          </p:nvSpPr>
          <p:spPr>
            <a:xfrm rot="0">
              <a:off x="0" y="3350164"/>
              <a:ext cx="6858000" cy="427355"/>
            </a:xfrm>
            <a:prstGeom prst="rect">
              <a:avLst/>
            </a:prstGeom>
          </p:spPr>
          <p:txBody>
            <a:bodyPr anchor="t" rtlCol="false" tIns="0" lIns="0" bIns="0" rIns="0">
              <a:spAutoFit/>
            </a:bodyPr>
            <a:lstStyle/>
            <a:p>
              <a:pPr>
                <a:lnSpc>
                  <a:spcPts val="2880"/>
                </a:lnSpc>
              </a:pPr>
            </a:p>
          </p:txBody>
        </p:sp>
      </p:grpSp>
    </p:spTree>
  </p:cSld>
  <p:clrMapOvr>
    <a:masterClrMapping/>
  </p:clrMapOvr>
</p:sld>
</file>

<file path=ppt/slides/slide27.xml><?xml version="1.0" encoding="utf-8"?>
<p:sld xmlns:p="http://schemas.openxmlformats.org/presentationml/2006/main" xmlns:a="http://schemas.openxmlformats.org/drawingml/2006/main">
  <p:cSld>
    <p:bg>
      <p:bgPr>
        <a:solidFill>
          <a:srgbClr val="F0EAE2"/>
        </a:solidFill>
      </p:bgPr>
    </p:bg>
    <p:spTree>
      <p:nvGrpSpPr>
        <p:cNvPr id="1" name=""/>
        <p:cNvGrpSpPr/>
        <p:nvPr/>
      </p:nvGrpSpPr>
      <p:grpSpPr>
        <a:xfrm>
          <a:off x="0" y="0"/>
          <a:ext cx="0" cy="0"/>
          <a:chOff x="0" y="0"/>
          <a:chExt cx="0" cy="0"/>
        </a:xfrm>
      </p:grpSpPr>
      <p:sp>
        <p:nvSpPr>
          <p:cNvPr name="AutoShape 2" id="2"/>
          <p:cNvSpPr/>
          <p:nvPr/>
        </p:nvSpPr>
        <p:spPr>
          <a:xfrm rot="-10800000">
            <a:off x="2982088" y="622109"/>
            <a:ext cx="9525" cy="9042781"/>
          </a:xfrm>
          <a:prstGeom prst="rect">
            <a:avLst/>
          </a:prstGeom>
          <a:solidFill>
            <a:srgbClr val="000000"/>
          </a:solidFill>
        </p:spPr>
      </p:sp>
      <p:grpSp>
        <p:nvGrpSpPr>
          <p:cNvPr name="Group 3" id="3"/>
          <p:cNvGrpSpPr/>
          <p:nvPr/>
        </p:nvGrpSpPr>
        <p:grpSpPr>
          <a:xfrm rot="0">
            <a:off x="4662009" y="2951423"/>
            <a:ext cx="8190034" cy="4338117"/>
            <a:chOff x="0" y="0"/>
            <a:chExt cx="10920045" cy="5784155"/>
          </a:xfrm>
        </p:grpSpPr>
        <p:sp>
          <p:nvSpPr>
            <p:cNvPr name="TextBox 4" id="4"/>
            <p:cNvSpPr txBox="true"/>
            <p:nvPr/>
          </p:nvSpPr>
          <p:spPr>
            <a:xfrm rot="0">
              <a:off x="0" y="785840"/>
              <a:ext cx="10920045" cy="4998315"/>
            </a:xfrm>
            <a:prstGeom prst="rect">
              <a:avLst/>
            </a:prstGeom>
          </p:spPr>
          <p:txBody>
            <a:bodyPr anchor="t" rtlCol="false" tIns="0" lIns="0" bIns="0" rIns="0">
              <a:spAutoFit/>
            </a:bodyPr>
            <a:lstStyle/>
            <a:p>
              <a:pPr>
                <a:lnSpc>
                  <a:spcPts val="9904"/>
                </a:lnSpc>
              </a:pPr>
              <a:r>
                <a:rPr lang="en-US" sz="9004">
                  <a:solidFill>
                    <a:srgbClr val="000000"/>
                  </a:solidFill>
                  <a:latin typeface="Poppins Bold"/>
                </a:rPr>
                <a:t>PART 04 - PEAKS &amp; VALLEYS</a:t>
              </a:r>
            </a:p>
          </p:txBody>
        </p:sp>
        <p:sp>
          <p:nvSpPr>
            <p:cNvPr name="TextBox 5" id="5"/>
            <p:cNvSpPr txBox="true"/>
            <p:nvPr/>
          </p:nvSpPr>
          <p:spPr>
            <a:xfrm rot="0">
              <a:off x="0" y="19050"/>
              <a:ext cx="10920045" cy="397510"/>
            </a:xfrm>
            <a:prstGeom prst="rect">
              <a:avLst/>
            </a:prstGeom>
          </p:spPr>
          <p:txBody>
            <a:bodyPr anchor="t" rtlCol="false" tIns="0" lIns="0" bIns="0" rIns="0">
              <a:spAutoFit/>
            </a:bodyPr>
            <a:lstStyle/>
            <a:p>
              <a:pPr>
                <a:lnSpc>
                  <a:spcPts val="2310"/>
                </a:lnSpc>
                <a:spcBef>
                  <a:spcPct val="0"/>
                </a:spcBef>
              </a:pPr>
              <a:r>
                <a:rPr lang="en-US" sz="2100" spc="306">
                  <a:solidFill>
                    <a:srgbClr val="000000"/>
                  </a:solidFill>
                  <a:latin typeface="Cormorant Garamond Bold"/>
                </a:rPr>
                <a:t>FOURTH ROUND</a:t>
              </a:r>
            </a:p>
          </p:txBody>
        </p:sp>
      </p:grpSp>
      <p:sp>
        <p:nvSpPr>
          <p:cNvPr name="TextBox 6" id="6"/>
          <p:cNvSpPr txBox="true"/>
          <p:nvPr/>
        </p:nvSpPr>
        <p:spPr>
          <a:xfrm rot="0">
            <a:off x="14881324" y="1047750"/>
            <a:ext cx="2377976" cy="579120"/>
          </a:xfrm>
          <a:prstGeom prst="rect">
            <a:avLst/>
          </a:prstGeom>
        </p:spPr>
        <p:txBody>
          <a:bodyPr anchor="t" rtlCol="false" tIns="0" lIns="0" bIns="0" rIns="0">
            <a:spAutoFit/>
          </a:bodyPr>
          <a:lstStyle/>
          <a:p>
            <a:pPr algn="ctr">
              <a:lnSpc>
                <a:spcPts val="2310"/>
              </a:lnSpc>
              <a:spcBef>
                <a:spcPct val="0"/>
              </a:spcBef>
            </a:pPr>
            <a:r>
              <a:rPr lang="en-US" sz="2100">
                <a:solidFill>
                  <a:srgbClr val="000000"/>
                </a:solidFill>
                <a:latin typeface="Cormorant Garamond Bold"/>
              </a:rPr>
              <a:t>Top Hat ~ CMC3 2020</a:t>
            </a:r>
          </a:p>
          <a:p>
            <a:pPr algn="ctr">
              <a:lnSpc>
                <a:spcPts val="2310"/>
              </a:lnSpc>
              <a:spcBef>
                <a:spcPct val="0"/>
              </a:spcBef>
            </a:pPr>
            <a:r>
              <a:rPr lang="en-US" sz="2100">
                <a:solidFill>
                  <a:srgbClr val="000000"/>
                </a:solidFill>
                <a:latin typeface="Cormorant Garamond Bold"/>
              </a:rPr>
              <a:t>The Power of the Ask</a:t>
            </a:r>
          </a:p>
        </p:txBody>
      </p:sp>
    </p:spTree>
  </p:cSld>
  <p:clrMapOvr>
    <a:masterClrMapping/>
  </p:clrMapOvr>
</p:sld>
</file>

<file path=ppt/slides/slide28.xml><?xml version="1.0" encoding="utf-8"?>
<p:sld xmlns:p="http://schemas.openxmlformats.org/presentationml/2006/main" xmlns:a="http://schemas.openxmlformats.org/drawingml/2006/main">
  <p:cSld>
    <p:bg>
      <p:bgPr>
        <a:solidFill>
          <a:srgbClr val="F0EAE2"/>
        </a:solidFill>
      </p:bgPr>
    </p:bg>
    <p:spTree>
      <p:nvGrpSpPr>
        <p:cNvPr id="1" name=""/>
        <p:cNvGrpSpPr/>
        <p:nvPr/>
      </p:nvGrpSpPr>
      <p:grpSpPr>
        <a:xfrm>
          <a:off x="0" y="0"/>
          <a:ext cx="0" cy="0"/>
          <a:chOff x="0" y="0"/>
          <a:chExt cx="0" cy="0"/>
        </a:xfrm>
      </p:grpSpPr>
      <p:sp>
        <p:nvSpPr>
          <p:cNvPr name="AutoShape 2" id="2"/>
          <p:cNvSpPr/>
          <p:nvPr/>
        </p:nvSpPr>
        <p:spPr>
          <a:xfrm rot="-10800000">
            <a:off x="2982088" y="622109"/>
            <a:ext cx="9525" cy="9042781"/>
          </a:xfrm>
          <a:prstGeom prst="rect">
            <a:avLst/>
          </a:prstGeom>
          <a:solidFill>
            <a:srgbClr val="000000"/>
          </a:solidFill>
        </p:spPr>
      </p:sp>
      <p:sp>
        <p:nvSpPr>
          <p:cNvPr name="TextBox 3" id="3"/>
          <p:cNvSpPr txBox="true"/>
          <p:nvPr/>
        </p:nvSpPr>
        <p:spPr>
          <a:xfrm rot="0">
            <a:off x="4145490" y="383984"/>
            <a:ext cx="14142510" cy="9843770"/>
          </a:xfrm>
          <a:prstGeom prst="rect">
            <a:avLst/>
          </a:prstGeom>
        </p:spPr>
        <p:txBody>
          <a:bodyPr anchor="t" rtlCol="false" tIns="0" lIns="0" bIns="0" rIns="0">
            <a:spAutoFit/>
          </a:bodyPr>
          <a:lstStyle/>
          <a:p>
            <a:pPr>
              <a:lnSpc>
                <a:spcPts val="16800"/>
              </a:lnSpc>
            </a:pPr>
            <a:r>
              <a:rPr lang="en-US" sz="12000" spc="120">
                <a:solidFill>
                  <a:srgbClr val="000000"/>
                </a:solidFill>
                <a:latin typeface="Poppins Bold"/>
              </a:rPr>
              <a:t>Thank you!</a:t>
            </a:r>
          </a:p>
          <a:p>
            <a:pPr>
              <a:lnSpc>
                <a:spcPts val="10361"/>
              </a:lnSpc>
            </a:pPr>
          </a:p>
          <a:p>
            <a:pPr>
              <a:lnSpc>
                <a:spcPts val="10361"/>
              </a:lnSpc>
            </a:pPr>
            <a:r>
              <a:rPr lang="en-US" sz="7400" spc="74">
                <a:solidFill>
                  <a:srgbClr val="000000"/>
                </a:solidFill>
                <a:latin typeface="Cormorant Garamond Medium"/>
              </a:rPr>
              <a:t>Donna M. Smith</a:t>
            </a:r>
          </a:p>
          <a:p>
            <a:pPr>
              <a:lnSpc>
                <a:spcPts val="10361"/>
              </a:lnSpc>
            </a:pPr>
            <a:r>
              <a:rPr lang="en-US" sz="7400" spc="74">
                <a:solidFill>
                  <a:srgbClr val="000000"/>
                </a:solidFill>
                <a:latin typeface="Cormorant Garamond Medium"/>
              </a:rPr>
              <a:t>dosmith@sierracollege.edu</a:t>
            </a:r>
          </a:p>
          <a:p>
            <a:pPr>
              <a:lnSpc>
                <a:spcPts val="10361"/>
              </a:lnSpc>
            </a:pPr>
          </a:p>
          <a:p>
            <a:pPr>
              <a:lnSpc>
                <a:spcPts val="10361"/>
              </a:lnSpc>
            </a:pPr>
            <a:r>
              <a:rPr lang="en-US" sz="7400" spc="74">
                <a:solidFill>
                  <a:srgbClr val="000000"/>
                </a:solidFill>
                <a:latin typeface="Cormorant Garamond Medium"/>
              </a:rPr>
              <a:t>Faculty Account on Top Hat</a:t>
            </a:r>
          </a:p>
          <a:p>
            <a:pPr>
              <a:lnSpc>
                <a:spcPts val="8960"/>
              </a:lnSpc>
              <a:spcBef>
                <a:spcPct val="0"/>
              </a:spcBef>
            </a:pPr>
            <a:r>
              <a:rPr lang="en-US" sz="6400" spc="64">
                <a:solidFill>
                  <a:srgbClr val="000000"/>
                </a:solidFill>
                <a:latin typeface="Poppins Bold"/>
              </a:rPr>
              <a:t>dosmith+1@sierracollege.edu </a:t>
            </a:r>
          </a:p>
        </p:txBody>
      </p:sp>
      <p:sp>
        <p:nvSpPr>
          <p:cNvPr name="TextBox 4" id="4"/>
          <p:cNvSpPr txBox="true"/>
          <p:nvPr/>
        </p:nvSpPr>
        <p:spPr>
          <a:xfrm rot="0">
            <a:off x="12778001" y="641159"/>
            <a:ext cx="4481299" cy="579120"/>
          </a:xfrm>
          <a:prstGeom prst="rect">
            <a:avLst/>
          </a:prstGeom>
        </p:spPr>
        <p:txBody>
          <a:bodyPr anchor="t" rtlCol="false" tIns="0" lIns="0" bIns="0" rIns="0">
            <a:spAutoFit/>
          </a:bodyPr>
          <a:lstStyle/>
          <a:p>
            <a:pPr algn="r">
              <a:lnSpc>
                <a:spcPts val="2310"/>
              </a:lnSpc>
              <a:spcBef>
                <a:spcPct val="0"/>
              </a:spcBef>
            </a:pPr>
            <a:r>
              <a:rPr lang="en-US" sz="2100">
                <a:solidFill>
                  <a:srgbClr val="000000"/>
                </a:solidFill>
                <a:latin typeface="Cormorant Garamond Bold"/>
              </a:rPr>
              <a:t>T</a:t>
            </a:r>
            <a:r>
              <a:rPr lang="en-US" sz="2100">
                <a:solidFill>
                  <a:srgbClr val="000000"/>
                </a:solidFill>
                <a:latin typeface="Cormorant Garamond Bold"/>
              </a:rPr>
              <a:t>op Hat ~ CMC3 2020</a:t>
            </a:r>
          </a:p>
          <a:p>
            <a:pPr algn="r">
              <a:lnSpc>
                <a:spcPts val="2310"/>
              </a:lnSpc>
              <a:spcBef>
                <a:spcPct val="0"/>
              </a:spcBef>
            </a:pPr>
            <a:r>
              <a:rPr lang="en-US" sz="2100">
                <a:solidFill>
                  <a:srgbClr val="000000"/>
                </a:solidFill>
                <a:latin typeface="Cormorant Garamond Bold"/>
              </a:rPr>
              <a:t>The Power of the Ask</a:t>
            </a:r>
          </a:p>
        </p:txBody>
      </p:sp>
    </p:spTree>
  </p:cSld>
  <p:clrMapOvr>
    <a:masterClrMapping/>
  </p:clrMapOvr>
</p:sld>
</file>

<file path=ppt/slides/slide29.xml><?xml version="1.0" encoding="utf-8"?>
<p:sld xmlns:p="http://schemas.openxmlformats.org/presentationml/2006/main" xmlns:a="http://schemas.openxmlformats.org/drawingml/2006/main">
  <p:cSld>
    <p:bg>
      <p:bgPr>
        <a:solidFill>
          <a:srgbClr val="F0EAE2"/>
        </a:solidFill>
      </p:bgPr>
    </p:bg>
    <p:spTree>
      <p:nvGrpSpPr>
        <p:cNvPr id="1" name=""/>
        <p:cNvGrpSpPr/>
        <p:nvPr/>
      </p:nvGrpSpPr>
      <p:grpSpPr>
        <a:xfrm>
          <a:off x="0" y="0"/>
          <a:ext cx="0" cy="0"/>
          <a:chOff x="0" y="0"/>
          <a:chExt cx="0" cy="0"/>
        </a:xfrm>
      </p:grpSpPr>
      <p:sp>
        <p:nvSpPr>
          <p:cNvPr name="AutoShape 2" id="2"/>
          <p:cNvSpPr/>
          <p:nvPr/>
        </p:nvSpPr>
        <p:spPr>
          <a:xfrm rot="-10800000">
            <a:off x="2982088" y="622109"/>
            <a:ext cx="9525" cy="9042781"/>
          </a:xfrm>
          <a:prstGeom prst="rect">
            <a:avLst/>
          </a:prstGeom>
          <a:solidFill>
            <a:srgbClr val="000000"/>
          </a:solidFill>
        </p:spPr>
      </p:sp>
      <p:sp>
        <p:nvSpPr>
          <p:cNvPr name="TextBox 3" id="3"/>
          <p:cNvSpPr txBox="true"/>
          <p:nvPr/>
        </p:nvSpPr>
        <p:spPr>
          <a:xfrm rot="0">
            <a:off x="12852043" y="641159"/>
            <a:ext cx="4481299" cy="293370"/>
          </a:xfrm>
          <a:prstGeom prst="rect">
            <a:avLst/>
          </a:prstGeom>
        </p:spPr>
        <p:txBody>
          <a:bodyPr anchor="t" rtlCol="false" tIns="0" lIns="0" bIns="0" rIns="0">
            <a:spAutoFit/>
          </a:bodyPr>
          <a:lstStyle/>
          <a:p>
            <a:pPr algn="r">
              <a:lnSpc>
                <a:spcPts val="2310"/>
              </a:lnSpc>
              <a:spcBef>
                <a:spcPct val="0"/>
              </a:spcBef>
            </a:pPr>
            <a:r>
              <a:rPr lang="en-US" sz="2100">
                <a:solidFill>
                  <a:srgbClr val="000000"/>
                </a:solidFill>
                <a:latin typeface="Cormorant Garamond Bold"/>
              </a:rPr>
              <a:t>Goulcrest Learning Center</a:t>
            </a:r>
          </a:p>
        </p:txBody>
      </p:sp>
      <p:grpSp>
        <p:nvGrpSpPr>
          <p:cNvPr name="Group 4" id="4"/>
          <p:cNvGrpSpPr/>
          <p:nvPr/>
        </p:nvGrpSpPr>
        <p:grpSpPr>
          <a:xfrm rot="0">
            <a:off x="4662009" y="2951423"/>
            <a:ext cx="8190034" cy="4338117"/>
            <a:chOff x="0" y="0"/>
            <a:chExt cx="10920045" cy="5784155"/>
          </a:xfrm>
        </p:grpSpPr>
        <p:sp>
          <p:nvSpPr>
            <p:cNvPr name="TextBox 5" id="5"/>
            <p:cNvSpPr txBox="true"/>
            <p:nvPr/>
          </p:nvSpPr>
          <p:spPr>
            <a:xfrm rot="0">
              <a:off x="0" y="785840"/>
              <a:ext cx="10920045" cy="4998315"/>
            </a:xfrm>
            <a:prstGeom prst="rect">
              <a:avLst/>
            </a:prstGeom>
          </p:spPr>
          <p:txBody>
            <a:bodyPr anchor="t" rtlCol="false" tIns="0" lIns="0" bIns="0" rIns="0">
              <a:spAutoFit/>
            </a:bodyPr>
            <a:lstStyle/>
            <a:p>
              <a:pPr>
                <a:lnSpc>
                  <a:spcPts val="9904"/>
                </a:lnSpc>
              </a:pPr>
              <a:r>
                <a:rPr lang="en-US" sz="9004">
                  <a:solidFill>
                    <a:srgbClr val="000000"/>
                  </a:solidFill>
                  <a:latin typeface="Poppins Bold"/>
                </a:rPr>
                <a:t>PART 05 - QUESTIONS &amp; ANSWERS</a:t>
              </a:r>
            </a:p>
          </p:txBody>
        </p:sp>
        <p:sp>
          <p:nvSpPr>
            <p:cNvPr name="TextBox 6" id="6"/>
            <p:cNvSpPr txBox="true"/>
            <p:nvPr/>
          </p:nvSpPr>
          <p:spPr>
            <a:xfrm rot="0">
              <a:off x="0" y="19050"/>
              <a:ext cx="10920045" cy="397510"/>
            </a:xfrm>
            <a:prstGeom prst="rect">
              <a:avLst/>
            </a:prstGeom>
          </p:spPr>
          <p:txBody>
            <a:bodyPr anchor="t" rtlCol="false" tIns="0" lIns="0" bIns="0" rIns="0">
              <a:spAutoFit/>
            </a:bodyPr>
            <a:lstStyle/>
            <a:p>
              <a:pPr>
                <a:lnSpc>
                  <a:spcPts val="2310"/>
                </a:lnSpc>
                <a:spcBef>
                  <a:spcPct val="0"/>
                </a:spcBef>
              </a:pPr>
              <a:r>
                <a:rPr lang="en-US" sz="2100" spc="306">
                  <a:solidFill>
                    <a:srgbClr val="000000"/>
                  </a:solidFill>
                  <a:latin typeface="Cormorant Garamond Bold"/>
                </a:rPr>
                <a:t>FIFTH ROUND</a:t>
              </a:r>
            </a:p>
          </p:txBody>
        </p:sp>
      </p:grpSp>
    </p:spTree>
  </p:cSld>
  <p:clrMapOvr>
    <a:masterClrMapping/>
  </p:clrMapOvr>
</p:sld>
</file>

<file path=ppt/slides/slide3.xml><?xml version="1.0" encoding="utf-8"?>
<p:sld xmlns:p="http://schemas.openxmlformats.org/presentationml/2006/main" xmlns:a="http://schemas.openxmlformats.org/drawingml/2006/main">
  <p:cSld>
    <p:bg>
      <p:bgPr>
        <a:solidFill>
          <a:srgbClr val="008080"/>
        </a:solidFill>
      </p:bgPr>
    </p:bg>
    <p:spTree>
      <p:nvGrpSpPr>
        <p:cNvPr id="1" name=""/>
        <p:cNvGrpSpPr/>
        <p:nvPr/>
      </p:nvGrpSpPr>
      <p:grpSpPr>
        <a:xfrm>
          <a:off x="0" y="0"/>
          <a:ext cx="0" cy="0"/>
          <a:chOff x="0" y="0"/>
          <a:chExt cx="0" cy="0"/>
        </a:xfrm>
      </p:grpSpPr>
      <p:grpSp>
        <p:nvGrpSpPr>
          <p:cNvPr name="Group 2" id="2"/>
          <p:cNvGrpSpPr/>
          <p:nvPr/>
        </p:nvGrpSpPr>
        <p:grpSpPr>
          <a:xfrm rot="0">
            <a:off x="0" y="0"/>
            <a:ext cx="3269541" cy="10409138"/>
            <a:chOff x="0" y="0"/>
            <a:chExt cx="1105993" cy="3521116"/>
          </a:xfrm>
        </p:grpSpPr>
        <p:sp>
          <p:nvSpPr>
            <p:cNvPr name="Freeform 3" id="3"/>
            <p:cNvSpPr/>
            <p:nvPr/>
          </p:nvSpPr>
          <p:spPr>
            <a:xfrm>
              <a:off x="0" y="0"/>
              <a:ext cx="1105993" cy="3521116"/>
            </a:xfrm>
            <a:custGeom>
              <a:avLst/>
              <a:gdLst/>
              <a:ahLst/>
              <a:cxnLst/>
              <a:rect r="r" b="b" t="t" l="l"/>
              <a:pathLst>
                <a:path h="3521116" w="1105993">
                  <a:moveTo>
                    <a:pt x="0" y="0"/>
                  </a:moveTo>
                  <a:lnTo>
                    <a:pt x="1105993" y="0"/>
                  </a:lnTo>
                  <a:lnTo>
                    <a:pt x="1105993" y="3521116"/>
                  </a:lnTo>
                  <a:lnTo>
                    <a:pt x="0" y="3521116"/>
                  </a:lnTo>
                  <a:close/>
                </a:path>
              </a:pathLst>
            </a:custGeom>
            <a:solidFill>
              <a:srgbClr val="F5F5EF"/>
            </a:solidFill>
          </p:spPr>
        </p:sp>
      </p:grpSp>
      <p:sp>
        <p:nvSpPr>
          <p:cNvPr name="TextBox 4" id="4"/>
          <p:cNvSpPr txBox="true"/>
          <p:nvPr/>
        </p:nvSpPr>
        <p:spPr>
          <a:xfrm rot="0">
            <a:off x="4064971" y="4704098"/>
            <a:ext cx="5079029" cy="551280"/>
          </a:xfrm>
          <a:prstGeom prst="rect">
            <a:avLst/>
          </a:prstGeom>
        </p:spPr>
        <p:txBody>
          <a:bodyPr anchor="t" rtlCol="false" tIns="0" lIns="0" bIns="0" rIns="0">
            <a:spAutoFit/>
          </a:bodyPr>
          <a:lstStyle/>
          <a:p>
            <a:pPr>
              <a:lnSpc>
                <a:spcPts val="4620"/>
              </a:lnSpc>
            </a:pPr>
            <a:r>
              <a:rPr lang="en-US" sz="4200">
                <a:solidFill>
                  <a:srgbClr val="F5F5EF"/>
                </a:solidFill>
                <a:latin typeface="Poppins Bold"/>
              </a:rPr>
              <a:t>TODAY'S AGENDA</a:t>
            </a:r>
          </a:p>
        </p:txBody>
      </p:sp>
      <p:grpSp>
        <p:nvGrpSpPr>
          <p:cNvPr name="Group 5" id="5"/>
          <p:cNvGrpSpPr/>
          <p:nvPr/>
        </p:nvGrpSpPr>
        <p:grpSpPr>
          <a:xfrm rot="0">
            <a:off x="9872280" y="3319723"/>
            <a:ext cx="7118162" cy="4195537"/>
            <a:chOff x="0" y="0"/>
            <a:chExt cx="9490883" cy="5594049"/>
          </a:xfrm>
        </p:grpSpPr>
        <p:sp>
          <p:nvSpPr>
            <p:cNvPr name="TextBox 6" id="6"/>
            <p:cNvSpPr txBox="true"/>
            <p:nvPr/>
          </p:nvSpPr>
          <p:spPr>
            <a:xfrm rot="0">
              <a:off x="781877" y="-95250"/>
              <a:ext cx="8709006" cy="1062990"/>
            </a:xfrm>
            <a:prstGeom prst="rect">
              <a:avLst/>
            </a:prstGeom>
          </p:spPr>
          <p:txBody>
            <a:bodyPr anchor="t" rtlCol="false" tIns="0" lIns="0" bIns="0" rIns="0">
              <a:spAutoFit/>
            </a:bodyPr>
            <a:lstStyle/>
            <a:p>
              <a:pPr>
                <a:lnSpc>
                  <a:spcPts val="6719"/>
                </a:lnSpc>
                <a:spcBef>
                  <a:spcPct val="0"/>
                </a:spcBef>
              </a:pPr>
              <a:r>
                <a:rPr lang="en-US" sz="4800">
                  <a:solidFill>
                    <a:srgbClr val="F5F5EF"/>
                  </a:solidFill>
                  <a:latin typeface="Cormorant Garamond Medium"/>
                </a:rPr>
                <a:t>01       Top Hat Poll</a:t>
              </a:r>
            </a:p>
          </p:txBody>
        </p:sp>
        <p:sp>
          <p:nvSpPr>
            <p:cNvPr name="AutoShape 7" id="7"/>
            <p:cNvSpPr/>
            <p:nvPr/>
          </p:nvSpPr>
          <p:spPr>
            <a:xfrm rot="-5400000">
              <a:off x="4738721" y="-3445132"/>
              <a:ext cx="13441" cy="9490883"/>
            </a:xfrm>
            <a:prstGeom prst="rect">
              <a:avLst/>
            </a:prstGeom>
            <a:solidFill>
              <a:srgbClr val="F5F5EF"/>
            </a:solidFill>
          </p:spPr>
        </p:sp>
        <p:sp>
          <p:nvSpPr>
            <p:cNvPr name="AutoShape 8" id="8"/>
            <p:cNvSpPr/>
            <p:nvPr/>
          </p:nvSpPr>
          <p:spPr>
            <a:xfrm rot="-5400000">
              <a:off x="4738721" y="-2390185"/>
              <a:ext cx="13441" cy="9490883"/>
            </a:xfrm>
            <a:prstGeom prst="rect">
              <a:avLst/>
            </a:prstGeom>
            <a:solidFill>
              <a:srgbClr val="F5F5EF"/>
            </a:solidFill>
          </p:spPr>
        </p:sp>
        <p:sp>
          <p:nvSpPr>
            <p:cNvPr name="AutoShape 9" id="9"/>
            <p:cNvSpPr/>
            <p:nvPr/>
          </p:nvSpPr>
          <p:spPr>
            <a:xfrm rot="-5400000">
              <a:off x="4738721" y="-1332331"/>
              <a:ext cx="13441" cy="9490883"/>
            </a:xfrm>
            <a:prstGeom prst="rect">
              <a:avLst/>
            </a:prstGeom>
            <a:solidFill>
              <a:srgbClr val="F5F5EF"/>
            </a:solidFill>
          </p:spPr>
        </p:sp>
        <p:sp>
          <p:nvSpPr>
            <p:cNvPr name="AutoShape 10" id="10"/>
            <p:cNvSpPr/>
            <p:nvPr/>
          </p:nvSpPr>
          <p:spPr>
            <a:xfrm rot="-5400000">
              <a:off x="4738721" y="-213061"/>
              <a:ext cx="13441" cy="9490883"/>
            </a:xfrm>
            <a:prstGeom prst="rect">
              <a:avLst/>
            </a:prstGeom>
            <a:solidFill>
              <a:srgbClr val="F5F5EF"/>
            </a:solidFill>
          </p:spPr>
        </p:sp>
        <p:sp>
          <p:nvSpPr>
            <p:cNvPr name="AutoShape 11" id="11"/>
            <p:cNvSpPr/>
            <p:nvPr/>
          </p:nvSpPr>
          <p:spPr>
            <a:xfrm rot="-5400000">
              <a:off x="4738721" y="841886"/>
              <a:ext cx="13441" cy="9490883"/>
            </a:xfrm>
            <a:prstGeom prst="rect">
              <a:avLst/>
            </a:prstGeom>
            <a:solidFill>
              <a:srgbClr val="F5F5EF"/>
            </a:solidFill>
          </p:spPr>
        </p:sp>
      </p:grpSp>
      <p:sp>
        <p:nvSpPr>
          <p:cNvPr name="TextBox 12" id="12"/>
          <p:cNvSpPr txBox="true"/>
          <p:nvPr/>
        </p:nvSpPr>
        <p:spPr>
          <a:xfrm rot="0">
            <a:off x="12481470" y="641159"/>
            <a:ext cx="4851872" cy="579120"/>
          </a:xfrm>
          <a:prstGeom prst="rect">
            <a:avLst/>
          </a:prstGeom>
        </p:spPr>
        <p:txBody>
          <a:bodyPr anchor="t" rtlCol="false" tIns="0" lIns="0" bIns="0" rIns="0">
            <a:spAutoFit/>
          </a:bodyPr>
          <a:lstStyle/>
          <a:p>
            <a:pPr algn="r">
              <a:lnSpc>
                <a:spcPts val="2310"/>
              </a:lnSpc>
              <a:spcBef>
                <a:spcPct val="0"/>
              </a:spcBef>
            </a:pPr>
            <a:r>
              <a:rPr lang="en-US" sz="2100">
                <a:solidFill>
                  <a:srgbClr val="F5F5EF"/>
                </a:solidFill>
                <a:latin typeface="Cormorant Garamond Bold"/>
              </a:rPr>
              <a:t>T</a:t>
            </a:r>
            <a:r>
              <a:rPr lang="en-US" sz="2100">
                <a:solidFill>
                  <a:srgbClr val="F5F5EF"/>
                </a:solidFill>
                <a:latin typeface="Cormorant Garamond Bold"/>
              </a:rPr>
              <a:t>op Hat ~ CMC3 202</a:t>
            </a:r>
          </a:p>
          <a:p>
            <a:pPr algn="r">
              <a:lnSpc>
                <a:spcPts val="2310"/>
              </a:lnSpc>
              <a:spcBef>
                <a:spcPct val="0"/>
              </a:spcBef>
            </a:pPr>
            <a:r>
              <a:rPr lang="en-US" sz="2100">
                <a:solidFill>
                  <a:srgbClr val="F5F5EF"/>
                </a:solidFill>
                <a:latin typeface="Cormorant Garamond Bold"/>
              </a:rPr>
              <a:t>The Power of the Ask</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008080"/>
        </a:solidFill>
      </p:bgPr>
    </p:bg>
    <p:spTree>
      <p:nvGrpSpPr>
        <p:cNvPr id="1" name=""/>
        <p:cNvGrpSpPr/>
        <p:nvPr/>
      </p:nvGrpSpPr>
      <p:grpSpPr>
        <a:xfrm>
          <a:off x="0" y="0"/>
          <a:ext cx="0" cy="0"/>
          <a:chOff x="0" y="0"/>
          <a:chExt cx="0" cy="0"/>
        </a:xfrm>
      </p:grpSpPr>
      <p:grpSp>
        <p:nvGrpSpPr>
          <p:cNvPr name="Group 2" id="2"/>
          <p:cNvGrpSpPr/>
          <p:nvPr/>
        </p:nvGrpSpPr>
        <p:grpSpPr>
          <a:xfrm rot="0">
            <a:off x="0" y="0"/>
            <a:ext cx="3269541" cy="10409138"/>
            <a:chOff x="0" y="0"/>
            <a:chExt cx="1105993" cy="3521116"/>
          </a:xfrm>
        </p:grpSpPr>
        <p:sp>
          <p:nvSpPr>
            <p:cNvPr name="Freeform 3" id="3"/>
            <p:cNvSpPr/>
            <p:nvPr/>
          </p:nvSpPr>
          <p:spPr>
            <a:xfrm>
              <a:off x="0" y="0"/>
              <a:ext cx="1105993" cy="3521116"/>
            </a:xfrm>
            <a:custGeom>
              <a:avLst/>
              <a:gdLst/>
              <a:ahLst/>
              <a:cxnLst/>
              <a:rect r="r" b="b" t="t" l="l"/>
              <a:pathLst>
                <a:path h="3521116" w="1105993">
                  <a:moveTo>
                    <a:pt x="0" y="0"/>
                  </a:moveTo>
                  <a:lnTo>
                    <a:pt x="1105993" y="0"/>
                  </a:lnTo>
                  <a:lnTo>
                    <a:pt x="1105993" y="3521116"/>
                  </a:lnTo>
                  <a:lnTo>
                    <a:pt x="0" y="3521116"/>
                  </a:lnTo>
                  <a:close/>
                </a:path>
              </a:pathLst>
            </a:custGeom>
            <a:solidFill>
              <a:srgbClr val="F5F5EF"/>
            </a:solidFill>
          </p:spPr>
        </p:sp>
      </p:grpSp>
      <p:sp>
        <p:nvSpPr>
          <p:cNvPr name="TextBox 4" id="4"/>
          <p:cNvSpPr txBox="true"/>
          <p:nvPr/>
        </p:nvSpPr>
        <p:spPr>
          <a:xfrm rot="0">
            <a:off x="4064971" y="4704098"/>
            <a:ext cx="5079029" cy="551280"/>
          </a:xfrm>
          <a:prstGeom prst="rect">
            <a:avLst/>
          </a:prstGeom>
        </p:spPr>
        <p:txBody>
          <a:bodyPr anchor="t" rtlCol="false" tIns="0" lIns="0" bIns="0" rIns="0">
            <a:spAutoFit/>
          </a:bodyPr>
          <a:lstStyle/>
          <a:p>
            <a:pPr>
              <a:lnSpc>
                <a:spcPts val="4620"/>
              </a:lnSpc>
            </a:pPr>
            <a:r>
              <a:rPr lang="en-US" sz="4200">
                <a:solidFill>
                  <a:srgbClr val="F5F5EF"/>
                </a:solidFill>
                <a:latin typeface="Poppins Bold"/>
              </a:rPr>
              <a:t>TODAY'S AGENDA</a:t>
            </a:r>
          </a:p>
        </p:txBody>
      </p:sp>
      <p:sp>
        <p:nvSpPr>
          <p:cNvPr name="TextBox 5" id="5"/>
          <p:cNvSpPr txBox="true"/>
          <p:nvPr/>
        </p:nvSpPr>
        <p:spPr>
          <a:xfrm rot="0">
            <a:off x="9410835" y="3103567"/>
            <a:ext cx="6531755" cy="821055"/>
          </a:xfrm>
          <a:prstGeom prst="rect">
            <a:avLst/>
          </a:prstGeom>
        </p:spPr>
        <p:txBody>
          <a:bodyPr anchor="t" rtlCol="false" tIns="0" lIns="0" bIns="0" rIns="0">
            <a:spAutoFit/>
          </a:bodyPr>
          <a:lstStyle/>
          <a:p>
            <a:pPr>
              <a:lnSpc>
                <a:spcPts val="6719"/>
              </a:lnSpc>
              <a:spcBef>
                <a:spcPct val="0"/>
              </a:spcBef>
            </a:pPr>
            <a:r>
              <a:rPr lang="en-US" sz="4800">
                <a:solidFill>
                  <a:srgbClr val="F5F5EF"/>
                </a:solidFill>
                <a:latin typeface="Cormorant Garamond Medium"/>
              </a:rPr>
              <a:t>01      Top Hat Poll</a:t>
            </a:r>
          </a:p>
        </p:txBody>
      </p:sp>
      <p:sp>
        <p:nvSpPr>
          <p:cNvPr name="TextBox 6" id="6"/>
          <p:cNvSpPr txBox="true"/>
          <p:nvPr/>
        </p:nvSpPr>
        <p:spPr>
          <a:xfrm rot="0">
            <a:off x="9410835" y="4300341"/>
            <a:ext cx="8181088" cy="820141"/>
          </a:xfrm>
          <a:prstGeom prst="rect">
            <a:avLst/>
          </a:prstGeom>
        </p:spPr>
        <p:txBody>
          <a:bodyPr anchor="t" rtlCol="false" tIns="0" lIns="0" bIns="0" rIns="0">
            <a:spAutoFit/>
          </a:bodyPr>
          <a:lstStyle/>
          <a:p>
            <a:pPr algn="l" marL="0" indent="0" lvl="0">
              <a:lnSpc>
                <a:spcPts val="6719"/>
              </a:lnSpc>
              <a:spcBef>
                <a:spcPct val="0"/>
              </a:spcBef>
            </a:pPr>
            <a:r>
              <a:rPr lang="en-US" sz="4800">
                <a:solidFill>
                  <a:srgbClr val="F5F5EF"/>
                </a:solidFill>
                <a:latin typeface="Cormorant Garamond Medium"/>
              </a:rPr>
              <a:t>02      </a:t>
            </a:r>
            <a:r>
              <a:rPr lang="en-US" sz="4800" u="none">
                <a:solidFill>
                  <a:srgbClr val="F5F5EF"/>
                </a:solidFill>
                <a:latin typeface="Cormorant Garamond Medium"/>
              </a:rPr>
              <a:t>Microwaves in Trignometry</a:t>
            </a:r>
          </a:p>
        </p:txBody>
      </p:sp>
      <p:sp>
        <p:nvSpPr>
          <p:cNvPr name="AutoShape 7" id="7"/>
          <p:cNvSpPr/>
          <p:nvPr/>
        </p:nvSpPr>
        <p:spPr>
          <a:xfrm rot="-5400000">
            <a:off x="13769220" y="576868"/>
            <a:ext cx="10081" cy="7118162"/>
          </a:xfrm>
          <a:prstGeom prst="rect">
            <a:avLst/>
          </a:prstGeom>
          <a:solidFill>
            <a:srgbClr val="F5F5EF"/>
          </a:solidFill>
        </p:spPr>
      </p:sp>
      <p:sp>
        <p:nvSpPr>
          <p:cNvPr name="AutoShape 8" id="8"/>
          <p:cNvSpPr/>
          <p:nvPr/>
        </p:nvSpPr>
        <p:spPr>
          <a:xfrm rot="-5400000">
            <a:off x="13695178" y="2040183"/>
            <a:ext cx="10081" cy="7118162"/>
          </a:xfrm>
          <a:prstGeom prst="rect">
            <a:avLst/>
          </a:prstGeom>
          <a:solidFill>
            <a:srgbClr val="F5F5EF"/>
          </a:solidFill>
        </p:spPr>
      </p:sp>
      <p:sp>
        <p:nvSpPr>
          <p:cNvPr name="TextBox 9" id="9"/>
          <p:cNvSpPr txBox="true"/>
          <p:nvPr/>
        </p:nvSpPr>
        <p:spPr>
          <a:xfrm rot="0">
            <a:off x="12481470" y="641159"/>
            <a:ext cx="4851872" cy="579120"/>
          </a:xfrm>
          <a:prstGeom prst="rect">
            <a:avLst/>
          </a:prstGeom>
        </p:spPr>
        <p:txBody>
          <a:bodyPr anchor="t" rtlCol="false" tIns="0" lIns="0" bIns="0" rIns="0">
            <a:spAutoFit/>
          </a:bodyPr>
          <a:lstStyle/>
          <a:p>
            <a:pPr algn="r">
              <a:lnSpc>
                <a:spcPts val="2310"/>
              </a:lnSpc>
              <a:spcBef>
                <a:spcPct val="0"/>
              </a:spcBef>
            </a:pPr>
            <a:r>
              <a:rPr lang="en-US" sz="2100">
                <a:solidFill>
                  <a:srgbClr val="F5F5EF"/>
                </a:solidFill>
                <a:latin typeface="Cormorant Garamond Bold"/>
              </a:rPr>
              <a:t>T</a:t>
            </a:r>
            <a:r>
              <a:rPr lang="en-US" sz="2100">
                <a:solidFill>
                  <a:srgbClr val="F5F5EF"/>
                </a:solidFill>
                <a:latin typeface="Cormorant Garamond Bold"/>
              </a:rPr>
              <a:t>op Hat ~ CMC3 202</a:t>
            </a:r>
          </a:p>
          <a:p>
            <a:pPr algn="r">
              <a:lnSpc>
                <a:spcPts val="2310"/>
              </a:lnSpc>
              <a:spcBef>
                <a:spcPct val="0"/>
              </a:spcBef>
            </a:pPr>
            <a:r>
              <a:rPr lang="en-US" sz="2100">
                <a:solidFill>
                  <a:srgbClr val="F5F5EF"/>
                </a:solidFill>
                <a:latin typeface="Cormorant Garamond Bold"/>
              </a:rPr>
              <a:t>The Power of the Ask</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008080"/>
        </a:solidFill>
      </p:bgPr>
    </p:bg>
    <p:spTree>
      <p:nvGrpSpPr>
        <p:cNvPr id="1" name=""/>
        <p:cNvGrpSpPr/>
        <p:nvPr/>
      </p:nvGrpSpPr>
      <p:grpSpPr>
        <a:xfrm>
          <a:off x="0" y="0"/>
          <a:ext cx="0" cy="0"/>
          <a:chOff x="0" y="0"/>
          <a:chExt cx="0" cy="0"/>
        </a:xfrm>
      </p:grpSpPr>
      <p:grpSp>
        <p:nvGrpSpPr>
          <p:cNvPr name="Group 2" id="2"/>
          <p:cNvGrpSpPr/>
          <p:nvPr/>
        </p:nvGrpSpPr>
        <p:grpSpPr>
          <a:xfrm rot="0">
            <a:off x="0" y="0"/>
            <a:ext cx="3269541" cy="10409138"/>
            <a:chOff x="0" y="0"/>
            <a:chExt cx="1105993" cy="3521116"/>
          </a:xfrm>
        </p:grpSpPr>
        <p:sp>
          <p:nvSpPr>
            <p:cNvPr name="Freeform 3" id="3"/>
            <p:cNvSpPr/>
            <p:nvPr/>
          </p:nvSpPr>
          <p:spPr>
            <a:xfrm>
              <a:off x="0" y="0"/>
              <a:ext cx="1105993" cy="3521116"/>
            </a:xfrm>
            <a:custGeom>
              <a:avLst/>
              <a:gdLst/>
              <a:ahLst/>
              <a:cxnLst/>
              <a:rect r="r" b="b" t="t" l="l"/>
              <a:pathLst>
                <a:path h="3521116" w="1105993">
                  <a:moveTo>
                    <a:pt x="0" y="0"/>
                  </a:moveTo>
                  <a:lnTo>
                    <a:pt x="1105993" y="0"/>
                  </a:lnTo>
                  <a:lnTo>
                    <a:pt x="1105993" y="3521116"/>
                  </a:lnTo>
                  <a:lnTo>
                    <a:pt x="0" y="3521116"/>
                  </a:lnTo>
                  <a:close/>
                </a:path>
              </a:pathLst>
            </a:custGeom>
            <a:solidFill>
              <a:srgbClr val="F5F5EF"/>
            </a:solidFill>
          </p:spPr>
        </p:sp>
      </p:grpSp>
      <p:sp>
        <p:nvSpPr>
          <p:cNvPr name="TextBox 4" id="4"/>
          <p:cNvSpPr txBox="true"/>
          <p:nvPr/>
        </p:nvSpPr>
        <p:spPr>
          <a:xfrm rot="0">
            <a:off x="4064971" y="3846848"/>
            <a:ext cx="5079029" cy="551280"/>
          </a:xfrm>
          <a:prstGeom prst="rect">
            <a:avLst/>
          </a:prstGeom>
        </p:spPr>
        <p:txBody>
          <a:bodyPr anchor="t" rtlCol="false" tIns="0" lIns="0" bIns="0" rIns="0">
            <a:spAutoFit/>
          </a:bodyPr>
          <a:lstStyle/>
          <a:p>
            <a:pPr>
              <a:lnSpc>
                <a:spcPts val="4620"/>
              </a:lnSpc>
            </a:pPr>
            <a:r>
              <a:rPr lang="en-US" sz="4200">
                <a:solidFill>
                  <a:srgbClr val="F5F5EF"/>
                </a:solidFill>
                <a:latin typeface="Poppins Bold"/>
              </a:rPr>
              <a:t>TODAY'S AGENDA</a:t>
            </a:r>
          </a:p>
        </p:txBody>
      </p:sp>
      <p:sp>
        <p:nvSpPr>
          <p:cNvPr name="TextBox 5" id="5"/>
          <p:cNvSpPr txBox="true"/>
          <p:nvPr/>
        </p:nvSpPr>
        <p:spPr>
          <a:xfrm rot="0">
            <a:off x="9410835" y="2246317"/>
            <a:ext cx="6531755" cy="821055"/>
          </a:xfrm>
          <a:prstGeom prst="rect">
            <a:avLst/>
          </a:prstGeom>
        </p:spPr>
        <p:txBody>
          <a:bodyPr anchor="t" rtlCol="false" tIns="0" lIns="0" bIns="0" rIns="0">
            <a:spAutoFit/>
          </a:bodyPr>
          <a:lstStyle/>
          <a:p>
            <a:pPr>
              <a:lnSpc>
                <a:spcPts val="6719"/>
              </a:lnSpc>
              <a:spcBef>
                <a:spcPct val="0"/>
              </a:spcBef>
            </a:pPr>
            <a:r>
              <a:rPr lang="en-US" sz="4800">
                <a:solidFill>
                  <a:srgbClr val="F5F5EF"/>
                </a:solidFill>
                <a:latin typeface="Cormorant Garamond Medium"/>
              </a:rPr>
              <a:t>01      Top Hat Poll</a:t>
            </a:r>
          </a:p>
        </p:txBody>
      </p:sp>
      <p:sp>
        <p:nvSpPr>
          <p:cNvPr name="TextBox 6" id="6"/>
          <p:cNvSpPr txBox="true"/>
          <p:nvPr/>
        </p:nvSpPr>
        <p:spPr>
          <a:xfrm rot="0">
            <a:off x="9410835" y="3443091"/>
            <a:ext cx="8181088" cy="820141"/>
          </a:xfrm>
          <a:prstGeom prst="rect">
            <a:avLst/>
          </a:prstGeom>
        </p:spPr>
        <p:txBody>
          <a:bodyPr anchor="t" rtlCol="false" tIns="0" lIns="0" bIns="0" rIns="0">
            <a:spAutoFit/>
          </a:bodyPr>
          <a:lstStyle/>
          <a:p>
            <a:pPr algn="l" marL="0" indent="0" lvl="0">
              <a:lnSpc>
                <a:spcPts val="6719"/>
              </a:lnSpc>
              <a:spcBef>
                <a:spcPct val="0"/>
              </a:spcBef>
            </a:pPr>
            <a:r>
              <a:rPr lang="en-US" sz="4800">
                <a:solidFill>
                  <a:srgbClr val="F5F5EF"/>
                </a:solidFill>
                <a:latin typeface="Cormorant Garamond Medium"/>
              </a:rPr>
              <a:t>02    </a:t>
            </a:r>
            <a:r>
              <a:rPr lang="en-US" sz="4800" u="none">
                <a:solidFill>
                  <a:srgbClr val="F5F5EF"/>
                </a:solidFill>
                <a:latin typeface="Cormorant Garamond Medium"/>
              </a:rPr>
              <a:t>Microwaves in Trignometry</a:t>
            </a:r>
          </a:p>
        </p:txBody>
      </p:sp>
      <p:sp>
        <p:nvSpPr>
          <p:cNvPr name="AutoShape 7" id="7"/>
          <p:cNvSpPr/>
          <p:nvPr/>
        </p:nvSpPr>
        <p:spPr>
          <a:xfrm rot="-5400000">
            <a:off x="13769220" y="-280382"/>
            <a:ext cx="10081" cy="7118162"/>
          </a:xfrm>
          <a:prstGeom prst="rect">
            <a:avLst/>
          </a:prstGeom>
          <a:solidFill>
            <a:srgbClr val="F5F5EF"/>
          </a:solidFill>
        </p:spPr>
      </p:sp>
      <p:sp>
        <p:nvSpPr>
          <p:cNvPr name="AutoShape 8" id="8"/>
          <p:cNvSpPr/>
          <p:nvPr/>
        </p:nvSpPr>
        <p:spPr>
          <a:xfrm rot="-5400000">
            <a:off x="13695178" y="1006201"/>
            <a:ext cx="10081" cy="7118162"/>
          </a:xfrm>
          <a:prstGeom prst="rect">
            <a:avLst/>
          </a:prstGeom>
          <a:solidFill>
            <a:srgbClr val="F5F5EF"/>
          </a:solidFill>
        </p:spPr>
      </p:sp>
      <p:sp>
        <p:nvSpPr>
          <p:cNvPr name="TextBox 9" id="9"/>
          <p:cNvSpPr txBox="true"/>
          <p:nvPr/>
        </p:nvSpPr>
        <p:spPr>
          <a:xfrm rot="0">
            <a:off x="12481470" y="641159"/>
            <a:ext cx="4851872" cy="579120"/>
          </a:xfrm>
          <a:prstGeom prst="rect">
            <a:avLst/>
          </a:prstGeom>
        </p:spPr>
        <p:txBody>
          <a:bodyPr anchor="t" rtlCol="false" tIns="0" lIns="0" bIns="0" rIns="0">
            <a:spAutoFit/>
          </a:bodyPr>
          <a:lstStyle/>
          <a:p>
            <a:pPr algn="r">
              <a:lnSpc>
                <a:spcPts val="2310"/>
              </a:lnSpc>
              <a:spcBef>
                <a:spcPct val="0"/>
              </a:spcBef>
            </a:pPr>
            <a:r>
              <a:rPr lang="en-US" sz="2100">
                <a:solidFill>
                  <a:srgbClr val="F5F5EF"/>
                </a:solidFill>
                <a:latin typeface="Cormorant Garamond Bold"/>
              </a:rPr>
              <a:t>T</a:t>
            </a:r>
            <a:r>
              <a:rPr lang="en-US" sz="2100">
                <a:solidFill>
                  <a:srgbClr val="F5F5EF"/>
                </a:solidFill>
                <a:latin typeface="Cormorant Garamond Bold"/>
              </a:rPr>
              <a:t>op Hat ~ CMC3 2020</a:t>
            </a:r>
          </a:p>
          <a:p>
            <a:pPr algn="r">
              <a:lnSpc>
                <a:spcPts val="2310"/>
              </a:lnSpc>
              <a:spcBef>
                <a:spcPct val="0"/>
              </a:spcBef>
            </a:pPr>
            <a:r>
              <a:rPr lang="en-US" sz="2100">
                <a:solidFill>
                  <a:srgbClr val="F5F5EF"/>
                </a:solidFill>
                <a:latin typeface="Cormorant Garamond Bold"/>
              </a:rPr>
              <a:t>The Power of the Ask</a:t>
            </a:r>
          </a:p>
        </p:txBody>
      </p:sp>
      <p:sp>
        <p:nvSpPr>
          <p:cNvPr name="TextBox 10" id="10"/>
          <p:cNvSpPr txBox="true"/>
          <p:nvPr/>
        </p:nvSpPr>
        <p:spPr>
          <a:xfrm rot="0">
            <a:off x="9410835" y="4900893"/>
            <a:ext cx="8181088" cy="821055"/>
          </a:xfrm>
          <a:prstGeom prst="rect">
            <a:avLst/>
          </a:prstGeom>
        </p:spPr>
        <p:txBody>
          <a:bodyPr anchor="t" rtlCol="false" tIns="0" lIns="0" bIns="0" rIns="0">
            <a:spAutoFit/>
          </a:bodyPr>
          <a:lstStyle/>
          <a:p>
            <a:pPr>
              <a:lnSpc>
                <a:spcPts val="6719"/>
              </a:lnSpc>
              <a:spcBef>
                <a:spcPct val="0"/>
              </a:spcBef>
            </a:pPr>
            <a:r>
              <a:rPr lang="en-US" sz="4800" spc="48">
                <a:solidFill>
                  <a:srgbClr val="F5F5EF"/>
                </a:solidFill>
                <a:latin typeface="Cormorant Garamond Medium"/>
              </a:rPr>
              <a:t>03    Five of My Favorite Things</a:t>
            </a:r>
          </a:p>
        </p:txBody>
      </p:sp>
      <p:sp>
        <p:nvSpPr>
          <p:cNvPr name="AutoShape 11" id="11"/>
          <p:cNvSpPr/>
          <p:nvPr/>
        </p:nvSpPr>
        <p:spPr>
          <a:xfrm rot="-5400000">
            <a:off x="13769220" y="2415489"/>
            <a:ext cx="10081" cy="7118162"/>
          </a:xfrm>
          <a:prstGeom prst="rect">
            <a:avLst/>
          </a:prstGeom>
          <a:solidFill>
            <a:srgbClr val="F5F5EF"/>
          </a:solidFill>
        </p:spPr>
      </p:sp>
    </p:spTree>
  </p:cSld>
  <p:clrMapOvr>
    <a:masterClrMapping/>
  </p:clrMapOvr>
</p:sld>
</file>

<file path=ppt/slides/slide6.xml><?xml version="1.0" encoding="utf-8"?>
<p:sld xmlns:p="http://schemas.openxmlformats.org/presentationml/2006/main" xmlns:a="http://schemas.openxmlformats.org/drawingml/2006/main">
  <p:cSld>
    <p:bg>
      <p:bgPr>
        <a:solidFill>
          <a:srgbClr val="008080"/>
        </a:solidFill>
      </p:bgPr>
    </p:bg>
    <p:spTree>
      <p:nvGrpSpPr>
        <p:cNvPr id="1" name=""/>
        <p:cNvGrpSpPr/>
        <p:nvPr/>
      </p:nvGrpSpPr>
      <p:grpSpPr>
        <a:xfrm>
          <a:off x="0" y="0"/>
          <a:ext cx="0" cy="0"/>
          <a:chOff x="0" y="0"/>
          <a:chExt cx="0" cy="0"/>
        </a:xfrm>
      </p:grpSpPr>
      <p:grpSp>
        <p:nvGrpSpPr>
          <p:cNvPr name="Group 2" id="2"/>
          <p:cNvGrpSpPr/>
          <p:nvPr/>
        </p:nvGrpSpPr>
        <p:grpSpPr>
          <a:xfrm rot="0">
            <a:off x="0" y="0"/>
            <a:ext cx="3269541" cy="10409138"/>
            <a:chOff x="0" y="0"/>
            <a:chExt cx="1105993" cy="3521116"/>
          </a:xfrm>
        </p:grpSpPr>
        <p:sp>
          <p:nvSpPr>
            <p:cNvPr name="Freeform 3" id="3"/>
            <p:cNvSpPr/>
            <p:nvPr/>
          </p:nvSpPr>
          <p:spPr>
            <a:xfrm>
              <a:off x="0" y="0"/>
              <a:ext cx="1105993" cy="3521116"/>
            </a:xfrm>
            <a:custGeom>
              <a:avLst/>
              <a:gdLst/>
              <a:ahLst/>
              <a:cxnLst/>
              <a:rect r="r" b="b" t="t" l="l"/>
              <a:pathLst>
                <a:path h="3521116" w="1105993">
                  <a:moveTo>
                    <a:pt x="0" y="0"/>
                  </a:moveTo>
                  <a:lnTo>
                    <a:pt x="1105993" y="0"/>
                  </a:lnTo>
                  <a:lnTo>
                    <a:pt x="1105993" y="3521116"/>
                  </a:lnTo>
                  <a:lnTo>
                    <a:pt x="0" y="3521116"/>
                  </a:lnTo>
                  <a:close/>
                </a:path>
              </a:pathLst>
            </a:custGeom>
            <a:solidFill>
              <a:srgbClr val="F5F5EF"/>
            </a:solidFill>
          </p:spPr>
        </p:sp>
      </p:grpSp>
      <p:sp>
        <p:nvSpPr>
          <p:cNvPr name="TextBox 4" id="4"/>
          <p:cNvSpPr txBox="true"/>
          <p:nvPr/>
        </p:nvSpPr>
        <p:spPr>
          <a:xfrm rot="0">
            <a:off x="4064971" y="3846848"/>
            <a:ext cx="5079029" cy="551280"/>
          </a:xfrm>
          <a:prstGeom prst="rect">
            <a:avLst/>
          </a:prstGeom>
        </p:spPr>
        <p:txBody>
          <a:bodyPr anchor="t" rtlCol="false" tIns="0" lIns="0" bIns="0" rIns="0">
            <a:spAutoFit/>
          </a:bodyPr>
          <a:lstStyle/>
          <a:p>
            <a:pPr>
              <a:lnSpc>
                <a:spcPts val="4620"/>
              </a:lnSpc>
            </a:pPr>
            <a:r>
              <a:rPr lang="en-US" sz="4200">
                <a:solidFill>
                  <a:srgbClr val="F5F5EF"/>
                </a:solidFill>
                <a:latin typeface="Poppins Bold"/>
              </a:rPr>
              <a:t>TODAY'S AGENDA</a:t>
            </a:r>
          </a:p>
        </p:txBody>
      </p:sp>
      <p:sp>
        <p:nvSpPr>
          <p:cNvPr name="TextBox 5" id="5"/>
          <p:cNvSpPr txBox="true"/>
          <p:nvPr/>
        </p:nvSpPr>
        <p:spPr>
          <a:xfrm rot="0">
            <a:off x="9410835" y="2246317"/>
            <a:ext cx="6531755" cy="821055"/>
          </a:xfrm>
          <a:prstGeom prst="rect">
            <a:avLst/>
          </a:prstGeom>
        </p:spPr>
        <p:txBody>
          <a:bodyPr anchor="t" rtlCol="false" tIns="0" lIns="0" bIns="0" rIns="0">
            <a:spAutoFit/>
          </a:bodyPr>
          <a:lstStyle/>
          <a:p>
            <a:pPr>
              <a:lnSpc>
                <a:spcPts val="6719"/>
              </a:lnSpc>
              <a:spcBef>
                <a:spcPct val="0"/>
              </a:spcBef>
            </a:pPr>
            <a:r>
              <a:rPr lang="en-US" sz="4800">
                <a:solidFill>
                  <a:srgbClr val="F5F5EF"/>
                </a:solidFill>
                <a:latin typeface="Cormorant Garamond Medium"/>
              </a:rPr>
              <a:t>01      Top Hat Poll</a:t>
            </a:r>
          </a:p>
        </p:txBody>
      </p:sp>
      <p:sp>
        <p:nvSpPr>
          <p:cNvPr name="TextBox 6" id="6"/>
          <p:cNvSpPr txBox="true"/>
          <p:nvPr/>
        </p:nvSpPr>
        <p:spPr>
          <a:xfrm rot="0">
            <a:off x="9410835" y="3443091"/>
            <a:ext cx="8181088" cy="820141"/>
          </a:xfrm>
          <a:prstGeom prst="rect">
            <a:avLst/>
          </a:prstGeom>
        </p:spPr>
        <p:txBody>
          <a:bodyPr anchor="t" rtlCol="false" tIns="0" lIns="0" bIns="0" rIns="0">
            <a:spAutoFit/>
          </a:bodyPr>
          <a:lstStyle/>
          <a:p>
            <a:pPr algn="l" marL="0" indent="0" lvl="0">
              <a:lnSpc>
                <a:spcPts val="6719"/>
              </a:lnSpc>
              <a:spcBef>
                <a:spcPct val="0"/>
              </a:spcBef>
            </a:pPr>
            <a:r>
              <a:rPr lang="en-US" sz="4800">
                <a:solidFill>
                  <a:srgbClr val="F5F5EF"/>
                </a:solidFill>
                <a:latin typeface="Cormorant Garamond Medium"/>
              </a:rPr>
              <a:t>02    </a:t>
            </a:r>
            <a:r>
              <a:rPr lang="en-US" sz="4800" u="none">
                <a:solidFill>
                  <a:srgbClr val="F5F5EF"/>
                </a:solidFill>
                <a:latin typeface="Cormorant Garamond Medium"/>
              </a:rPr>
              <a:t>Microwaves in Trignometry</a:t>
            </a:r>
          </a:p>
        </p:txBody>
      </p:sp>
      <p:sp>
        <p:nvSpPr>
          <p:cNvPr name="AutoShape 7" id="7"/>
          <p:cNvSpPr/>
          <p:nvPr/>
        </p:nvSpPr>
        <p:spPr>
          <a:xfrm rot="-5400000">
            <a:off x="13769220" y="-280382"/>
            <a:ext cx="10081" cy="7118162"/>
          </a:xfrm>
          <a:prstGeom prst="rect">
            <a:avLst/>
          </a:prstGeom>
          <a:solidFill>
            <a:srgbClr val="F5F5EF"/>
          </a:solidFill>
        </p:spPr>
      </p:sp>
      <p:sp>
        <p:nvSpPr>
          <p:cNvPr name="AutoShape 8" id="8"/>
          <p:cNvSpPr/>
          <p:nvPr/>
        </p:nvSpPr>
        <p:spPr>
          <a:xfrm rot="-5400000">
            <a:off x="13695178" y="1006201"/>
            <a:ext cx="10081" cy="7118162"/>
          </a:xfrm>
          <a:prstGeom prst="rect">
            <a:avLst/>
          </a:prstGeom>
          <a:solidFill>
            <a:srgbClr val="F5F5EF"/>
          </a:solidFill>
        </p:spPr>
      </p:sp>
      <p:sp>
        <p:nvSpPr>
          <p:cNvPr name="TextBox 9" id="9"/>
          <p:cNvSpPr txBox="true"/>
          <p:nvPr/>
        </p:nvSpPr>
        <p:spPr>
          <a:xfrm rot="0">
            <a:off x="12481470" y="641159"/>
            <a:ext cx="4851872" cy="579120"/>
          </a:xfrm>
          <a:prstGeom prst="rect">
            <a:avLst/>
          </a:prstGeom>
        </p:spPr>
        <p:txBody>
          <a:bodyPr anchor="t" rtlCol="false" tIns="0" lIns="0" bIns="0" rIns="0">
            <a:spAutoFit/>
          </a:bodyPr>
          <a:lstStyle/>
          <a:p>
            <a:pPr algn="r">
              <a:lnSpc>
                <a:spcPts val="2310"/>
              </a:lnSpc>
              <a:spcBef>
                <a:spcPct val="0"/>
              </a:spcBef>
            </a:pPr>
            <a:r>
              <a:rPr lang="en-US" sz="2100">
                <a:solidFill>
                  <a:srgbClr val="F5F5EF"/>
                </a:solidFill>
                <a:latin typeface="Cormorant Garamond Bold"/>
              </a:rPr>
              <a:t>T</a:t>
            </a:r>
            <a:r>
              <a:rPr lang="en-US" sz="2100">
                <a:solidFill>
                  <a:srgbClr val="F5F5EF"/>
                </a:solidFill>
                <a:latin typeface="Cormorant Garamond Bold"/>
              </a:rPr>
              <a:t>op Hat ~ CMC3 2020</a:t>
            </a:r>
          </a:p>
          <a:p>
            <a:pPr algn="r">
              <a:lnSpc>
                <a:spcPts val="2310"/>
              </a:lnSpc>
              <a:spcBef>
                <a:spcPct val="0"/>
              </a:spcBef>
            </a:pPr>
            <a:r>
              <a:rPr lang="en-US" sz="2100">
                <a:solidFill>
                  <a:srgbClr val="F5F5EF"/>
                </a:solidFill>
                <a:latin typeface="Cormorant Garamond Bold"/>
              </a:rPr>
              <a:t>The Power of the Ask</a:t>
            </a:r>
          </a:p>
        </p:txBody>
      </p:sp>
      <p:sp>
        <p:nvSpPr>
          <p:cNvPr name="TextBox 10" id="10"/>
          <p:cNvSpPr txBox="true"/>
          <p:nvPr/>
        </p:nvSpPr>
        <p:spPr>
          <a:xfrm rot="0">
            <a:off x="9410835" y="4900893"/>
            <a:ext cx="8181088" cy="821055"/>
          </a:xfrm>
          <a:prstGeom prst="rect">
            <a:avLst/>
          </a:prstGeom>
        </p:spPr>
        <p:txBody>
          <a:bodyPr anchor="t" rtlCol="false" tIns="0" lIns="0" bIns="0" rIns="0">
            <a:spAutoFit/>
          </a:bodyPr>
          <a:lstStyle/>
          <a:p>
            <a:pPr>
              <a:lnSpc>
                <a:spcPts val="6719"/>
              </a:lnSpc>
              <a:spcBef>
                <a:spcPct val="0"/>
              </a:spcBef>
            </a:pPr>
            <a:r>
              <a:rPr lang="en-US" sz="4800" spc="48">
                <a:solidFill>
                  <a:srgbClr val="F5F5EF"/>
                </a:solidFill>
                <a:latin typeface="Cormorant Garamond Medium"/>
              </a:rPr>
              <a:t>03    Five of My Favorite Things</a:t>
            </a:r>
          </a:p>
        </p:txBody>
      </p:sp>
      <p:sp>
        <p:nvSpPr>
          <p:cNvPr name="AutoShape 11" id="11"/>
          <p:cNvSpPr/>
          <p:nvPr/>
        </p:nvSpPr>
        <p:spPr>
          <a:xfrm rot="-5400000">
            <a:off x="13769220" y="2415489"/>
            <a:ext cx="10081" cy="7118162"/>
          </a:xfrm>
          <a:prstGeom prst="rect">
            <a:avLst/>
          </a:prstGeom>
          <a:solidFill>
            <a:srgbClr val="F5F5EF"/>
          </a:solidFill>
        </p:spPr>
      </p:sp>
      <p:grpSp>
        <p:nvGrpSpPr>
          <p:cNvPr name="Group 12" id="12"/>
          <p:cNvGrpSpPr/>
          <p:nvPr/>
        </p:nvGrpSpPr>
        <p:grpSpPr>
          <a:xfrm rot="0">
            <a:off x="9410835" y="6348693"/>
            <a:ext cx="7922507" cy="983467"/>
            <a:chOff x="0" y="0"/>
            <a:chExt cx="10563343" cy="1311290"/>
          </a:xfrm>
        </p:grpSpPr>
        <p:sp>
          <p:nvSpPr>
            <p:cNvPr name="TextBox 13" id="13"/>
            <p:cNvSpPr txBox="true"/>
            <p:nvPr/>
          </p:nvSpPr>
          <p:spPr>
            <a:xfrm rot="0">
              <a:off x="0" y="-95250"/>
              <a:ext cx="10374580" cy="1062990"/>
            </a:xfrm>
            <a:prstGeom prst="rect">
              <a:avLst/>
            </a:prstGeom>
          </p:spPr>
          <p:txBody>
            <a:bodyPr anchor="t" rtlCol="false" tIns="0" lIns="0" bIns="0" rIns="0">
              <a:spAutoFit/>
            </a:bodyPr>
            <a:lstStyle/>
            <a:p>
              <a:pPr>
                <a:lnSpc>
                  <a:spcPts val="6719"/>
                </a:lnSpc>
                <a:spcBef>
                  <a:spcPct val="0"/>
                </a:spcBef>
              </a:pPr>
              <a:r>
                <a:rPr lang="en-US" sz="4800" spc="48">
                  <a:solidFill>
                    <a:srgbClr val="F5F5EF"/>
                  </a:solidFill>
                  <a:latin typeface="Cormorant Garamond Medium"/>
                </a:rPr>
                <a:t>04    Peaks, Valleys, &amp;  Cards</a:t>
              </a:r>
            </a:p>
          </p:txBody>
        </p:sp>
        <p:sp>
          <p:nvSpPr>
            <p:cNvPr name="AutoShape 14" id="14"/>
            <p:cNvSpPr/>
            <p:nvPr/>
          </p:nvSpPr>
          <p:spPr>
            <a:xfrm rot="-5400000">
              <a:off x="5811181" y="-3440873"/>
              <a:ext cx="13441" cy="9490883"/>
            </a:xfrm>
            <a:prstGeom prst="rect">
              <a:avLst/>
            </a:prstGeom>
            <a:solidFill>
              <a:srgbClr val="F5F5EF"/>
            </a:solidFill>
          </p:spPr>
        </p:sp>
      </p:grpSp>
    </p:spTree>
  </p:cSld>
  <p:clrMapOvr>
    <a:masterClrMapping/>
  </p:clrMapOvr>
</p:sld>
</file>

<file path=ppt/slides/slide7.xml><?xml version="1.0" encoding="utf-8"?>
<p:sld xmlns:p="http://schemas.openxmlformats.org/presentationml/2006/main" xmlns:a="http://schemas.openxmlformats.org/drawingml/2006/main">
  <p:cSld>
    <p:bg>
      <p:bgPr>
        <a:solidFill>
          <a:srgbClr val="008080"/>
        </a:solidFill>
      </p:bgPr>
    </p:bg>
    <p:spTree>
      <p:nvGrpSpPr>
        <p:cNvPr id="1" name=""/>
        <p:cNvGrpSpPr/>
        <p:nvPr/>
      </p:nvGrpSpPr>
      <p:grpSpPr>
        <a:xfrm>
          <a:off x="0" y="0"/>
          <a:ext cx="0" cy="0"/>
          <a:chOff x="0" y="0"/>
          <a:chExt cx="0" cy="0"/>
        </a:xfrm>
      </p:grpSpPr>
      <p:grpSp>
        <p:nvGrpSpPr>
          <p:cNvPr name="Group 2" id="2"/>
          <p:cNvGrpSpPr/>
          <p:nvPr/>
        </p:nvGrpSpPr>
        <p:grpSpPr>
          <a:xfrm rot="0">
            <a:off x="0" y="0"/>
            <a:ext cx="3269541" cy="10409138"/>
            <a:chOff x="0" y="0"/>
            <a:chExt cx="1105993" cy="3521116"/>
          </a:xfrm>
        </p:grpSpPr>
        <p:sp>
          <p:nvSpPr>
            <p:cNvPr name="Freeform 3" id="3"/>
            <p:cNvSpPr/>
            <p:nvPr/>
          </p:nvSpPr>
          <p:spPr>
            <a:xfrm>
              <a:off x="0" y="0"/>
              <a:ext cx="1105993" cy="3521116"/>
            </a:xfrm>
            <a:custGeom>
              <a:avLst/>
              <a:gdLst/>
              <a:ahLst/>
              <a:cxnLst/>
              <a:rect r="r" b="b" t="t" l="l"/>
              <a:pathLst>
                <a:path h="3521116" w="1105993">
                  <a:moveTo>
                    <a:pt x="0" y="0"/>
                  </a:moveTo>
                  <a:lnTo>
                    <a:pt x="1105993" y="0"/>
                  </a:lnTo>
                  <a:lnTo>
                    <a:pt x="1105993" y="3521116"/>
                  </a:lnTo>
                  <a:lnTo>
                    <a:pt x="0" y="3521116"/>
                  </a:lnTo>
                  <a:close/>
                </a:path>
              </a:pathLst>
            </a:custGeom>
            <a:solidFill>
              <a:srgbClr val="F5F5EF"/>
            </a:solidFill>
          </p:spPr>
        </p:sp>
      </p:grpSp>
      <p:sp>
        <p:nvSpPr>
          <p:cNvPr name="TextBox 4" id="4"/>
          <p:cNvSpPr txBox="true"/>
          <p:nvPr/>
        </p:nvSpPr>
        <p:spPr>
          <a:xfrm rot="0">
            <a:off x="4064971" y="3846848"/>
            <a:ext cx="5079029" cy="551280"/>
          </a:xfrm>
          <a:prstGeom prst="rect">
            <a:avLst/>
          </a:prstGeom>
        </p:spPr>
        <p:txBody>
          <a:bodyPr anchor="t" rtlCol="false" tIns="0" lIns="0" bIns="0" rIns="0">
            <a:spAutoFit/>
          </a:bodyPr>
          <a:lstStyle/>
          <a:p>
            <a:pPr>
              <a:lnSpc>
                <a:spcPts val="4620"/>
              </a:lnSpc>
            </a:pPr>
            <a:r>
              <a:rPr lang="en-US" sz="4200">
                <a:solidFill>
                  <a:srgbClr val="F5F5EF"/>
                </a:solidFill>
                <a:latin typeface="Poppins Bold"/>
              </a:rPr>
              <a:t>TODAY'S AGENDA</a:t>
            </a:r>
          </a:p>
        </p:txBody>
      </p:sp>
      <p:sp>
        <p:nvSpPr>
          <p:cNvPr name="TextBox 5" id="5"/>
          <p:cNvSpPr txBox="true"/>
          <p:nvPr/>
        </p:nvSpPr>
        <p:spPr>
          <a:xfrm rot="0">
            <a:off x="9410835" y="2246317"/>
            <a:ext cx="6531755" cy="821055"/>
          </a:xfrm>
          <a:prstGeom prst="rect">
            <a:avLst/>
          </a:prstGeom>
        </p:spPr>
        <p:txBody>
          <a:bodyPr anchor="t" rtlCol="false" tIns="0" lIns="0" bIns="0" rIns="0">
            <a:spAutoFit/>
          </a:bodyPr>
          <a:lstStyle/>
          <a:p>
            <a:pPr>
              <a:lnSpc>
                <a:spcPts val="6719"/>
              </a:lnSpc>
              <a:spcBef>
                <a:spcPct val="0"/>
              </a:spcBef>
            </a:pPr>
            <a:r>
              <a:rPr lang="en-US" sz="4800">
                <a:solidFill>
                  <a:srgbClr val="F5F5EF"/>
                </a:solidFill>
                <a:latin typeface="Cormorant Garamond Medium"/>
              </a:rPr>
              <a:t>01      Top Hat Poll</a:t>
            </a:r>
          </a:p>
        </p:txBody>
      </p:sp>
      <p:sp>
        <p:nvSpPr>
          <p:cNvPr name="TextBox 6" id="6"/>
          <p:cNvSpPr txBox="true"/>
          <p:nvPr/>
        </p:nvSpPr>
        <p:spPr>
          <a:xfrm rot="0">
            <a:off x="9410835" y="3443091"/>
            <a:ext cx="8181088" cy="820141"/>
          </a:xfrm>
          <a:prstGeom prst="rect">
            <a:avLst/>
          </a:prstGeom>
        </p:spPr>
        <p:txBody>
          <a:bodyPr anchor="t" rtlCol="false" tIns="0" lIns="0" bIns="0" rIns="0">
            <a:spAutoFit/>
          </a:bodyPr>
          <a:lstStyle/>
          <a:p>
            <a:pPr algn="l" marL="0" indent="0" lvl="0">
              <a:lnSpc>
                <a:spcPts val="6719"/>
              </a:lnSpc>
              <a:spcBef>
                <a:spcPct val="0"/>
              </a:spcBef>
            </a:pPr>
            <a:r>
              <a:rPr lang="en-US" sz="4800">
                <a:solidFill>
                  <a:srgbClr val="F5F5EF"/>
                </a:solidFill>
                <a:latin typeface="Cormorant Garamond Medium"/>
              </a:rPr>
              <a:t>02    </a:t>
            </a:r>
            <a:r>
              <a:rPr lang="en-US" sz="4800" u="none">
                <a:solidFill>
                  <a:srgbClr val="F5F5EF"/>
                </a:solidFill>
                <a:latin typeface="Cormorant Garamond Medium"/>
              </a:rPr>
              <a:t>Microwaves in Trignometry</a:t>
            </a:r>
          </a:p>
        </p:txBody>
      </p:sp>
      <p:sp>
        <p:nvSpPr>
          <p:cNvPr name="AutoShape 7" id="7"/>
          <p:cNvSpPr/>
          <p:nvPr/>
        </p:nvSpPr>
        <p:spPr>
          <a:xfrm rot="-5400000">
            <a:off x="13769220" y="-280382"/>
            <a:ext cx="10081" cy="7118162"/>
          </a:xfrm>
          <a:prstGeom prst="rect">
            <a:avLst/>
          </a:prstGeom>
          <a:solidFill>
            <a:srgbClr val="F5F5EF"/>
          </a:solidFill>
        </p:spPr>
      </p:sp>
      <p:sp>
        <p:nvSpPr>
          <p:cNvPr name="AutoShape 8" id="8"/>
          <p:cNvSpPr/>
          <p:nvPr/>
        </p:nvSpPr>
        <p:spPr>
          <a:xfrm rot="-5400000">
            <a:off x="13695178" y="1006201"/>
            <a:ext cx="10081" cy="7118162"/>
          </a:xfrm>
          <a:prstGeom prst="rect">
            <a:avLst/>
          </a:prstGeom>
          <a:solidFill>
            <a:srgbClr val="F5F5EF"/>
          </a:solidFill>
        </p:spPr>
      </p:sp>
      <p:sp>
        <p:nvSpPr>
          <p:cNvPr name="TextBox 9" id="9"/>
          <p:cNvSpPr txBox="true"/>
          <p:nvPr/>
        </p:nvSpPr>
        <p:spPr>
          <a:xfrm rot="0">
            <a:off x="12481470" y="641159"/>
            <a:ext cx="4851872" cy="579120"/>
          </a:xfrm>
          <a:prstGeom prst="rect">
            <a:avLst/>
          </a:prstGeom>
        </p:spPr>
        <p:txBody>
          <a:bodyPr anchor="t" rtlCol="false" tIns="0" lIns="0" bIns="0" rIns="0">
            <a:spAutoFit/>
          </a:bodyPr>
          <a:lstStyle/>
          <a:p>
            <a:pPr algn="r">
              <a:lnSpc>
                <a:spcPts val="2310"/>
              </a:lnSpc>
              <a:spcBef>
                <a:spcPct val="0"/>
              </a:spcBef>
            </a:pPr>
            <a:r>
              <a:rPr lang="en-US" sz="2100">
                <a:solidFill>
                  <a:srgbClr val="F5F5EF"/>
                </a:solidFill>
                <a:latin typeface="Cormorant Garamond Bold"/>
              </a:rPr>
              <a:t>T</a:t>
            </a:r>
            <a:r>
              <a:rPr lang="en-US" sz="2100">
                <a:solidFill>
                  <a:srgbClr val="F5F5EF"/>
                </a:solidFill>
                <a:latin typeface="Cormorant Garamond Bold"/>
              </a:rPr>
              <a:t>op Hat ~ CMC3 2020</a:t>
            </a:r>
          </a:p>
          <a:p>
            <a:pPr algn="r">
              <a:lnSpc>
                <a:spcPts val="2310"/>
              </a:lnSpc>
              <a:spcBef>
                <a:spcPct val="0"/>
              </a:spcBef>
            </a:pPr>
            <a:r>
              <a:rPr lang="en-US" sz="2100">
                <a:solidFill>
                  <a:srgbClr val="F5F5EF"/>
                </a:solidFill>
                <a:latin typeface="Cormorant Garamond Bold"/>
              </a:rPr>
              <a:t>The Power of the Ask</a:t>
            </a:r>
          </a:p>
        </p:txBody>
      </p:sp>
      <p:sp>
        <p:nvSpPr>
          <p:cNvPr name="TextBox 10" id="10"/>
          <p:cNvSpPr txBox="true"/>
          <p:nvPr/>
        </p:nvSpPr>
        <p:spPr>
          <a:xfrm rot="0">
            <a:off x="9410835" y="4900893"/>
            <a:ext cx="8181088" cy="821055"/>
          </a:xfrm>
          <a:prstGeom prst="rect">
            <a:avLst/>
          </a:prstGeom>
        </p:spPr>
        <p:txBody>
          <a:bodyPr anchor="t" rtlCol="false" tIns="0" lIns="0" bIns="0" rIns="0">
            <a:spAutoFit/>
          </a:bodyPr>
          <a:lstStyle/>
          <a:p>
            <a:pPr>
              <a:lnSpc>
                <a:spcPts val="6719"/>
              </a:lnSpc>
              <a:spcBef>
                <a:spcPct val="0"/>
              </a:spcBef>
            </a:pPr>
            <a:r>
              <a:rPr lang="en-US" sz="4800" spc="48">
                <a:solidFill>
                  <a:srgbClr val="F5F5EF"/>
                </a:solidFill>
                <a:latin typeface="Cormorant Garamond Medium"/>
              </a:rPr>
              <a:t>03    Five of My Favorite Things</a:t>
            </a:r>
          </a:p>
        </p:txBody>
      </p:sp>
      <p:sp>
        <p:nvSpPr>
          <p:cNvPr name="AutoShape 11" id="11"/>
          <p:cNvSpPr/>
          <p:nvPr/>
        </p:nvSpPr>
        <p:spPr>
          <a:xfrm rot="-5400000">
            <a:off x="13769220" y="2415489"/>
            <a:ext cx="10081" cy="7118162"/>
          </a:xfrm>
          <a:prstGeom prst="rect">
            <a:avLst/>
          </a:prstGeom>
          <a:solidFill>
            <a:srgbClr val="F5F5EF"/>
          </a:solidFill>
        </p:spPr>
      </p:sp>
      <p:grpSp>
        <p:nvGrpSpPr>
          <p:cNvPr name="Group 12" id="12"/>
          <p:cNvGrpSpPr/>
          <p:nvPr/>
        </p:nvGrpSpPr>
        <p:grpSpPr>
          <a:xfrm rot="0">
            <a:off x="9410835" y="6348693"/>
            <a:ext cx="7922507" cy="983467"/>
            <a:chOff x="0" y="0"/>
            <a:chExt cx="10563343" cy="1311290"/>
          </a:xfrm>
        </p:grpSpPr>
        <p:sp>
          <p:nvSpPr>
            <p:cNvPr name="TextBox 13" id="13"/>
            <p:cNvSpPr txBox="true"/>
            <p:nvPr/>
          </p:nvSpPr>
          <p:spPr>
            <a:xfrm rot="0">
              <a:off x="0" y="-95250"/>
              <a:ext cx="10374580" cy="1062990"/>
            </a:xfrm>
            <a:prstGeom prst="rect">
              <a:avLst/>
            </a:prstGeom>
          </p:spPr>
          <p:txBody>
            <a:bodyPr anchor="t" rtlCol="false" tIns="0" lIns="0" bIns="0" rIns="0">
              <a:spAutoFit/>
            </a:bodyPr>
            <a:lstStyle/>
            <a:p>
              <a:pPr>
                <a:lnSpc>
                  <a:spcPts val="6719"/>
                </a:lnSpc>
                <a:spcBef>
                  <a:spcPct val="0"/>
                </a:spcBef>
              </a:pPr>
              <a:r>
                <a:rPr lang="en-US" sz="4800" spc="48">
                  <a:solidFill>
                    <a:srgbClr val="F5F5EF"/>
                  </a:solidFill>
                  <a:latin typeface="Cormorant Garamond Medium"/>
                </a:rPr>
                <a:t>04    Peaks, Valleys, &amp;  Cards</a:t>
              </a:r>
            </a:p>
          </p:txBody>
        </p:sp>
        <p:sp>
          <p:nvSpPr>
            <p:cNvPr name="AutoShape 14" id="14"/>
            <p:cNvSpPr/>
            <p:nvPr/>
          </p:nvSpPr>
          <p:spPr>
            <a:xfrm rot="-5400000">
              <a:off x="5811181" y="-3440873"/>
              <a:ext cx="13441" cy="9490883"/>
            </a:xfrm>
            <a:prstGeom prst="rect">
              <a:avLst/>
            </a:prstGeom>
            <a:solidFill>
              <a:srgbClr val="F5F5EF"/>
            </a:solidFill>
          </p:spPr>
        </p:sp>
      </p:grpSp>
      <p:grpSp>
        <p:nvGrpSpPr>
          <p:cNvPr name="Group 15" id="15"/>
          <p:cNvGrpSpPr/>
          <p:nvPr/>
        </p:nvGrpSpPr>
        <p:grpSpPr>
          <a:xfrm rot="0">
            <a:off x="9336793" y="7640947"/>
            <a:ext cx="7922507" cy="983467"/>
            <a:chOff x="0" y="0"/>
            <a:chExt cx="10563343" cy="1311290"/>
          </a:xfrm>
        </p:grpSpPr>
        <p:sp>
          <p:nvSpPr>
            <p:cNvPr name="TextBox 16" id="16"/>
            <p:cNvSpPr txBox="true"/>
            <p:nvPr/>
          </p:nvSpPr>
          <p:spPr>
            <a:xfrm rot="0">
              <a:off x="0" y="-95250"/>
              <a:ext cx="10374580" cy="1062990"/>
            </a:xfrm>
            <a:prstGeom prst="rect">
              <a:avLst/>
            </a:prstGeom>
          </p:spPr>
          <p:txBody>
            <a:bodyPr anchor="t" rtlCol="false" tIns="0" lIns="0" bIns="0" rIns="0">
              <a:spAutoFit/>
            </a:bodyPr>
            <a:lstStyle/>
            <a:p>
              <a:pPr>
                <a:lnSpc>
                  <a:spcPts val="6719"/>
                </a:lnSpc>
                <a:spcBef>
                  <a:spcPct val="0"/>
                </a:spcBef>
              </a:pPr>
              <a:r>
                <a:rPr lang="en-US" sz="4800" spc="48">
                  <a:solidFill>
                    <a:srgbClr val="F5F5EF"/>
                  </a:solidFill>
                  <a:latin typeface="Cormorant Garamond Medium"/>
                </a:rPr>
                <a:t>05    Questions &amp; Comments </a:t>
              </a:r>
            </a:p>
          </p:txBody>
        </p:sp>
        <p:sp>
          <p:nvSpPr>
            <p:cNvPr name="AutoShape 17" id="17"/>
            <p:cNvSpPr/>
            <p:nvPr/>
          </p:nvSpPr>
          <p:spPr>
            <a:xfrm rot="-5400000">
              <a:off x="5811181" y="-3440873"/>
              <a:ext cx="13441" cy="9490883"/>
            </a:xfrm>
            <a:prstGeom prst="rect">
              <a:avLst/>
            </a:prstGeom>
            <a:solidFill>
              <a:srgbClr val="F5F5EF"/>
            </a:solidFill>
          </p:spPr>
        </p:sp>
      </p:grpSp>
    </p:spTree>
  </p:cSld>
  <p:clrMapOvr>
    <a:masterClrMapping/>
  </p:clrMapOvr>
</p:sld>
</file>

<file path=ppt/slides/slide8.xml><?xml version="1.0" encoding="utf-8"?>
<p:sld xmlns:p="http://schemas.openxmlformats.org/presentationml/2006/main" xmlns:a="http://schemas.openxmlformats.org/drawingml/2006/main">
  <p:cSld>
    <p:bg>
      <p:bgPr>
        <a:solidFill>
          <a:srgbClr val="F5F5EF"/>
        </a:solidFill>
      </p:bgPr>
    </p:bg>
    <p:spTree>
      <p:nvGrpSpPr>
        <p:cNvPr id="1" name=""/>
        <p:cNvGrpSpPr/>
        <p:nvPr/>
      </p:nvGrpSpPr>
      <p:grpSpPr>
        <a:xfrm>
          <a:off x="0" y="0"/>
          <a:ext cx="0" cy="0"/>
          <a:chOff x="0" y="0"/>
          <a:chExt cx="0" cy="0"/>
        </a:xfrm>
      </p:grpSpPr>
      <p:grpSp>
        <p:nvGrpSpPr>
          <p:cNvPr name="Group 2" id="2"/>
          <p:cNvGrpSpPr/>
          <p:nvPr/>
        </p:nvGrpSpPr>
        <p:grpSpPr>
          <a:xfrm rot="0">
            <a:off x="4662009" y="3567869"/>
            <a:ext cx="8190034" cy="3105225"/>
            <a:chOff x="0" y="0"/>
            <a:chExt cx="10920045" cy="4140300"/>
          </a:xfrm>
        </p:grpSpPr>
        <p:sp>
          <p:nvSpPr>
            <p:cNvPr name="TextBox 3" id="3"/>
            <p:cNvSpPr txBox="true"/>
            <p:nvPr/>
          </p:nvSpPr>
          <p:spPr>
            <a:xfrm rot="0">
              <a:off x="0" y="785840"/>
              <a:ext cx="10920045" cy="3354460"/>
            </a:xfrm>
            <a:prstGeom prst="rect">
              <a:avLst/>
            </a:prstGeom>
          </p:spPr>
          <p:txBody>
            <a:bodyPr anchor="t" rtlCol="false" tIns="0" lIns="0" bIns="0" rIns="0">
              <a:spAutoFit/>
            </a:bodyPr>
            <a:lstStyle/>
            <a:p>
              <a:pPr>
                <a:lnSpc>
                  <a:spcPts val="9904"/>
                </a:lnSpc>
              </a:pPr>
              <a:r>
                <a:rPr lang="en-US" sz="9004">
                  <a:solidFill>
                    <a:srgbClr val="000000"/>
                  </a:solidFill>
                  <a:latin typeface="Poppins Bold"/>
                </a:rPr>
                <a:t>PART 01 - TOP HAT POLL</a:t>
              </a:r>
            </a:p>
          </p:txBody>
        </p:sp>
        <p:sp>
          <p:nvSpPr>
            <p:cNvPr name="TextBox 4" id="4"/>
            <p:cNvSpPr txBox="true"/>
            <p:nvPr/>
          </p:nvSpPr>
          <p:spPr>
            <a:xfrm rot="0">
              <a:off x="0" y="19050"/>
              <a:ext cx="10920045" cy="397510"/>
            </a:xfrm>
            <a:prstGeom prst="rect">
              <a:avLst/>
            </a:prstGeom>
          </p:spPr>
          <p:txBody>
            <a:bodyPr anchor="t" rtlCol="false" tIns="0" lIns="0" bIns="0" rIns="0">
              <a:spAutoFit/>
            </a:bodyPr>
            <a:lstStyle/>
            <a:p>
              <a:pPr>
                <a:lnSpc>
                  <a:spcPts val="2310"/>
                </a:lnSpc>
                <a:spcBef>
                  <a:spcPct val="0"/>
                </a:spcBef>
              </a:pPr>
              <a:r>
                <a:rPr lang="en-US" sz="2100" spc="306">
                  <a:solidFill>
                    <a:srgbClr val="000000"/>
                  </a:solidFill>
                  <a:latin typeface="Cormorant Garamond Bold"/>
                </a:rPr>
                <a:t>FIRST ROUND</a:t>
              </a:r>
            </a:p>
          </p:txBody>
        </p:sp>
      </p:grpSp>
      <p:sp>
        <p:nvSpPr>
          <p:cNvPr name="TextBox 5" id="5"/>
          <p:cNvSpPr txBox="true"/>
          <p:nvPr/>
        </p:nvSpPr>
        <p:spPr>
          <a:xfrm rot="0">
            <a:off x="12852043" y="641159"/>
            <a:ext cx="4481299" cy="579120"/>
          </a:xfrm>
          <a:prstGeom prst="rect">
            <a:avLst/>
          </a:prstGeom>
        </p:spPr>
        <p:txBody>
          <a:bodyPr anchor="t" rtlCol="false" tIns="0" lIns="0" bIns="0" rIns="0">
            <a:spAutoFit/>
          </a:bodyPr>
          <a:lstStyle/>
          <a:p>
            <a:pPr algn="r">
              <a:lnSpc>
                <a:spcPts val="2310"/>
              </a:lnSpc>
              <a:spcBef>
                <a:spcPct val="0"/>
              </a:spcBef>
            </a:pPr>
            <a:r>
              <a:rPr lang="en-US" sz="2100">
                <a:solidFill>
                  <a:srgbClr val="000000"/>
                </a:solidFill>
                <a:latin typeface="Cormorant Garamond Bold"/>
              </a:rPr>
              <a:t>T</a:t>
            </a:r>
            <a:r>
              <a:rPr lang="en-US" sz="2100">
                <a:solidFill>
                  <a:srgbClr val="000000"/>
                </a:solidFill>
                <a:latin typeface="Cormorant Garamond Bold"/>
              </a:rPr>
              <a:t>op Hat ~ CMC3 2020</a:t>
            </a:r>
          </a:p>
          <a:p>
            <a:pPr algn="r">
              <a:lnSpc>
                <a:spcPts val="2310"/>
              </a:lnSpc>
              <a:spcBef>
                <a:spcPct val="0"/>
              </a:spcBef>
            </a:pPr>
            <a:r>
              <a:rPr lang="en-US" sz="2100">
                <a:solidFill>
                  <a:srgbClr val="000000"/>
                </a:solidFill>
                <a:latin typeface="Cormorant Garamond Bold"/>
              </a:rPr>
              <a:t>The Power of the Ask</a:t>
            </a:r>
          </a:p>
        </p:txBody>
      </p:sp>
      <p:sp>
        <p:nvSpPr>
          <p:cNvPr name="AutoShape 6" id="6"/>
          <p:cNvSpPr/>
          <p:nvPr/>
        </p:nvSpPr>
        <p:spPr>
          <a:xfrm rot="-10800000">
            <a:off x="2982088" y="622109"/>
            <a:ext cx="9525" cy="9042781"/>
          </a:xfrm>
          <a:prstGeom prst="rect">
            <a:avLst/>
          </a:prstGeom>
          <a:solidFill>
            <a:srgbClr val="000000"/>
          </a:solid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5F5EF"/>
        </a:solidFill>
      </p:bgPr>
    </p:bg>
    <p:spTree>
      <p:nvGrpSpPr>
        <p:cNvPr id="1" name=""/>
        <p:cNvGrpSpPr/>
        <p:nvPr/>
      </p:nvGrpSpPr>
      <p:grpSpPr>
        <a:xfrm>
          <a:off x="0" y="0"/>
          <a:ext cx="0" cy="0"/>
          <a:chOff x="0" y="0"/>
          <a:chExt cx="0" cy="0"/>
        </a:xfrm>
      </p:grpSpPr>
      <p:sp>
        <p:nvSpPr>
          <p:cNvPr name="AutoShape 2" id="2"/>
          <p:cNvSpPr/>
          <p:nvPr/>
        </p:nvSpPr>
        <p:spPr>
          <a:xfrm rot="-10800000">
            <a:off x="2982088" y="622109"/>
            <a:ext cx="9525" cy="9042781"/>
          </a:xfrm>
          <a:prstGeom prst="rect">
            <a:avLst/>
          </a:prstGeom>
          <a:solidFill>
            <a:srgbClr val="000000"/>
          </a:solidFill>
        </p:spPr>
      </p:sp>
      <p:pic>
        <p:nvPicPr>
          <p:cNvPr name="Picture 3" id="3"/>
          <p:cNvPicPr>
            <a:picLocks noChangeAspect="true"/>
          </p:cNvPicPr>
          <p:nvPr/>
        </p:nvPicPr>
        <p:blipFill>
          <a:blip r:embed="rId3"/>
          <a:srcRect l="1176" t="2554" r="2563" b="1879"/>
          <a:stretch>
            <a:fillRect/>
          </a:stretch>
        </p:blipFill>
        <p:spPr>
          <a:xfrm flipH="false" flipV="false" rot="0">
            <a:off x="3762375" y="5494736"/>
            <a:ext cx="3723462" cy="3641448"/>
          </a:xfrm>
          <a:prstGeom prst="rect">
            <a:avLst/>
          </a:prstGeom>
        </p:spPr>
      </p:pic>
      <p:grpSp>
        <p:nvGrpSpPr>
          <p:cNvPr name="Group 4" id="4"/>
          <p:cNvGrpSpPr/>
          <p:nvPr/>
        </p:nvGrpSpPr>
        <p:grpSpPr>
          <a:xfrm rot="0">
            <a:off x="3557109" y="1164890"/>
            <a:ext cx="10609384" cy="2158083"/>
            <a:chOff x="0" y="0"/>
            <a:chExt cx="14145845" cy="2877444"/>
          </a:xfrm>
        </p:grpSpPr>
        <p:sp>
          <p:nvSpPr>
            <p:cNvPr name="TextBox 5" id="5"/>
            <p:cNvSpPr txBox="true"/>
            <p:nvPr/>
          </p:nvSpPr>
          <p:spPr>
            <a:xfrm rot="0">
              <a:off x="0" y="1166840"/>
              <a:ext cx="14145845" cy="1710604"/>
            </a:xfrm>
            <a:prstGeom prst="rect">
              <a:avLst/>
            </a:prstGeom>
          </p:spPr>
          <p:txBody>
            <a:bodyPr anchor="t" rtlCol="false" tIns="0" lIns="0" bIns="0" rIns="0">
              <a:spAutoFit/>
            </a:bodyPr>
            <a:lstStyle/>
            <a:p>
              <a:pPr>
                <a:lnSpc>
                  <a:spcPts val="9904"/>
                </a:lnSpc>
              </a:pPr>
              <a:r>
                <a:rPr lang="en-US" sz="9004">
                  <a:solidFill>
                    <a:srgbClr val="000000"/>
                  </a:solidFill>
                  <a:latin typeface="Poppins Bold"/>
                </a:rPr>
                <a:t>TOPHAT.COM</a:t>
              </a:r>
            </a:p>
          </p:txBody>
        </p:sp>
        <p:sp>
          <p:nvSpPr>
            <p:cNvPr name="TextBox 6" id="6"/>
            <p:cNvSpPr txBox="true"/>
            <p:nvPr/>
          </p:nvSpPr>
          <p:spPr>
            <a:xfrm rot="0">
              <a:off x="0" y="19050"/>
              <a:ext cx="14145845" cy="778510"/>
            </a:xfrm>
            <a:prstGeom prst="rect">
              <a:avLst/>
            </a:prstGeom>
          </p:spPr>
          <p:txBody>
            <a:bodyPr anchor="t" rtlCol="false" tIns="0" lIns="0" bIns="0" rIns="0">
              <a:spAutoFit/>
            </a:bodyPr>
            <a:lstStyle/>
            <a:p>
              <a:pPr>
                <a:lnSpc>
                  <a:spcPts val="2310"/>
                </a:lnSpc>
              </a:pPr>
            </a:p>
            <a:p>
              <a:pPr>
                <a:lnSpc>
                  <a:spcPts val="2310"/>
                </a:lnSpc>
                <a:spcBef>
                  <a:spcPct val="0"/>
                </a:spcBef>
              </a:pPr>
              <a:r>
                <a:rPr lang="en-US" sz="2100" spc="306">
                  <a:solidFill>
                    <a:srgbClr val="000000"/>
                  </a:solidFill>
                  <a:latin typeface="Cormorant Garamond Bold"/>
                </a:rPr>
                <a:t>Website</a:t>
              </a:r>
            </a:p>
          </p:txBody>
        </p:sp>
      </p:grpSp>
      <p:pic>
        <p:nvPicPr>
          <p:cNvPr name="Picture 7" id="7"/>
          <p:cNvPicPr>
            <a:picLocks noChangeAspect="true"/>
          </p:cNvPicPr>
          <p:nvPr/>
        </p:nvPicPr>
        <p:blipFill>
          <a:blip r:embed="rId4"/>
          <a:srcRect l="3927" t="0" r="3927" b="0"/>
          <a:stretch>
            <a:fillRect/>
          </a:stretch>
        </p:blipFill>
        <p:spPr>
          <a:xfrm flipH="false" flipV="false" rot="0">
            <a:off x="10811935" y="5494736"/>
            <a:ext cx="3850923" cy="3531746"/>
          </a:xfrm>
          <a:prstGeom prst="rect">
            <a:avLst/>
          </a:prstGeom>
        </p:spPr>
      </p:pic>
      <p:sp>
        <p:nvSpPr>
          <p:cNvPr name="TextBox 8" id="8"/>
          <p:cNvSpPr txBox="true"/>
          <p:nvPr/>
        </p:nvSpPr>
        <p:spPr>
          <a:xfrm rot="0">
            <a:off x="12852043" y="641159"/>
            <a:ext cx="4481299" cy="579120"/>
          </a:xfrm>
          <a:prstGeom prst="rect">
            <a:avLst/>
          </a:prstGeom>
        </p:spPr>
        <p:txBody>
          <a:bodyPr anchor="t" rtlCol="false" tIns="0" lIns="0" bIns="0" rIns="0">
            <a:spAutoFit/>
          </a:bodyPr>
          <a:lstStyle/>
          <a:p>
            <a:pPr algn="r">
              <a:lnSpc>
                <a:spcPts val="2310"/>
              </a:lnSpc>
              <a:spcBef>
                <a:spcPct val="0"/>
              </a:spcBef>
            </a:pPr>
            <a:r>
              <a:rPr lang="en-US" sz="2100">
                <a:solidFill>
                  <a:srgbClr val="000000"/>
                </a:solidFill>
                <a:latin typeface="Cormorant Garamond Bold"/>
              </a:rPr>
              <a:t>T</a:t>
            </a:r>
            <a:r>
              <a:rPr lang="en-US" sz="2100">
                <a:solidFill>
                  <a:srgbClr val="000000"/>
                </a:solidFill>
                <a:latin typeface="Cormorant Garamond Bold"/>
              </a:rPr>
              <a:t>op Hat ~ CMC3 2020</a:t>
            </a:r>
          </a:p>
          <a:p>
            <a:pPr algn="r">
              <a:lnSpc>
                <a:spcPts val="2310"/>
              </a:lnSpc>
              <a:spcBef>
                <a:spcPct val="0"/>
              </a:spcBef>
            </a:pPr>
            <a:r>
              <a:rPr lang="en-US" sz="2100">
                <a:solidFill>
                  <a:srgbClr val="000000"/>
                </a:solidFill>
                <a:latin typeface="Cormorant Garamond Bold"/>
              </a:rPr>
              <a:t>The Power of the Ask</a:t>
            </a:r>
          </a:p>
        </p:txBody>
      </p:sp>
      <p:sp>
        <p:nvSpPr>
          <p:cNvPr name="TextBox 9" id="9"/>
          <p:cNvSpPr txBox="true"/>
          <p:nvPr/>
        </p:nvSpPr>
        <p:spPr>
          <a:xfrm rot="0">
            <a:off x="9562951" y="3565836"/>
            <a:ext cx="6348891" cy="1547699"/>
          </a:xfrm>
          <a:prstGeom prst="rect">
            <a:avLst/>
          </a:prstGeom>
        </p:spPr>
        <p:txBody>
          <a:bodyPr anchor="t" rtlCol="false" tIns="0" lIns="0" bIns="0" rIns="0">
            <a:spAutoFit/>
          </a:bodyPr>
          <a:lstStyle/>
          <a:p>
            <a:pPr>
              <a:lnSpc>
                <a:spcPts val="6513"/>
              </a:lnSpc>
            </a:pPr>
          </a:p>
          <a:p>
            <a:pPr algn="l">
              <a:lnSpc>
                <a:spcPts val="5520"/>
              </a:lnSpc>
            </a:pPr>
            <a:r>
              <a:rPr lang="en-US" sz="4800" spc="336">
                <a:solidFill>
                  <a:srgbClr val="000000"/>
                </a:solidFill>
                <a:latin typeface="Poppins Bold Bold"/>
              </a:rPr>
              <a:t>MOZILLA FIREFOX</a:t>
            </a:r>
          </a:p>
        </p:txBody>
      </p:sp>
      <p:sp>
        <p:nvSpPr>
          <p:cNvPr name="TextBox 10" id="10"/>
          <p:cNvSpPr txBox="true"/>
          <p:nvPr/>
        </p:nvSpPr>
        <p:spPr>
          <a:xfrm rot="0">
            <a:off x="3900009" y="3565836"/>
            <a:ext cx="5434491" cy="1547699"/>
          </a:xfrm>
          <a:prstGeom prst="rect">
            <a:avLst/>
          </a:prstGeom>
        </p:spPr>
        <p:txBody>
          <a:bodyPr anchor="t" rtlCol="false" tIns="0" lIns="0" bIns="0" rIns="0">
            <a:spAutoFit/>
          </a:bodyPr>
          <a:lstStyle/>
          <a:p>
            <a:pPr>
              <a:lnSpc>
                <a:spcPts val="6513"/>
              </a:lnSpc>
            </a:pPr>
          </a:p>
          <a:p>
            <a:pPr algn="l">
              <a:lnSpc>
                <a:spcPts val="5520"/>
              </a:lnSpc>
            </a:pPr>
            <a:r>
              <a:rPr lang="en-US" sz="4800" spc="336">
                <a:solidFill>
                  <a:srgbClr val="000000"/>
                </a:solidFill>
                <a:latin typeface="Poppins Bold Bold"/>
              </a:rPr>
              <a:t>CHROME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DAEP8MYzAzE</dc:identifier>
  <dcterms:modified xsi:type="dcterms:W3CDTF">2011-08-01T06:04:30Z</dcterms:modified>
  <cp:revision>1</cp:revision>
  <dc:title>CMC^3</dc:title>
</cp:coreProperties>
</file>