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8" r:id="rId8"/>
    <p:sldId id="261" r:id="rId9"/>
    <p:sldId id="265" r:id="rId10"/>
    <p:sldId id="269" r:id="rId11"/>
    <p:sldId id="266" r:id="rId12"/>
    <p:sldId id="264" r:id="rId13"/>
    <p:sldId id="26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737" autoAdjust="0"/>
  </p:normalViewPr>
  <p:slideViewPr>
    <p:cSldViewPr snapToGrid="0" snapToObjects="1"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A7C1E2-D83F-FC46-96E1-BA51F05A95FC}" type="datetimeFigureOut">
              <a:rPr lang="en-US" smtClean="0"/>
              <a:t>12/14/16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0909AC4-9682-414E-9DB5-3A645B3966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     Acceleration and STEM Pathways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Jenny Freidenreich, Diablo Valley College</a:t>
            </a:r>
          </a:p>
          <a:p>
            <a:r>
              <a:rPr lang="en-US" sz="2000" dirty="0" err="1" smtClean="0"/>
              <a:t>Jfreidenreich@dvc.edu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03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it fresh &amp; creative!</a:t>
            </a:r>
            <a:endParaRPr lang="en-US" dirty="0"/>
          </a:p>
        </p:txBody>
      </p:sp>
      <p:pic>
        <p:nvPicPr>
          <p:cNvPr id="4" name="Content Placeholder 3" descr="KenKen Puzzle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896" r="-42896"/>
          <a:stretch/>
        </p:blipFill>
        <p:spPr>
          <a:xfrm>
            <a:off x="549275" y="1600200"/>
            <a:ext cx="8306444" cy="4486069"/>
          </a:xfrm>
        </p:spPr>
      </p:pic>
    </p:spTree>
    <p:extLst>
      <p:ext uri="{BB962C8B-B14F-4D97-AF65-F5344CB8AC3E}">
        <p14:creationId xmlns:p14="http://schemas.microsoft.com/office/powerpoint/2010/main" val="308855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Skills &amp;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Part of the grade (I made it 6%)</a:t>
            </a:r>
          </a:p>
          <a:p>
            <a:r>
              <a:rPr lang="en-US" sz="2800" dirty="0" smtClean="0"/>
              <a:t>Binder Checks</a:t>
            </a:r>
          </a:p>
          <a:p>
            <a:r>
              <a:rPr lang="en-US" sz="2800" dirty="0" smtClean="0"/>
              <a:t>Time Management</a:t>
            </a:r>
          </a:p>
          <a:p>
            <a:r>
              <a:rPr lang="en-US" sz="2800" dirty="0"/>
              <a:t>Math </a:t>
            </a:r>
            <a:r>
              <a:rPr lang="en-US" sz="2800" dirty="0" smtClean="0"/>
              <a:t>autobiography (Writing across the curriculum)</a:t>
            </a:r>
          </a:p>
          <a:p>
            <a:r>
              <a:rPr lang="en-US" sz="2800" dirty="0" smtClean="0"/>
              <a:t>Self-corrected practice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10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675497"/>
              </p:ext>
            </p:extLst>
          </p:nvPr>
        </p:nvGraphicFramePr>
        <p:xfrm>
          <a:off x="1423192" y="749300"/>
          <a:ext cx="6021192" cy="5080000"/>
        </p:xfrm>
        <a:graphic>
          <a:graphicData uri="http://schemas.openxmlformats.org/drawingml/2006/table">
            <a:tbl>
              <a:tblPr/>
              <a:tblGrid>
                <a:gridCol w="1522600"/>
                <a:gridCol w="1124648"/>
                <a:gridCol w="1124648"/>
                <a:gridCol w="1124648"/>
                <a:gridCol w="1124648"/>
              </a:tblGrid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 </a:t>
                      </a:r>
                      <a:r>
                        <a:rPr lang="sv-SE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Census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 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Census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119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119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Fall 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Census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119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0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 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Census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119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520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503540"/>
            <a:ext cx="8042276" cy="940992"/>
          </a:xfrm>
        </p:spPr>
        <p:txBody>
          <a:bodyPr/>
          <a:lstStyle/>
          <a:p>
            <a:r>
              <a:rPr lang="en-US" dirty="0" smtClean="0"/>
              <a:t>Overall Success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266267"/>
              </p:ext>
            </p:extLst>
          </p:nvPr>
        </p:nvGraphicFramePr>
        <p:xfrm>
          <a:off x="549275" y="1600200"/>
          <a:ext cx="8042276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569"/>
                <a:gridCol w="2010569"/>
                <a:gridCol w="2010569"/>
                <a:gridCol w="2010569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Census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Success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Percent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 119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549275" y="4321233"/>
            <a:ext cx="8042276" cy="940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0.52 x 0.52 = 0.27</a:t>
            </a:r>
          </a:p>
          <a:p>
            <a:r>
              <a:rPr lang="en-US" dirty="0" smtClean="0"/>
              <a:t>27% is better than 14%!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0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Open to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Students are grateful for something new.</a:t>
            </a:r>
          </a:p>
          <a:p>
            <a:r>
              <a:rPr lang="en-US" sz="3000" dirty="0" smtClean="0"/>
              <a:t>Building student confidence is half the battle.</a:t>
            </a:r>
          </a:p>
          <a:p>
            <a:r>
              <a:rPr lang="en-US" sz="3000" dirty="0" smtClean="0"/>
              <a:t>Building community builds student confidence</a:t>
            </a:r>
          </a:p>
          <a:p>
            <a:r>
              <a:rPr lang="en-US" sz="3000" dirty="0" smtClean="0"/>
              <a:t>Math &amp; science needs good ambassadors!</a:t>
            </a:r>
          </a:p>
        </p:txBody>
      </p:sp>
    </p:spTree>
    <p:extLst>
      <p:ext uri="{BB962C8B-B14F-4D97-AF65-F5344CB8AC3E}">
        <p14:creationId xmlns:p14="http://schemas.microsoft.com/office/powerpoint/2010/main" val="42470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Prealgebra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Beginning Algebra  Intermediate Algebra</a:t>
            </a:r>
          </a:p>
          <a:p>
            <a:pPr marL="0" indent="0">
              <a:buNone/>
            </a:pPr>
            <a:r>
              <a:rPr lang="en-US" dirty="0" smtClean="0"/>
              <a:t>FALL 2015 results at DVC: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296180"/>
              </p:ext>
            </p:extLst>
          </p:nvPr>
        </p:nvGraphicFramePr>
        <p:xfrm>
          <a:off x="954722" y="3174495"/>
          <a:ext cx="6336392" cy="205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98"/>
                <a:gridCol w="1584098"/>
                <a:gridCol w="1584098"/>
                <a:gridCol w="1584098"/>
              </a:tblGrid>
              <a:tr h="51448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COURSE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Census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Success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Percent</a:t>
                      </a:r>
                      <a:endParaRPr lang="en-US" sz="2000" dirty="0"/>
                    </a:p>
                  </a:txBody>
                  <a:tcPr/>
                </a:tc>
              </a:tr>
              <a:tr h="51448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Prealgebra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61%</a:t>
                      </a:r>
                      <a:endParaRPr lang="en-US" sz="2000" dirty="0"/>
                    </a:p>
                  </a:txBody>
                  <a:tcPr/>
                </a:tc>
              </a:tr>
              <a:tr h="5144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Beg Algebra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231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45%</a:t>
                      </a:r>
                      <a:endParaRPr lang="en-US" sz="2000" dirty="0"/>
                    </a:p>
                  </a:txBody>
                  <a:tcPr/>
                </a:tc>
              </a:tr>
              <a:tr h="514487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Int</a:t>
                      </a:r>
                      <a:r>
                        <a:rPr lang="en-US" sz="2000" dirty="0" smtClean="0"/>
                        <a:t> Algebra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934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52%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02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Chances for success?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Assuming Fall 2015 was a “typical semester” and assuming 100% retention in three semesters:</a:t>
            </a:r>
          </a:p>
          <a:p>
            <a:pPr marL="0" indent="0">
              <a:buNone/>
            </a:pPr>
            <a:r>
              <a:rPr lang="en-US" sz="3600" dirty="0" smtClean="0"/>
              <a:t>0.61 x 0.45 x 0.52 = 0.14274</a:t>
            </a:r>
          </a:p>
          <a:p>
            <a:pPr marL="0" indent="0">
              <a:buNone/>
            </a:pPr>
            <a:r>
              <a:rPr lang="en-US" dirty="0" smtClean="0"/>
              <a:t>14% of students who started in </a:t>
            </a:r>
            <a:r>
              <a:rPr lang="en-US" dirty="0" err="1" smtClean="0"/>
              <a:t>prealgebra</a:t>
            </a:r>
            <a:r>
              <a:rPr lang="en-US" dirty="0" smtClean="0"/>
              <a:t> would be ready for college-level math class in 1.5 years.</a:t>
            </a:r>
          </a:p>
          <a:p>
            <a:pPr marL="0" indent="0">
              <a:buNone/>
            </a:pPr>
            <a:r>
              <a:rPr lang="en-US" dirty="0" smtClean="0"/>
              <a:t>23% of students who started in beginning algebra would be ready for college-level math in 1 year.</a:t>
            </a:r>
          </a:p>
          <a:p>
            <a:pPr marL="0" indent="0">
              <a:buNone/>
            </a:pPr>
            <a:r>
              <a:rPr lang="en-US" dirty="0" smtClean="0"/>
              <a:t>52% of students who started in intermediate algebra would be ready for college-level math in 1 semester.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401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Success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“By 2025, California will need 2.3 million more graduates who have earned a certificate or degree than it is on track to produce today.  At least a million of those graduates need to have baccalaureate degrees.  To reach this goal, California’s public and private colleges will need to produce 40% more graduates each year than they do today.”</a:t>
            </a:r>
          </a:p>
          <a:p>
            <a:pPr marL="0" indent="0">
              <a:buNone/>
            </a:pPr>
            <a:r>
              <a:rPr lang="en-US" sz="2000" dirty="0" smtClean="0"/>
              <a:t>The Little Hoover Commission (2013) A New Plan for a New Economy: Reimagining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20458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the jobs?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Health services has become the largest employment sector in the state.</a:t>
            </a:r>
          </a:p>
          <a:p>
            <a:pPr marL="0" indent="0">
              <a:buNone/>
            </a:pPr>
            <a:r>
              <a:rPr lang="en-US" dirty="0" smtClean="0"/>
              <a:t>Professional scientific &amp; </a:t>
            </a:r>
            <a:r>
              <a:rPr lang="en-US"/>
              <a:t>t</a:t>
            </a:r>
            <a:r>
              <a:rPr lang="en-US" smtClean="0"/>
              <a:t>ech services </a:t>
            </a:r>
            <a:r>
              <a:rPr lang="en-US" dirty="0" smtClean="0"/>
              <a:t>is a             high-paying sector that has fueled the recovery.</a:t>
            </a:r>
          </a:p>
          <a:p>
            <a:pPr marL="0" indent="0">
              <a:buNone/>
            </a:pPr>
            <a:r>
              <a:rPr lang="en-US" dirty="0" smtClean="0"/>
              <a:t>It is projected that 41% of the jobs in California in the year 2025 will require a college degree.  Currently, 34% of workers have a college degree.*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 smtClean="0"/>
              <a:t>* Public Policy Institute of California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7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/>
              <a:t>Statway</a:t>
            </a:r>
            <a:r>
              <a:rPr lang="en-US" sz="3200" dirty="0" smtClean="0"/>
              <a:t>/</a:t>
            </a:r>
            <a:r>
              <a:rPr lang="en-US" sz="3200" dirty="0" err="1" smtClean="0"/>
              <a:t>Quantway</a:t>
            </a:r>
            <a:r>
              <a:rPr lang="en-US" sz="2600" dirty="0" smtClean="0"/>
              <a:t> (Carnegie Foundation)</a:t>
            </a:r>
          </a:p>
          <a:p>
            <a:r>
              <a:rPr lang="en-US" sz="3200" dirty="0" smtClean="0"/>
              <a:t>Pre-statistics </a:t>
            </a:r>
            <a:r>
              <a:rPr lang="en-US" sz="2600" dirty="0" smtClean="0"/>
              <a:t>(CAP: California Acceleration Project)</a:t>
            </a:r>
          </a:p>
          <a:p>
            <a:pPr marL="0" indent="0">
              <a:buNone/>
            </a:pPr>
            <a:r>
              <a:rPr lang="en-US" sz="2800" i="1" dirty="0" smtClean="0"/>
              <a:t>Note: the above 2 are pathways that terminate.</a:t>
            </a:r>
          </a:p>
          <a:p>
            <a:r>
              <a:rPr lang="en-US" sz="3200" dirty="0" smtClean="0"/>
              <a:t>2-semester version of the traditional sequence: STEM acceleration at DVC!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109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Options at DVC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Traditional Sequence </a:t>
            </a:r>
            <a:r>
              <a:rPr lang="en-US" sz="2800" dirty="0" smtClean="0"/>
              <a:t>(the bulk of our developmental </a:t>
            </a:r>
            <a:r>
              <a:rPr lang="en-US" sz="2800" dirty="0" err="1" smtClean="0"/>
              <a:t>ed</a:t>
            </a:r>
            <a:r>
              <a:rPr lang="en-US" sz="2800" dirty="0" smtClean="0"/>
              <a:t> classes)</a:t>
            </a:r>
          </a:p>
          <a:p>
            <a:r>
              <a:rPr lang="en-US" sz="3200" dirty="0" smtClean="0"/>
              <a:t>Self-Paced (ALEKS no lecture)</a:t>
            </a:r>
          </a:p>
          <a:p>
            <a:r>
              <a:rPr lang="en-US" sz="3200" dirty="0" err="1" smtClean="0"/>
              <a:t>Statway</a:t>
            </a:r>
            <a:r>
              <a:rPr lang="en-US" sz="3200" dirty="0" smtClean="0"/>
              <a:t> (about 4 sections)</a:t>
            </a:r>
          </a:p>
          <a:p>
            <a:r>
              <a:rPr lang="en-US" sz="3200" dirty="0" smtClean="0"/>
              <a:t>Accelerated Algebra (Math 85 &amp; Math119)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0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Repetition of topics eliminated</a:t>
            </a:r>
          </a:p>
          <a:p>
            <a:r>
              <a:rPr lang="en-US" sz="2800" dirty="0" smtClean="0"/>
              <a:t>Study skills in the curriculum</a:t>
            </a:r>
          </a:p>
          <a:p>
            <a:r>
              <a:rPr lang="en-US" sz="2800" dirty="0" smtClean="0"/>
              <a:t>Accelerated Algebra I : </a:t>
            </a:r>
            <a:r>
              <a:rPr lang="en-US" sz="2800" dirty="0" err="1" smtClean="0"/>
              <a:t>Prealgebra</a:t>
            </a:r>
            <a:r>
              <a:rPr lang="en-US" sz="2800" dirty="0" smtClean="0"/>
              <a:t> plus linear equations and graphing linear functions.</a:t>
            </a:r>
          </a:p>
          <a:p>
            <a:r>
              <a:rPr lang="en-US" sz="2800" dirty="0" smtClean="0"/>
              <a:t>Accelerated Algebra II: Linear, Exponential, Logs, Polynomials, Quadratics, Square roots, Rational functions.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9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Cheaper, too!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MyOpenMath.com</a:t>
            </a:r>
            <a:r>
              <a:rPr lang="en-US" sz="2800" dirty="0" smtClean="0"/>
              <a:t> for online homework</a:t>
            </a:r>
          </a:p>
          <a:p>
            <a:r>
              <a:rPr lang="en-US" sz="2800" dirty="0" smtClean="0"/>
              <a:t>Fewer units, but longer hours.</a:t>
            </a:r>
          </a:p>
          <a:p>
            <a:r>
              <a:rPr lang="en-US" sz="2800" dirty="0" smtClean="0"/>
              <a:t>No textbook!</a:t>
            </a:r>
          </a:p>
          <a:p>
            <a:pPr lvl="1"/>
            <a:r>
              <a:rPr lang="en-US" sz="2800" dirty="0" smtClean="0"/>
              <a:t>Resource materials for Instructor</a:t>
            </a:r>
          </a:p>
          <a:p>
            <a:pPr lvl="1"/>
            <a:r>
              <a:rPr lang="en-US" sz="2800" dirty="0" smtClean="0"/>
              <a:t>Students fill their binders with daily handouts which acts as pages of a textbook</a:t>
            </a:r>
          </a:p>
          <a:p>
            <a:pPr lvl="1"/>
            <a:r>
              <a:rPr lang="en-US" sz="2800" dirty="0" smtClean="0"/>
              <a:t>Student binders are graded twice/semester</a:t>
            </a:r>
          </a:p>
        </p:txBody>
      </p:sp>
    </p:spTree>
    <p:extLst>
      <p:ext uri="{BB962C8B-B14F-4D97-AF65-F5344CB8AC3E}">
        <p14:creationId xmlns:p14="http://schemas.microsoft.com/office/powerpoint/2010/main" val="242014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473</TotalTime>
  <Words>655</Words>
  <Application>Microsoft Macintosh PowerPoint</Application>
  <PresentationFormat>On-screen Show (4:3)</PresentationFormat>
  <Paragraphs>151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                 Acceleration and STEM Pathways           </vt:lpstr>
      <vt:lpstr>Traditional Sequence</vt:lpstr>
      <vt:lpstr>Chances for success?</vt:lpstr>
      <vt:lpstr>Raising Success Rates</vt:lpstr>
      <vt:lpstr>Where are the jobs?</vt:lpstr>
      <vt:lpstr>Acceleration</vt:lpstr>
      <vt:lpstr>Various Options at DVC</vt:lpstr>
      <vt:lpstr>Course Content</vt:lpstr>
      <vt:lpstr>Cheaper, too!</vt:lpstr>
      <vt:lpstr>Keep it fresh &amp; creative!</vt:lpstr>
      <vt:lpstr>College Skills &amp; Support</vt:lpstr>
      <vt:lpstr>PowerPoint Presentation</vt:lpstr>
      <vt:lpstr>Overall Success</vt:lpstr>
      <vt:lpstr>Staying Open to Ideas</vt:lpstr>
    </vt:vector>
  </TitlesOfParts>
  <Company>DVC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Acceleration and STEM Pathways           </dc:title>
  <dc:creator>JFreidenreich Freidenerch</dc:creator>
  <cp:lastModifiedBy>JFreidenreich Freidenerch</cp:lastModifiedBy>
  <cp:revision>46</cp:revision>
  <dcterms:created xsi:type="dcterms:W3CDTF">2016-12-02T22:03:06Z</dcterms:created>
  <dcterms:modified xsi:type="dcterms:W3CDTF">2016-12-14T17:18:25Z</dcterms:modified>
</cp:coreProperties>
</file>