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804" r:id="rId13"/>
  </p:sldMasterIdLst>
  <p:notesMasterIdLst>
    <p:notesMasterId r:id="rId60"/>
  </p:notesMasterIdLst>
  <p:sldIdLst>
    <p:sldId id="313" r:id="rId14"/>
    <p:sldId id="258" r:id="rId15"/>
    <p:sldId id="261" r:id="rId16"/>
    <p:sldId id="263" r:id="rId17"/>
    <p:sldId id="264" r:id="rId18"/>
    <p:sldId id="267" r:id="rId19"/>
    <p:sldId id="273" r:id="rId20"/>
    <p:sldId id="274" r:id="rId21"/>
    <p:sldId id="275" r:id="rId22"/>
    <p:sldId id="314" r:id="rId23"/>
    <p:sldId id="315" r:id="rId24"/>
    <p:sldId id="316" r:id="rId25"/>
    <p:sldId id="317" r:id="rId26"/>
    <p:sldId id="276" r:id="rId27"/>
    <p:sldId id="277" r:id="rId28"/>
    <p:sldId id="278" r:id="rId29"/>
    <p:sldId id="280" r:id="rId30"/>
    <p:sldId id="281" r:id="rId31"/>
    <p:sldId id="282" r:id="rId32"/>
    <p:sldId id="283" r:id="rId33"/>
    <p:sldId id="287" r:id="rId34"/>
    <p:sldId id="319" r:id="rId35"/>
    <p:sldId id="288" r:id="rId36"/>
    <p:sldId id="318" r:id="rId37"/>
    <p:sldId id="290" r:id="rId38"/>
    <p:sldId id="291" r:id="rId39"/>
    <p:sldId id="293" r:id="rId40"/>
    <p:sldId id="320" r:id="rId41"/>
    <p:sldId id="292" r:id="rId42"/>
    <p:sldId id="294" r:id="rId43"/>
    <p:sldId id="295" r:id="rId44"/>
    <p:sldId id="296" r:id="rId45"/>
    <p:sldId id="297" r:id="rId46"/>
    <p:sldId id="312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kern="1200">
        <a:solidFill>
          <a:srgbClr val="49433E"/>
        </a:solidFill>
        <a:latin typeface="Bradley Hand ITC TT-Bold" charset="0"/>
        <a:ea typeface="ヒラギノ明朝 ProN W6" charset="0"/>
        <a:cs typeface="ヒラギノ明朝 ProN W6" charset="0"/>
        <a:sym typeface="Bradley Hand ITC TT-Bold" charset="0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rgbClr val="49433E"/>
        </a:solidFill>
        <a:latin typeface="Bradley Hand ITC TT-Bold" charset="0"/>
        <a:ea typeface="ヒラギノ明朝 ProN W6" charset="0"/>
        <a:cs typeface="ヒラギノ明朝 ProN W6" charset="0"/>
        <a:sym typeface="Bradley Hand ITC TT-Bold" charset="0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rgbClr val="49433E"/>
        </a:solidFill>
        <a:latin typeface="Bradley Hand ITC TT-Bold" charset="0"/>
        <a:ea typeface="ヒラギノ明朝 ProN W6" charset="0"/>
        <a:cs typeface="ヒラギノ明朝 ProN W6" charset="0"/>
        <a:sym typeface="Bradley Hand ITC TT-Bold" charset="0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rgbClr val="49433E"/>
        </a:solidFill>
        <a:latin typeface="Bradley Hand ITC TT-Bold" charset="0"/>
        <a:ea typeface="ヒラギノ明朝 ProN W6" charset="0"/>
        <a:cs typeface="ヒラギノ明朝 ProN W6" charset="0"/>
        <a:sym typeface="Bradley Hand ITC TT-Bold" charset="0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rgbClr val="49433E"/>
        </a:solidFill>
        <a:latin typeface="Bradley Hand ITC TT-Bold" charset="0"/>
        <a:ea typeface="ヒラギノ明朝 ProN W6" charset="0"/>
        <a:cs typeface="ヒラギノ明朝 ProN W6" charset="0"/>
        <a:sym typeface="Bradley Hand ITC TT-Bold" charset="0"/>
      </a:defRPr>
    </a:lvl5pPr>
    <a:lvl6pPr marL="2286000" algn="l" defTabSz="457200" rtl="0" eaLnBrk="1" latinLnBrk="0" hangingPunct="1">
      <a:defRPr sz="3600" kern="1200">
        <a:solidFill>
          <a:srgbClr val="49433E"/>
        </a:solidFill>
        <a:latin typeface="Bradley Hand ITC TT-Bold" charset="0"/>
        <a:ea typeface="ヒラギノ明朝 ProN W6" charset="0"/>
        <a:cs typeface="ヒラギノ明朝 ProN W6" charset="0"/>
        <a:sym typeface="Bradley Hand ITC TT-Bold" charset="0"/>
      </a:defRPr>
    </a:lvl6pPr>
    <a:lvl7pPr marL="2743200" algn="l" defTabSz="457200" rtl="0" eaLnBrk="1" latinLnBrk="0" hangingPunct="1">
      <a:defRPr sz="3600" kern="1200">
        <a:solidFill>
          <a:srgbClr val="49433E"/>
        </a:solidFill>
        <a:latin typeface="Bradley Hand ITC TT-Bold" charset="0"/>
        <a:ea typeface="ヒラギノ明朝 ProN W6" charset="0"/>
        <a:cs typeface="ヒラギノ明朝 ProN W6" charset="0"/>
        <a:sym typeface="Bradley Hand ITC TT-Bold" charset="0"/>
      </a:defRPr>
    </a:lvl7pPr>
    <a:lvl8pPr marL="3200400" algn="l" defTabSz="457200" rtl="0" eaLnBrk="1" latinLnBrk="0" hangingPunct="1">
      <a:defRPr sz="3600" kern="1200">
        <a:solidFill>
          <a:srgbClr val="49433E"/>
        </a:solidFill>
        <a:latin typeface="Bradley Hand ITC TT-Bold" charset="0"/>
        <a:ea typeface="ヒラギノ明朝 ProN W6" charset="0"/>
        <a:cs typeface="ヒラギノ明朝 ProN W6" charset="0"/>
        <a:sym typeface="Bradley Hand ITC TT-Bold" charset="0"/>
      </a:defRPr>
    </a:lvl8pPr>
    <a:lvl9pPr marL="3657600" algn="l" defTabSz="457200" rtl="0" eaLnBrk="1" latinLnBrk="0" hangingPunct="1">
      <a:defRPr sz="3600" kern="1200">
        <a:solidFill>
          <a:srgbClr val="49433E"/>
        </a:solidFill>
        <a:latin typeface="Bradley Hand ITC TT-Bold" charset="0"/>
        <a:ea typeface="ヒラギノ明朝 ProN W6" charset="0"/>
        <a:cs typeface="ヒラギノ明朝 ProN W6" charset="0"/>
        <a:sym typeface="Bradley Hand ITC TT-Bold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4" autoAdjust="0"/>
    <p:restoredTop sz="94679" autoAdjust="0"/>
  </p:normalViewPr>
  <p:slideViewPr>
    <p:cSldViewPr>
      <p:cViewPr varScale="1">
        <p:scale>
          <a:sx n="73" d="100"/>
          <a:sy n="73" d="100"/>
        </p:scale>
        <p:origin x="-152" y="-11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994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37.xml"/><Relationship Id="rId51" Type="http://schemas.openxmlformats.org/officeDocument/2006/relationships/slide" Target="slides/slide38.xml"/><Relationship Id="rId52" Type="http://schemas.openxmlformats.org/officeDocument/2006/relationships/slide" Target="slides/slide39.xml"/><Relationship Id="rId53" Type="http://schemas.openxmlformats.org/officeDocument/2006/relationships/slide" Target="slides/slide40.xml"/><Relationship Id="rId54" Type="http://schemas.openxmlformats.org/officeDocument/2006/relationships/slide" Target="slides/slide41.xml"/><Relationship Id="rId55" Type="http://schemas.openxmlformats.org/officeDocument/2006/relationships/slide" Target="slides/slide42.xml"/><Relationship Id="rId56" Type="http://schemas.openxmlformats.org/officeDocument/2006/relationships/slide" Target="slides/slide43.xml"/><Relationship Id="rId57" Type="http://schemas.openxmlformats.org/officeDocument/2006/relationships/slide" Target="slides/slide44.xml"/><Relationship Id="rId58" Type="http://schemas.openxmlformats.org/officeDocument/2006/relationships/slide" Target="slides/slide45.xml"/><Relationship Id="rId59" Type="http://schemas.openxmlformats.org/officeDocument/2006/relationships/slide" Target="slides/slide46.xml"/><Relationship Id="rId40" Type="http://schemas.openxmlformats.org/officeDocument/2006/relationships/slide" Target="slides/slide27.xml"/><Relationship Id="rId41" Type="http://schemas.openxmlformats.org/officeDocument/2006/relationships/slide" Target="slides/slide28.xml"/><Relationship Id="rId42" Type="http://schemas.openxmlformats.org/officeDocument/2006/relationships/slide" Target="slides/slide29.xml"/><Relationship Id="rId43" Type="http://schemas.openxmlformats.org/officeDocument/2006/relationships/slide" Target="slides/slide30.xml"/><Relationship Id="rId44" Type="http://schemas.openxmlformats.org/officeDocument/2006/relationships/slide" Target="slides/slide31.xml"/><Relationship Id="rId45" Type="http://schemas.openxmlformats.org/officeDocument/2006/relationships/slide" Target="slides/slide32.xml"/><Relationship Id="rId46" Type="http://schemas.openxmlformats.org/officeDocument/2006/relationships/slide" Target="slides/slide33.xml"/><Relationship Id="rId47" Type="http://schemas.openxmlformats.org/officeDocument/2006/relationships/slide" Target="slides/slide34.xml"/><Relationship Id="rId48" Type="http://schemas.openxmlformats.org/officeDocument/2006/relationships/slide" Target="slides/slide35.xml"/><Relationship Id="rId49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33" Type="http://schemas.openxmlformats.org/officeDocument/2006/relationships/slide" Target="slides/slide20.xml"/><Relationship Id="rId34" Type="http://schemas.openxmlformats.org/officeDocument/2006/relationships/slide" Target="slides/slide21.xml"/><Relationship Id="rId35" Type="http://schemas.openxmlformats.org/officeDocument/2006/relationships/slide" Target="slides/slide22.xml"/><Relationship Id="rId36" Type="http://schemas.openxmlformats.org/officeDocument/2006/relationships/slide" Target="slides/slide23.xml"/><Relationship Id="rId37" Type="http://schemas.openxmlformats.org/officeDocument/2006/relationships/slide" Target="slides/slide24.xml"/><Relationship Id="rId38" Type="http://schemas.openxmlformats.org/officeDocument/2006/relationships/slide" Target="slides/slide25.xml"/><Relationship Id="rId39" Type="http://schemas.openxmlformats.org/officeDocument/2006/relationships/slide" Target="slides/slide2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60" Type="http://schemas.openxmlformats.org/officeDocument/2006/relationships/notesMaster" Target="notesMasters/notes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44129-8BB0-754E-9400-B1D7FE97D9E6}" type="datetimeFigureOut">
              <a:rPr lang="en-US" smtClean="0"/>
              <a:t>12/8/12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3AF00-8369-EB42-ABBD-0A8ADFB72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5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3AF00-8369-EB42-ABBD-0A8ADFB72E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48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3AF00-8369-EB42-ABBD-0A8ADFB72E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30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42064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46398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77367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38371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6592491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1400" y="2768600"/>
            <a:ext cx="5384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384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74311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94081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82332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267367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371630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Bradley Hand ITC TT-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1103840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4153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2900" y="520700"/>
            <a:ext cx="2730500" cy="7962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1400" y="520700"/>
            <a:ext cx="8039100" cy="7962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95624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2900" y="520700"/>
            <a:ext cx="2730500" cy="7962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1400" y="520700"/>
            <a:ext cx="8039100" cy="7962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41106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65332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084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5635199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31400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96917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78342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961880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7421969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Bradley Hand ITC TT-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954969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07261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80010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97362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29325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74128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113974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36726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21097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22660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326656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2662114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96738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Bradley Hand ITC TT-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7048451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45187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24962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310483" y="2010741"/>
            <a:ext cx="299110" cy="299110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046" tIns="65023" rIns="130046" bIns="65023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646238" y="1912938"/>
            <a:ext cx="90487" cy="904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046" tIns="65023" rIns="130046" bIns="65023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037419" y="511855"/>
            <a:ext cx="10533888" cy="2093773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2037419" y="2631202"/>
            <a:ext cx="10533888" cy="2492587"/>
          </a:xfrm>
        </p:spPr>
        <p:txBody>
          <a:bodyPr tIns="0"/>
          <a:lstStyle>
            <a:lvl1pPr marL="39014" indent="0" algn="l">
              <a:buNone/>
              <a:defRPr sz="37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650230" indent="0" algn="ctr">
              <a:buNone/>
            </a:lvl2pPr>
            <a:lvl3pPr marL="1300460" indent="0" algn="ctr">
              <a:buNone/>
            </a:lvl3pPr>
            <a:lvl4pPr marL="1950690" indent="0" algn="ctr">
              <a:buNone/>
            </a:lvl4pPr>
            <a:lvl5pPr marL="2600919" indent="0" algn="ctr">
              <a:buNone/>
            </a:lvl5pPr>
            <a:lvl6pPr marL="3251149" indent="0" algn="ctr">
              <a:buNone/>
            </a:lvl6pPr>
            <a:lvl7pPr marL="3901379" indent="0" algn="ctr">
              <a:buNone/>
            </a:lvl7pPr>
            <a:lvl8pPr marL="4551609" indent="0" algn="ctr">
              <a:buNone/>
            </a:lvl8pPr>
            <a:lvl9pPr marL="5201839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27E18-59FD-5648-8BB6-5252282EEF12}" type="datetimeFigureOut">
              <a:rPr lang="en-US"/>
              <a:pPr>
                <a:defRPr/>
              </a:pPr>
              <a:t>12/8/12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CA2A2-A682-0545-BF19-9D879B157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18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8FA7D-4C04-A44E-92DE-D861EDDF7C26}" type="datetimeFigureOut">
              <a:rPr lang="en-US"/>
              <a:pPr>
                <a:defRPr/>
              </a:pPr>
              <a:t>12/8/12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B9583-47DF-1C43-81D0-BE3E7C588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4653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46438" y="0"/>
            <a:ext cx="9753600" cy="97536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3251200" y="0"/>
            <a:ext cx="107950" cy="97536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89523" y="4003067"/>
            <a:ext cx="299110" cy="299110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046" tIns="65023" rIns="130046" bIns="65023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24238" y="3905250"/>
            <a:ext cx="92075" cy="9048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046" tIns="65023" rIns="130046" bIns="65023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046" y="3698240"/>
            <a:ext cx="9103360" cy="3251200"/>
          </a:xfrm>
        </p:spPr>
        <p:txBody>
          <a:bodyPr anchor="t"/>
          <a:lstStyle>
            <a:lvl1pPr algn="l">
              <a:lnSpc>
                <a:spcPts val="6400"/>
              </a:lnSpc>
              <a:buNone/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7046" y="1517227"/>
            <a:ext cx="9103360" cy="2147146"/>
          </a:xfrm>
        </p:spPr>
        <p:txBody>
          <a:bodyPr anchor="b"/>
          <a:lstStyle>
            <a:lvl1pPr marL="26009" indent="0">
              <a:lnSpc>
                <a:spcPts val="3271"/>
              </a:lnSpc>
              <a:spcBef>
                <a:spcPts val="0"/>
              </a:spcBef>
              <a:buNone/>
              <a:defRPr sz="28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B0EB7-A2DE-A743-AB1F-C7F7ACE8612D}" type="datetimeFigureOut">
              <a:rPr lang="en-US"/>
              <a:pPr>
                <a:defRPr/>
              </a:pPr>
              <a:t>12/8/12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1AB78-0184-334C-82AD-BEC00A1AB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4127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1754" y="390144"/>
            <a:ext cx="10663936" cy="1625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1754" y="2167467"/>
            <a:ext cx="5201920" cy="6632448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03770" y="2167467"/>
            <a:ext cx="5201920" cy="6632448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7E849-7FDA-F24E-B707-FB9387215B39}" type="datetimeFigureOut">
              <a:rPr lang="en-US"/>
              <a:pPr>
                <a:defRPr/>
              </a:pPr>
              <a:t>12/8/12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FFFD2-537D-8344-AD2A-D97ECEDFE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322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7339145"/>
            <a:ext cx="11704320" cy="1625600"/>
          </a:xfrm>
        </p:spPr>
        <p:txBody>
          <a:bodyPr/>
          <a:lstStyle>
            <a:lvl1pPr algn="ctr">
              <a:defRPr sz="64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466884"/>
            <a:ext cx="5722112" cy="910336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91032" indent="0" algn="l">
              <a:lnSpc>
                <a:spcPct val="100000"/>
              </a:lnSpc>
              <a:spcBef>
                <a:spcPts val="142"/>
              </a:spcBef>
              <a:buNone/>
              <a:defRPr sz="2700" b="0">
                <a:solidFill>
                  <a:schemeClr val="tx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32448" y="466884"/>
            <a:ext cx="5722112" cy="910336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91032" indent="0" algn="l">
              <a:lnSpc>
                <a:spcPct val="100000"/>
              </a:lnSpc>
              <a:spcBef>
                <a:spcPts val="142"/>
              </a:spcBef>
              <a:buNone/>
              <a:defRPr sz="2700" b="0">
                <a:solidFill>
                  <a:schemeClr val="tx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50240" y="1378611"/>
            <a:ext cx="5722112" cy="585216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559198" indent="-390138">
              <a:lnSpc>
                <a:spcPct val="100000"/>
              </a:lnSpc>
              <a:spcBef>
                <a:spcPts val="996"/>
              </a:spcBef>
              <a:defRPr sz="3400"/>
            </a:lvl1pPr>
            <a:lvl2pPr>
              <a:lnSpc>
                <a:spcPct val="100000"/>
              </a:lnSpc>
              <a:spcBef>
                <a:spcPts val="996"/>
              </a:spcBef>
              <a:defRPr sz="2800"/>
            </a:lvl2pPr>
            <a:lvl3pPr>
              <a:lnSpc>
                <a:spcPct val="100000"/>
              </a:lnSpc>
              <a:spcBef>
                <a:spcPts val="996"/>
              </a:spcBef>
              <a:defRPr sz="2600"/>
            </a:lvl3pPr>
            <a:lvl4pPr>
              <a:lnSpc>
                <a:spcPct val="100000"/>
              </a:lnSpc>
              <a:spcBef>
                <a:spcPts val="996"/>
              </a:spcBef>
              <a:defRPr sz="2300"/>
            </a:lvl4pPr>
            <a:lvl5pPr>
              <a:lnSpc>
                <a:spcPct val="100000"/>
              </a:lnSpc>
              <a:spcBef>
                <a:spcPts val="996"/>
              </a:spcBef>
              <a:defRPr sz="23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2448" y="1378611"/>
            <a:ext cx="5722112" cy="585216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559198" indent="-390138">
              <a:lnSpc>
                <a:spcPct val="100000"/>
              </a:lnSpc>
              <a:spcBef>
                <a:spcPts val="996"/>
              </a:spcBef>
              <a:defRPr sz="3400"/>
            </a:lvl1pPr>
            <a:lvl2pPr>
              <a:lnSpc>
                <a:spcPct val="100000"/>
              </a:lnSpc>
              <a:spcBef>
                <a:spcPts val="996"/>
              </a:spcBef>
              <a:defRPr sz="2800"/>
            </a:lvl2pPr>
            <a:lvl3pPr>
              <a:lnSpc>
                <a:spcPct val="100000"/>
              </a:lnSpc>
              <a:spcBef>
                <a:spcPts val="996"/>
              </a:spcBef>
              <a:defRPr sz="2600"/>
            </a:lvl3pPr>
            <a:lvl4pPr>
              <a:lnSpc>
                <a:spcPct val="100000"/>
              </a:lnSpc>
              <a:spcBef>
                <a:spcPts val="996"/>
              </a:spcBef>
              <a:defRPr sz="2300"/>
            </a:lvl4pPr>
            <a:lvl5pPr>
              <a:lnSpc>
                <a:spcPct val="100000"/>
              </a:lnSpc>
              <a:spcBef>
                <a:spcPts val="996"/>
              </a:spcBef>
              <a:defRPr sz="23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B947D-CDFE-264C-9B1E-7F5C86578E81}" type="datetimeFigureOut">
              <a:rPr lang="en-US"/>
              <a:pPr>
                <a:defRPr/>
              </a:pPr>
              <a:t>12/8/12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D231E-3DFB-0147-9931-B1D8FCB9A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7176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1754" y="390144"/>
            <a:ext cx="10663936" cy="1625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83868-6BE6-9D45-BD56-A6AB76A39279}" type="datetimeFigureOut">
              <a:rPr lang="en-US"/>
              <a:pPr>
                <a:defRPr/>
              </a:pPr>
              <a:t>12/8/12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5D9D5-8627-D846-B68E-51EC6005E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6288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3038" y="0"/>
            <a:ext cx="11561762" cy="97536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443038" y="0"/>
            <a:ext cx="104775" cy="97536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17D1F-0C74-E846-8FA1-EE29F55BD32C}" type="datetimeFigureOut">
              <a:rPr lang="en-US"/>
              <a:pPr>
                <a:defRPr/>
              </a:pPr>
              <a:t>12/8/12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90CDE-1ADD-D442-B25B-AF85240E9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8564696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08307"/>
            <a:ext cx="5418667" cy="1652693"/>
          </a:xfrm>
          <a:ln>
            <a:noFill/>
          </a:ln>
        </p:spPr>
        <p:txBody>
          <a:bodyPr anchor="b"/>
          <a:lstStyle>
            <a:lvl1pPr algn="l">
              <a:lnSpc>
                <a:spcPts val="2844"/>
              </a:lnSpc>
              <a:buNone/>
              <a:defRPr sz="3100" b="1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50240" y="2001016"/>
            <a:ext cx="5418667" cy="993422"/>
          </a:xfrm>
        </p:spPr>
        <p:txBody>
          <a:bodyPr/>
          <a:lstStyle>
            <a:lvl1pPr marL="65023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50240" y="3034454"/>
            <a:ext cx="11595947" cy="5678312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8D705-6133-594A-8A33-76D7C8A9337F}" type="datetimeFigureOut">
              <a:rPr lang="en-US"/>
              <a:pPr>
                <a:defRPr/>
              </a:pPr>
              <a:t>12/8/12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C0A53-CC73-D44C-93A6-DCF6C209B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8055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3733" y="1517227"/>
            <a:ext cx="6502400" cy="65024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130046" tIns="390138" rIns="130046" bIns="65023">
            <a:normAutofit/>
          </a:bodyPr>
          <a:lstStyle/>
          <a:p>
            <a:pPr indent="-403143" algn="l">
              <a:lnSpc>
                <a:spcPts val="4267"/>
              </a:lnSpc>
              <a:spcBef>
                <a:spcPts val="853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4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rocess 5"/>
          <p:cNvSpPr/>
          <p:nvPr/>
        </p:nvSpPr>
        <p:spPr>
          <a:xfrm rot="19468671">
            <a:off x="563563" y="1357313"/>
            <a:ext cx="976312" cy="290512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Process 6"/>
          <p:cNvSpPr/>
          <p:nvPr/>
        </p:nvSpPr>
        <p:spPr>
          <a:xfrm rot="2103354" flipH="1">
            <a:off x="7116763" y="1331913"/>
            <a:ext cx="922337" cy="290512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2474" y="1517227"/>
            <a:ext cx="3901440" cy="2817707"/>
          </a:xfrm>
        </p:spPr>
        <p:txBody>
          <a:bodyPr anchor="b">
            <a:noAutofit/>
          </a:bodyPr>
          <a:lstStyle>
            <a:lvl1pPr algn="l">
              <a:buNone/>
              <a:defRPr sz="3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2107" y="1625605"/>
            <a:ext cx="6285653" cy="4998444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390138">
            <a:normAutofit/>
          </a:bodyPr>
          <a:lstStyle>
            <a:lvl1pPr marL="0" indent="0" algn="l" eaLnBrk="1" latinLnBrk="0" hangingPunct="1">
              <a:buNone/>
              <a:defRPr sz="46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2107" y="6827520"/>
            <a:ext cx="6285653" cy="1083733"/>
          </a:xfrm>
        </p:spPr>
        <p:txBody>
          <a:bodyPr anchor="ctr"/>
          <a:lstStyle>
            <a:lvl1pPr marL="0" indent="0" algn="l">
              <a:lnSpc>
                <a:spcPts val="2276"/>
              </a:lnSpc>
              <a:spcBef>
                <a:spcPts val="0"/>
              </a:spcBef>
              <a:buNone/>
              <a:defRPr sz="2000">
                <a:solidFill>
                  <a:srgbClr val="777777"/>
                </a:solidFill>
              </a:defRPr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93D67-688B-9A43-BA1F-C7F2A8707D11}" type="datetimeFigureOut">
              <a:rPr lang="en-US"/>
              <a:pPr>
                <a:defRPr/>
              </a:pPr>
              <a:t>12/8/12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67D4B-F069-624C-8149-BE990C7B1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2187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A9C52-F32B-1740-BDC2-AA46F97B1DCE}" type="datetimeFigureOut">
              <a:rPr lang="en-US"/>
              <a:pPr>
                <a:defRPr/>
              </a:pPr>
              <a:t>12/8/12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85526-1571-1843-A989-BBCB0C9F8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6930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3600" y="390598"/>
            <a:ext cx="260096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5600" y="390600"/>
            <a:ext cx="791125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A480E-755B-164D-82E8-97227103B8CE}" type="datetimeFigureOut">
              <a:rPr lang="en-US"/>
              <a:pPr>
                <a:defRPr/>
              </a:pPr>
              <a:t>12/8/12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38024-137D-444D-972D-DABFE175C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89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1400" y="2768600"/>
            <a:ext cx="24003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4100" y="2768600"/>
            <a:ext cx="24003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79904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87602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49229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631163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98195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02381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Bradley Hand ITC TT-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7595986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40295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2900" y="520700"/>
            <a:ext cx="2730500" cy="7962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1400" y="520700"/>
            <a:ext cx="8039100" cy="7962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26516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87967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03904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0680911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10400" y="2768600"/>
            <a:ext cx="24003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63100" y="2768600"/>
            <a:ext cx="24003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17182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08382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72875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89040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7013380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8516823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Bradley Hand ITC TT-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563634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07612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2900" y="520700"/>
            <a:ext cx="2730500" cy="7962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1400" y="520700"/>
            <a:ext cx="8039100" cy="7962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52159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01301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34329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2491479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1400" y="8293100"/>
            <a:ext cx="5384800" cy="99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293100"/>
            <a:ext cx="5384800" cy="99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35206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19020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65809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1400" y="2768600"/>
            <a:ext cx="24003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4100" y="2768600"/>
            <a:ext cx="24003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16987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070251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674921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Bradley Hand ITC TT-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4711333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66700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2900" y="6959600"/>
            <a:ext cx="2730500" cy="2324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1400" y="6959600"/>
            <a:ext cx="8039100" cy="2324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20160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91510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84643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7203003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38444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13926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29163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656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471424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2431635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Bradley Hand ITC TT-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7758273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82400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520700"/>
            <a:ext cx="2925762" cy="8191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520700"/>
            <a:ext cx="8624888" cy="819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32855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3142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20760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8131703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1562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25287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90429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69267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894498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5258970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Bradley Hand ITC TT-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4058131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10517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78140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71252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16446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80293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588777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1400" y="2768600"/>
            <a:ext cx="5384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384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28066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43059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36306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546045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8510567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Bradley Hand ITC TT-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519791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64854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2900" y="520700"/>
            <a:ext cx="2730500" cy="7962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1400" y="520700"/>
            <a:ext cx="8039100" cy="7962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16753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79982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53971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6813207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3963493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1400" y="1828800"/>
            <a:ext cx="53848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828800"/>
            <a:ext cx="53848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69872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08270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41365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736235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2093095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Bradley Hand ITC TT-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0532977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78734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75342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7534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26759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50905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Bradley Hand ITC TT-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547100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78953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5779373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13628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93393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96095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985150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2979507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Bradley Hand ITC TT-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568020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27416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1303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41400" y="520700"/>
            <a:ext cx="109220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1400" y="2768600"/>
            <a:ext cx="4953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>
                <a:sym typeface="Bradley Hand ITC TT-Bold" charset="0"/>
              </a:rPr>
              <a:t>Second level</a:t>
            </a:r>
          </a:p>
          <a:p>
            <a:pPr lvl="2"/>
            <a:r>
              <a:rPr lang="en-US">
                <a:sym typeface="Bradley Hand ITC TT-Bold" charset="0"/>
              </a:rPr>
              <a:t>Third level</a:t>
            </a:r>
          </a:p>
          <a:p>
            <a:pPr lvl="3"/>
            <a:r>
              <a:rPr lang="en-US">
                <a:sym typeface="Bradley Hand ITC TT-Bold" charset="0"/>
              </a:rPr>
              <a:t>Fourth level</a:t>
            </a:r>
          </a:p>
          <a:p>
            <a:pPr lvl="4"/>
            <a:r>
              <a:rPr lang="en-US">
                <a:sym typeface="Bradley Hand ITC TT-Bold" charset="0"/>
              </a:rPr>
              <a:t>Fifth level</a:t>
            </a:r>
          </a:p>
        </p:txBody>
      </p:sp>
      <p:pic>
        <p:nvPicPr>
          <p:cNvPr id="1028" name="Picture 3"/>
          <p:cNvPicPr>
            <a:picLocks noChangeArrowheads="1"/>
          </p:cNvPicPr>
          <p:nvPr/>
        </p:nvPicPr>
        <p:blipFill>
          <a:blip r:embed="rId1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2222500"/>
            <a:ext cx="109982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70195"/>
                  </a:srgbClr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571500" indent="-571500" algn="l" rtl="0" eaLnBrk="0" fontAlgn="base" hangingPunct="0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965200" indent="-571500" algn="l" rtl="0" eaLnBrk="0" fontAlgn="base" hangingPunct="0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409700" indent="-571500" algn="l" rtl="0" eaLnBrk="0" fontAlgn="base" hangingPunct="0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1854200" indent="-571500" algn="l" rtl="0" eaLnBrk="0" fontAlgn="base" hangingPunct="0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2298700" indent="-571500" algn="l" rtl="0" eaLnBrk="0" fontAlgn="base" hangingPunct="0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2755900" indent="-571500" algn="l" rtl="0" fontAlgn="base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3213100" indent="-571500" algn="l" rtl="0" fontAlgn="base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3670300" indent="-571500" algn="l" rtl="0" fontAlgn="base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4127500" indent="-571500" algn="l" rtl="0" fontAlgn="base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41400" y="520700"/>
            <a:ext cx="109220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1400" y="2768600"/>
            <a:ext cx="10922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>
                <a:sym typeface="Bradley Hand ITC TT-Bold" charset="0"/>
              </a:rPr>
              <a:t>Second level</a:t>
            </a:r>
          </a:p>
          <a:p>
            <a:pPr lvl="2"/>
            <a:r>
              <a:rPr lang="en-US">
                <a:sym typeface="Bradley Hand ITC TT-Bold" charset="0"/>
              </a:rPr>
              <a:t>Third level</a:t>
            </a:r>
          </a:p>
          <a:p>
            <a:pPr lvl="3"/>
            <a:r>
              <a:rPr lang="en-US">
                <a:sym typeface="Bradley Hand ITC TT-Bold" charset="0"/>
              </a:rPr>
              <a:t>Fourth level</a:t>
            </a:r>
          </a:p>
          <a:p>
            <a:pPr lvl="4"/>
            <a:r>
              <a:rPr lang="en-US">
                <a:sym typeface="Bradley Hand ITC TT-Bold" charset="0"/>
              </a:rPr>
              <a:t>Fifth level</a:t>
            </a:r>
          </a:p>
        </p:txBody>
      </p:sp>
      <p:pic>
        <p:nvPicPr>
          <p:cNvPr id="10244" name="Picture 3"/>
          <p:cNvPicPr>
            <a:picLocks noChangeArrowheads="1"/>
          </p:cNvPicPr>
          <p:nvPr/>
        </p:nvPicPr>
        <p:blipFill>
          <a:blip r:embed="rId1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2222500"/>
            <a:ext cx="109982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70195"/>
                  </a:srgbClr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571500" indent="-571500" algn="l" rtl="0" eaLnBrk="0" fontAlgn="base" hangingPunct="0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965200" indent="-571500" algn="l" rtl="0" eaLnBrk="0" fontAlgn="base" hangingPunct="0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409700" indent="-571500" algn="l" rtl="0" eaLnBrk="0" fontAlgn="base" hangingPunct="0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1854200" indent="-571500" algn="l" rtl="0" eaLnBrk="0" fontAlgn="base" hangingPunct="0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2298700" indent="-571500" algn="l" rtl="0" eaLnBrk="0" fontAlgn="base" hangingPunct="0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2755900" indent="-571500" algn="l" rtl="0" fontAlgn="base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3213100" indent="-571500" algn="l" rtl="0" fontAlgn="base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3670300" indent="-571500" algn="l" rtl="0" fontAlgn="base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4127500" indent="-571500" algn="l" rtl="0" fontAlgn="base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8064500"/>
            <a:ext cx="109982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571500" indent="-571500" algn="l" rtl="0" eaLnBrk="0" fontAlgn="base" hangingPunct="0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1016000" indent="-571500" algn="l" rtl="0" eaLnBrk="0" fontAlgn="base" hangingPunct="0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460500" indent="-571500" algn="l" rtl="0" eaLnBrk="0" fontAlgn="base" hangingPunct="0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1905000" indent="-571500" algn="l" rtl="0" eaLnBrk="0" fontAlgn="base" hangingPunct="0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2349500" indent="-571500" algn="l" rtl="0" eaLnBrk="0" fontAlgn="base" hangingPunct="0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2806700" indent="-571500" algn="l" rtl="0" fontAlgn="base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3263900" indent="-571500" algn="l" rtl="0" fontAlgn="base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3721100" indent="-571500" algn="l" rtl="0" fontAlgn="base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4178300" indent="-571500" algn="l" rtl="0" fontAlgn="base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8064500"/>
            <a:ext cx="109982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571500" indent="-571500" algn="l" rtl="0" eaLnBrk="0" fontAlgn="base" hangingPunct="0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1016000" indent="-571500" algn="l" rtl="0" eaLnBrk="0" fontAlgn="base" hangingPunct="0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460500" indent="-571500" algn="l" rtl="0" eaLnBrk="0" fontAlgn="base" hangingPunct="0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1905000" indent="-571500" algn="l" rtl="0" eaLnBrk="0" fontAlgn="base" hangingPunct="0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2349500" indent="-571500" algn="l" rtl="0" eaLnBrk="0" fontAlgn="base" hangingPunct="0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2806700" indent="-571500" algn="l" rtl="0" fontAlgn="base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3263900" indent="-571500" algn="l" rtl="0" fontAlgn="base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3721100" indent="-571500" algn="l" rtl="0" fontAlgn="base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4178300" indent="-571500" algn="l" rtl="0" fontAlgn="base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160463" y="-1160463"/>
            <a:ext cx="2330451" cy="2330451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9713" y="30163"/>
            <a:ext cx="2420937" cy="242093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60098" y="1500554"/>
            <a:ext cx="1601020" cy="1568176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39863" y="0"/>
            <a:ext cx="11564937" cy="97536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2041525" y="390525"/>
            <a:ext cx="10664825" cy="1625600"/>
          </a:xfrm>
          <a:prstGeom prst="rect">
            <a:avLst/>
          </a:prstGeom>
        </p:spPr>
        <p:txBody>
          <a:bodyPr lIns="130046" tIns="65023" rIns="130046" bIns="65023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36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2041525" y="2058988"/>
            <a:ext cx="10664825" cy="68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094288" y="8967788"/>
            <a:ext cx="3033712" cy="677862"/>
          </a:xfrm>
          <a:prstGeom prst="rect">
            <a:avLst/>
          </a:prstGeom>
        </p:spPr>
        <p:txBody>
          <a:bodyPr lIns="130046" tIns="65023" rIns="130046" bIns="65023" anchor="b"/>
          <a:lstStyle>
            <a:lvl1pPr algn="r" eaLnBrk="1" latinLnBrk="0" hangingPunct="1">
              <a:defRPr kumimoji="0" sz="1700" smtClean="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>
              <a:defRPr/>
            </a:pPr>
            <a:fld id="{32D83F0A-4E26-3642-8EC0-7C0153328B12}" type="datetimeFigureOut">
              <a:rPr lang="en-US"/>
              <a:pPr>
                <a:defRPr/>
              </a:pPr>
              <a:t>12/8/12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8128000" y="8967788"/>
            <a:ext cx="4117975" cy="677862"/>
          </a:xfrm>
          <a:prstGeom prst="rect">
            <a:avLst/>
          </a:prstGeom>
        </p:spPr>
        <p:txBody>
          <a:bodyPr lIns="130046" tIns="65023" rIns="130046" bIns="65023" anchor="b"/>
          <a:lstStyle>
            <a:lvl1pPr eaLnBrk="1" latinLnBrk="0" hangingPunct="1">
              <a:defRPr kumimoji="0" sz="1700">
                <a:solidFill>
                  <a:schemeClr val="bg2">
                    <a:shade val="5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2250738" y="8967788"/>
            <a:ext cx="649287" cy="677862"/>
          </a:xfrm>
          <a:prstGeom prst="rect">
            <a:avLst/>
          </a:prstGeom>
        </p:spPr>
        <p:txBody>
          <a:bodyPr lIns="130046" tIns="65023" rIns="130046" bIns="65023" anchor="b"/>
          <a:lstStyle>
            <a:lvl1pPr algn="ctr" eaLnBrk="1" latinLnBrk="0" hangingPunct="1">
              <a:defRPr kumimoji="0" sz="17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5E648670-E29D-414C-99C5-121384C6B816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443038" y="0"/>
            <a:ext cx="104775" cy="97536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61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l" rtl="0" fontAlgn="base">
        <a:spcBef>
          <a:spcPct val="0"/>
        </a:spcBef>
        <a:spcAft>
          <a:spcPct val="0"/>
        </a:spcAft>
        <a:defRPr sz="6100">
          <a:solidFill>
            <a:srgbClr val="572314"/>
          </a:solidFill>
          <a:latin typeface="Gill Sans MT" charset="0"/>
          <a:ea typeface="ＭＳ Ｐゴシック" charset="0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6100">
          <a:solidFill>
            <a:srgbClr val="572314"/>
          </a:solidFill>
          <a:latin typeface="Gill Sans MT" charset="0"/>
          <a:ea typeface="ＭＳ Ｐゴシック" charset="0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6100">
          <a:solidFill>
            <a:srgbClr val="572314"/>
          </a:solidFill>
          <a:latin typeface="Gill Sans MT" charset="0"/>
          <a:ea typeface="ＭＳ Ｐゴシック" charset="0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6100">
          <a:solidFill>
            <a:srgbClr val="572314"/>
          </a:solidFill>
          <a:latin typeface="Gill Sans MT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100">
          <a:solidFill>
            <a:srgbClr val="572314"/>
          </a:solidFill>
          <a:latin typeface="Gill Sans MT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100">
          <a:solidFill>
            <a:srgbClr val="572314"/>
          </a:solidFill>
          <a:latin typeface="Gill Sans MT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100">
          <a:solidFill>
            <a:srgbClr val="572314"/>
          </a:solidFill>
          <a:latin typeface="Gill Sans MT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100">
          <a:solidFill>
            <a:srgbClr val="572314"/>
          </a:solidFill>
          <a:latin typeface="Gill Sans MT" charset="0"/>
          <a:ea typeface="ＭＳ Ｐゴシック" charset="0"/>
          <a:cs typeface="ＭＳ Ｐゴシック" charset="0"/>
        </a:defRPr>
      </a:lvl9pPr>
    </p:titleStyle>
    <p:bodyStyle>
      <a:lvl1pPr marL="519113" indent="-401638" algn="l" rtl="0" fontAlgn="base">
        <a:spcBef>
          <a:spcPts val="850"/>
        </a:spcBef>
        <a:spcAft>
          <a:spcPct val="0"/>
        </a:spcAft>
        <a:buClr>
          <a:schemeClr val="accent1"/>
        </a:buClr>
        <a:buSzPct val="80000"/>
        <a:buFont typeface="Wingdings 2" charset="0"/>
        <a:buChar char=""/>
        <a:defRPr sz="4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09638" indent="-336550" algn="l" rtl="0" fontAlgn="base">
        <a:spcBef>
          <a:spcPts val="788"/>
        </a:spcBef>
        <a:spcAft>
          <a:spcPct val="0"/>
        </a:spcAft>
        <a:buClr>
          <a:schemeClr val="accent1"/>
        </a:buClr>
        <a:buFont typeface="Verdana" charset="0"/>
        <a:buChar char="◦"/>
        <a:defRPr sz="4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260475" indent="-3238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charset="0"/>
        <a:buChar char=""/>
        <a:defRPr sz="3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60513" indent="-246063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charset="0"/>
        <a:buChar char="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46263" indent="-2587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charset="0"/>
        <a:buChar char="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145758" indent="-260092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4864" indent="-260092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2730965" indent="-260092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030071" indent="-260092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41400" y="520700"/>
            <a:ext cx="109220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pic>
        <p:nvPicPr>
          <p:cNvPr id="2051" name="Picture 2"/>
          <p:cNvPicPr>
            <a:picLocks noChangeArrowheads="1"/>
          </p:cNvPicPr>
          <p:nvPr/>
        </p:nvPicPr>
        <p:blipFill>
          <a:blip r:embed="rId1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2222500"/>
            <a:ext cx="109982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70195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1400" y="2768600"/>
            <a:ext cx="4953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>
                <a:sym typeface="Bradley Hand ITC TT-Bold" charset="0"/>
              </a:rPr>
              <a:t>Second level</a:t>
            </a:r>
          </a:p>
          <a:p>
            <a:pPr lvl="2"/>
            <a:r>
              <a:rPr lang="en-US">
                <a:sym typeface="Bradley Hand ITC TT-Bold" charset="0"/>
              </a:rPr>
              <a:t>Third level</a:t>
            </a:r>
          </a:p>
          <a:p>
            <a:pPr lvl="3"/>
            <a:r>
              <a:rPr lang="en-US">
                <a:sym typeface="Bradley Hand ITC TT-Bold" charset="0"/>
              </a:rPr>
              <a:t>Fourth level</a:t>
            </a:r>
          </a:p>
          <a:p>
            <a:pPr lvl="4"/>
            <a:r>
              <a:rPr lang="en-US">
                <a:sym typeface="Bradley Hand ITC TT-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571500" indent="-571500" algn="l" rtl="0" eaLnBrk="0" fontAlgn="base" hangingPunct="0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965200" indent="-571500" algn="l" rtl="0" eaLnBrk="0" fontAlgn="base" hangingPunct="0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409700" indent="-571500" algn="l" rtl="0" eaLnBrk="0" fontAlgn="base" hangingPunct="0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1854200" indent="-571500" algn="l" rtl="0" eaLnBrk="0" fontAlgn="base" hangingPunct="0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2298700" indent="-571500" algn="l" rtl="0" eaLnBrk="0" fontAlgn="base" hangingPunct="0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2755900" indent="-571500" algn="l" rtl="0" fontAlgn="base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3213100" indent="-571500" algn="l" rtl="0" fontAlgn="base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3670300" indent="-571500" algn="l" rtl="0" fontAlgn="base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4127500" indent="-571500" algn="l" rtl="0" fontAlgn="base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41400" y="520700"/>
            <a:ext cx="109220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0400" y="2768600"/>
            <a:ext cx="4953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>
                <a:sym typeface="Bradley Hand ITC TT-Bold" charset="0"/>
              </a:rPr>
              <a:t>Second level</a:t>
            </a:r>
          </a:p>
          <a:p>
            <a:pPr lvl="2"/>
            <a:r>
              <a:rPr lang="en-US">
                <a:sym typeface="Bradley Hand ITC TT-Bold" charset="0"/>
              </a:rPr>
              <a:t>Third level</a:t>
            </a:r>
          </a:p>
          <a:p>
            <a:pPr lvl="3"/>
            <a:r>
              <a:rPr lang="en-US">
                <a:sym typeface="Bradley Hand ITC TT-Bold" charset="0"/>
              </a:rPr>
              <a:t>Fourth level</a:t>
            </a:r>
          </a:p>
          <a:p>
            <a:pPr lvl="4"/>
            <a:r>
              <a:rPr lang="en-US">
                <a:sym typeface="Bradley Hand ITC TT-Bold" charset="0"/>
              </a:rPr>
              <a:t>Fifth level</a:t>
            </a:r>
          </a:p>
        </p:txBody>
      </p:sp>
      <p:pic>
        <p:nvPicPr>
          <p:cNvPr id="3076" name="Picture 3"/>
          <p:cNvPicPr>
            <a:picLocks noChangeArrowheads="1"/>
          </p:cNvPicPr>
          <p:nvPr/>
        </p:nvPicPr>
        <p:blipFill>
          <a:blip r:embed="rId1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2222500"/>
            <a:ext cx="109982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70195"/>
                  </a:srgbClr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571500" indent="-571500" algn="l" rtl="0" eaLnBrk="0" fontAlgn="base" hangingPunct="0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965200" indent="-571500" algn="l" rtl="0" eaLnBrk="0" fontAlgn="base" hangingPunct="0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409700" indent="-571500" algn="l" rtl="0" eaLnBrk="0" fontAlgn="base" hangingPunct="0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1854200" indent="-571500" algn="l" rtl="0" eaLnBrk="0" fontAlgn="base" hangingPunct="0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2298700" indent="-571500" algn="l" rtl="0" eaLnBrk="0" fontAlgn="base" hangingPunct="0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2755900" indent="-571500" algn="l" rtl="0" fontAlgn="base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3213100" indent="-571500" algn="l" rtl="0" fontAlgn="base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3670300" indent="-571500" algn="l" rtl="0" fontAlgn="base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4127500" indent="-571500" algn="l" rtl="0" fontAlgn="base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41400" y="6959600"/>
            <a:ext cx="10922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1400" y="8293100"/>
            <a:ext cx="10922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>
                <a:sym typeface="Bradley Hand ITC TT-Bold" charset="0"/>
              </a:rPr>
              <a:t>Second level</a:t>
            </a:r>
          </a:p>
          <a:p>
            <a:pPr lvl="2"/>
            <a:r>
              <a:rPr lang="en-US">
                <a:sym typeface="Bradley Hand ITC TT-Bold" charset="0"/>
              </a:rPr>
              <a:t>Third level</a:t>
            </a:r>
          </a:p>
          <a:p>
            <a:pPr lvl="3"/>
            <a:r>
              <a:rPr lang="en-US">
                <a:sym typeface="Bradley Hand ITC TT-Bold" charset="0"/>
              </a:rPr>
              <a:t>Fourth level</a:t>
            </a:r>
          </a:p>
          <a:p>
            <a:pPr lvl="4"/>
            <a:r>
              <a:rPr lang="en-US">
                <a:sym typeface="Bradley Hand ITC TT-Bold" charset="0"/>
              </a:rPr>
              <a:t>Fifth level</a:t>
            </a:r>
          </a:p>
        </p:txBody>
      </p:sp>
      <p:pic>
        <p:nvPicPr>
          <p:cNvPr id="4100" name="Picture 3"/>
          <p:cNvPicPr>
            <a:picLocks noChangeArrowheads="1"/>
          </p:cNvPicPr>
          <p:nvPr/>
        </p:nvPicPr>
        <p:blipFill>
          <a:blip r:embed="rId1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8115300"/>
            <a:ext cx="109982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70195"/>
                  </a:srgbClr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41400" y="520700"/>
            <a:ext cx="109220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pic>
        <p:nvPicPr>
          <p:cNvPr id="5123" name="Picture 2"/>
          <p:cNvPicPr>
            <a:picLocks noChangeArrowheads="1"/>
          </p:cNvPicPr>
          <p:nvPr/>
        </p:nvPicPr>
        <p:blipFill>
          <a:blip r:embed="rId1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2222500"/>
            <a:ext cx="109982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70195"/>
                  </a:srgbClr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571500" indent="-571500" algn="l" rtl="0" eaLnBrk="0" fontAlgn="base" hangingPunct="0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1016000" indent="-571500" algn="l" rtl="0" eaLnBrk="0" fontAlgn="base" hangingPunct="0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460500" indent="-571500" algn="l" rtl="0" eaLnBrk="0" fontAlgn="base" hangingPunct="0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1905000" indent="-571500" algn="l" rtl="0" eaLnBrk="0" fontAlgn="base" hangingPunct="0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2349500" indent="-571500" algn="l" rtl="0" eaLnBrk="0" fontAlgn="base" hangingPunct="0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2806700" indent="-571500" algn="l" rtl="0" fontAlgn="base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3263900" indent="-571500" algn="l" rtl="0" fontAlgn="base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3721100" indent="-571500" algn="l" rtl="0" fontAlgn="base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4178300" indent="-571500" algn="l" rtl="0" fontAlgn="base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41400" y="2971800"/>
            <a:ext cx="109220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571500" indent="-571500" algn="l" rtl="0" eaLnBrk="0" fontAlgn="base" hangingPunct="0">
        <a:spcBef>
          <a:spcPts val="5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1016000" indent="-571500" algn="l" rtl="0" eaLnBrk="0" fontAlgn="base" hangingPunct="0">
        <a:spcBef>
          <a:spcPts val="5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460500" indent="-571500" algn="l" rtl="0" eaLnBrk="0" fontAlgn="base" hangingPunct="0">
        <a:spcBef>
          <a:spcPts val="5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1905000" indent="-571500" algn="l" rtl="0" eaLnBrk="0" fontAlgn="base" hangingPunct="0">
        <a:spcBef>
          <a:spcPts val="5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2349500" indent="-571500" algn="l" rtl="0" eaLnBrk="0" fontAlgn="base" hangingPunct="0">
        <a:spcBef>
          <a:spcPts val="5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2806700" indent="-571500" algn="l" rtl="0" fontAlgn="base">
        <a:spcBef>
          <a:spcPts val="5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3263900" indent="-571500" algn="l" rtl="0" fontAlgn="base">
        <a:spcBef>
          <a:spcPts val="5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3721100" indent="-571500" algn="l" rtl="0" fontAlgn="base">
        <a:spcBef>
          <a:spcPts val="5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4178300" indent="-571500" algn="l" rtl="0" fontAlgn="base">
        <a:spcBef>
          <a:spcPts val="5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41400" y="520700"/>
            <a:ext cx="109220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1400" y="2768600"/>
            <a:ext cx="10922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>
                <a:sym typeface="Bradley Hand ITC TT-Bold" charset="0"/>
              </a:rPr>
              <a:t>Second level</a:t>
            </a:r>
          </a:p>
          <a:p>
            <a:pPr lvl="2"/>
            <a:r>
              <a:rPr lang="en-US">
                <a:sym typeface="Bradley Hand ITC TT-Bold" charset="0"/>
              </a:rPr>
              <a:t>Third level</a:t>
            </a:r>
          </a:p>
          <a:p>
            <a:pPr lvl="3"/>
            <a:r>
              <a:rPr lang="en-US">
                <a:sym typeface="Bradley Hand ITC TT-Bold" charset="0"/>
              </a:rPr>
              <a:t>Fourth level</a:t>
            </a:r>
          </a:p>
          <a:p>
            <a:pPr lvl="4"/>
            <a:r>
              <a:rPr lang="en-US">
                <a:sym typeface="Bradley Hand ITC TT-Bold" charset="0"/>
              </a:rPr>
              <a:t>Fifth level</a:t>
            </a:r>
          </a:p>
        </p:txBody>
      </p:sp>
      <p:pic>
        <p:nvPicPr>
          <p:cNvPr id="7172" name="Picture 3"/>
          <p:cNvPicPr>
            <a:picLocks noChangeArrowheads="1"/>
          </p:cNvPicPr>
          <p:nvPr/>
        </p:nvPicPr>
        <p:blipFill>
          <a:blip r:embed="rId1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2222500"/>
            <a:ext cx="109982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70195"/>
                  </a:srgbClr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571500" indent="-571500" algn="l" rtl="0" eaLnBrk="0" fontAlgn="base" hangingPunct="0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965200" indent="-571500" algn="l" rtl="0" eaLnBrk="0" fontAlgn="base" hangingPunct="0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409700" indent="-571500" algn="l" rtl="0" eaLnBrk="0" fontAlgn="base" hangingPunct="0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1854200" indent="-571500" algn="l" rtl="0" eaLnBrk="0" fontAlgn="base" hangingPunct="0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2298700" indent="-571500" algn="l" rtl="0" eaLnBrk="0" fontAlgn="base" hangingPunct="0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2755900" indent="-571500" algn="l" rtl="0" fontAlgn="base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3213100" indent="-571500" algn="l" rtl="0" fontAlgn="base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3670300" indent="-571500" algn="l" rtl="0" fontAlgn="base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4127500" indent="-571500" algn="l" rtl="0" fontAlgn="base">
        <a:spcBef>
          <a:spcPts val="3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1400" y="1828800"/>
            <a:ext cx="10922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>
                <a:sym typeface="Bradley Hand ITC TT-Bold" charset="0"/>
              </a:rPr>
              <a:t>Second level</a:t>
            </a:r>
          </a:p>
          <a:p>
            <a:pPr lvl="2"/>
            <a:r>
              <a:rPr lang="en-US">
                <a:sym typeface="Bradley Hand ITC TT-Bold" charset="0"/>
              </a:rPr>
              <a:t>Third level</a:t>
            </a:r>
          </a:p>
          <a:p>
            <a:pPr lvl="3"/>
            <a:r>
              <a:rPr lang="en-US">
                <a:sym typeface="Bradley Hand ITC TT-Bold" charset="0"/>
              </a:rPr>
              <a:t>Fourth level</a:t>
            </a:r>
          </a:p>
          <a:p>
            <a:pPr lvl="4"/>
            <a:r>
              <a:rPr lang="en-US">
                <a:sym typeface="Bradley Hand ITC TT-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571500" indent="-571500" algn="l" rtl="0" eaLnBrk="0" fontAlgn="base" hangingPunct="0">
        <a:spcBef>
          <a:spcPts val="5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965200" indent="-571500" algn="l" rtl="0" eaLnBrk="0" fontAlgn="base" hangingPunct="0">
        <a:spcBef>
          <a:spcPts val="5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409700" indent="-571500" algn="l" rtl="0" eaLnBrk="0" fontAlgn="base" hangingPunct="0">
        <a:spcBef>
          <a:spcPts val="5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1854200" indent="-571500" algn="l" rtl="0" eaLnBrk="0" fontAlgn="base" hangingPunct="0">
        <a:spcBef>
          <a:spcPts val="5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2298700" indent="-571500" algn="l" rtl="0" eaLnBrk="0" fontAlgn="base" hangingPunct="0">
        <a:spcBef>
          <a:spcPts val="5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2755900" indent="-571500" algn="l" rtl="0" fontAlgn="base">
        <a:spcBef>
          <a:spcPts val="5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3213100" indent="-571500" algn="l" rtl="0" fontAlgn="base">
        <a:spcBef>
          <a:spcPts val="5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3670300" indent="-571500" algn="l" rtl="0" fontAlgn="base">
        <a:spcBef>
          <a:spcPts val="5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4127500" indent="-571500" algn="l" rtl="0" fontAlgn="base">
        <a:spcBef>
          <a:spcPts val="5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571500" indent="-571500" algn="l" rtl="0" eaLnBrk="0" fontAlgn="base" hangingPunct="0">
        <a:spcBef>
          <a:spcPts val="5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1016000" indent="-571500" algn="l" rtl="0" eaLnBrk="0" fontAlgn="base" hangingPunct="0">
        <a:spcBef>
          <a:spcPts val="5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460500" indent="-571500" algn="l" rtl="0" eaLnBrk="0" fontAlgn="base" hangingPunct="0">
        <a:spcBef>
          <a:spcPts val="5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1905000" indent="-571500" algn="l" rtl="0" eaLnBrk="0" fontAlgn="base" hangingPunct="0">
        <a:spcBef>
          <a:spcPts val="5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2349500" indent="-571500" algn="l" rtl="0" eaLnBrk="0" fontAlgn="base" hangingPunct="0">
        <a:spcBef>
          <a:spcPts val="5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2806700" indent="-571500" algn="l" rtl="0" fontAlgn="base">
        <a:spcBef>
          <a:spcPts val="5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3263900" indent="-571500" algn="l" rtl="0" fontAlgn="base">
        <a:spcBef>
          <a:spcPts val="5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3721100" indent="-571500" algn="l" rtl="0" fontAlgn="base">
        <a:spcBef>
          <a:spcPts val="5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4178300" indent="-571500" algn="l" rtl="0" fontAlgn="base">
        <a:spcBef>
          <a:spcPts val="52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18.emf"/><Relationship Id="rId3" Type="http://schemas.openxmlformats.org/officeDocument/2006/relationships/image" Target="../media/image9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hyperlink" Target="http://web.grinnell.edu/individuals/kuipers/stat2labs/Labs.html" TargetMode="External"/><Relationship Id="rId3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24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6.tiff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25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25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25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7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7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26.tiff"/><Relationship Id="rId3" Type="http://schemas.openxmlformats.org/officeDocument/2006/relationships/hyperlink" Target="http://www.lock5stat.com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27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28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29.tif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29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29.tif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30.tif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9.tiff"/><Relationship Id="rId3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wait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4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-304800"/>
            <a:ext cx="11734800" cy="20955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2">
                    <a:satMod val="130000"/>
                  </a:schemeClr>
                </a:solidFill>
                <a:latin typeface="Arial Rounded MT Bold" charset="0"/>
                <a:ea typeface="+mj-ea"/>
                <a:cs typeface="Arial Rounded MT Bold" charset="0"/>
                <a:sym typeface="Arial Rounded MT Bold" charset="0"/>
              </a:rPr>
              <a:t>Guided Inquiries:  Short Example</a:t>
            </a:r>
            <a:endParaRPr lang="en-US" sz="4400" dirty="0">
              <a:solidFill>
                <a:schemeClr val="tx2">
                  <a:satMod val="130000"/>
                </a:schemeClr>
              </a:solidFill>
              <a:latin typeface="Arial Rounded MT Bold" charset="0"/>
              <a:ea typeface="ヒラギノ角ゴ ProN W6" charset="0"/>
              <a:cs typeface="ヒラギノ角ゴ ProN W6" charset="0"/>
              <a:sym typeface="Arial Rounded MT Bol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3200" y="1524000"/>
            <a:ext cx="1082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/>
            <a:r>
              <a:rPr lang="en-US" sz="3200" dirty="0">
                <a:latin typeface="Arial Rounded MT Bold"/>
                <a:cs typeface="Arial Rounded MT Bold"/>
              </a:rPr>
              <a:t>	</a:t>
            </a:r>
            <a:endParaRPr lang="en-US" sz="3200" dirty="0" smtClean="0">
              <a:latin typeface="Arial Rounded MT Bold"/>
              <a:cs typeface="Arial Rounded MT Bold"/>
            </a:endParaRPr>
          </a:p>
          <a:p>
            <a:pPr marL="457200" indent="-457200" algn="l"/>
            <a:endParaRPr lang="en-US" sz="3200" dirty="0">
              <a:latin typeface="Arial Rounded MT Bold"/>
              <a:cs typeface="Arial Rounded MT Bold"/>
            </a:endParaRPr>
          </a:p>
          <a:p>
            <a:pPr marL="457200" indent="-457200" algn="l"/>
            <a:endParaRPr lang="en-US" sz="3200" dirty="0">
              <a:latin typeface="Arial Rounded MT Bold"/>
              <a:cs typeface="Arial Rounded MT Bold"/>
            </a:endParaRPr>
          </a:p>
        </p:txBody>
      </p:sp>
      <p:pic>
        <p:nvPicPr>
          <p:cNvPr id="2" name="Picture 1" descr="096051.22 Confidence Interval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9" y="1219200"/>
            <a:ext cx="12207013" cy="8153400"/>
          </a:xfrm>
          <a:prstGeom prst="rect">
            <a:avLst/>
          </a:prstGeom>
          <a:ln w="38100" cmpd="sng">
            <a:solidFill>
              <a:srgbClr val="660066"/>
            </a:solidFill>
            <a:bevel/>
          </a:ln>
        </p:spPr>
      </p:pic>
    </p:spTree>
    <p:extLst>
      <p:ext uri="{BB962C8B-B14F-4D97-AF65-F5344CB8AC3E}">
        <p14:creationId xmlns:p14="http://schemas.microsoft.com/office/powerpoint/2010/main" val="345357581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-152400"/>
            <a:ext cx="11734800" cy="20955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2">
                    <a:satMod val="130000"/>
                  </a:schemeClr>
                </a:solidFill>
                <a:latin typeface="Arial Rounded MT Bold" charset="0"/>
                <a:ea typeface="+mj-ea"/>
                <a:cs typeface="Arial Rounded MT Bold" charset="0"/>
                <a:sym typeface="Arial Rounded MT Bold" charset="0"/>
              </a:rPr>
              <a:t>Guided Inquiries:  Short Example</a:t>
            </a:r>
            <a:endParaRPr lang="en-US" sz="4400" dirty="0">
              <a:solidFill>
                <a:schemeClr val="tx2">
                  <a:satMod val="130000"/>
                </a:schemeClr>
              </a:solidFill>
              <a:latin typeface="Arial Rounded MT Bold" charset="0"/>
              <a:ea typeface="ヒラギノ角ゴ ProN W6" charset="0"/>
              <a:cs typeface="ヒラギノ角ゴ ProN W6" charset="0"/>
              <a:sym typeface="Arial Rounded MT Bol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9800" y="1447800"/>
            <a:ext cx="113538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/>
            <a:r>
              <a:rPr lang="en-US" sz="3200" dirty="0" smtClean="0">
                <a:latin typeface="Arial Rounded MT Bold"/>
                <a:cs typeface="Arial Rounded MT Bold"/>
              </a:rPr>
              <a:t>	</a:t>
            </a:r>
          </a:p>
          <a:p>
            <a:pPr marL="457200" indent="-457200" algn="l"/>
            <a:endParaRPr lang="en-US" sz="3200" dirty="0">
              <a:latin typeface="Arial Rounded MT Bold"/>
              <a:cs typeface="Arial Rounded MT Bold"/>
            </a:endParaRPr>
          </a:p>
          <a:p>
            <a:pPr marL="457200" indent="-457200" algn="l"/>
            <a:endParaRPr lang="en-US" sz="3200" dirty="0" smtClean="0">
              <a:latin typeface="Arial Rounded MT Bold"/>
              <a:cs typeface="Arial Rounded MT Bold"/>
            </a:endParaRPr>
          </a:p>
          <a:p>
            <a:pPr marL="457200" indent="-457200" algn="l"/>
            <a:endParaRPr lang="en-US" sz="3200" dirty="0">
              <a:latin typeface="Arial Rounded MT Bold"/>
              <a:cs typeface="Arial Rounded MT Bold"/>
            </a:endParaRPr>
          </a:p>
          <a:p>
            <a:pPr marL="457200" indent="-457200" algn="l"/>
            <a:endParaRPr lang="en-US" sz="3200" dirty="0" smtClean="0">
              <a:latin typeface="Arial Rounded MT Bold"/>
              <a:cs typeface="Arial Rounded MT Bold"/>
            </a:endParaRPr>
          </a:p>
          <a:p>
            <a:pPr marL="457200" indent="-457200" algn="l"/>
            <a:endParaRPr lang="en-US" sz="3200" dirty="0">
              <a:latin typeface="Arial Rounded MT Bold"/>
              <a:cs typeface="Arial Rounded MT Bold"/>
            </a:endParaRPr>
          </a:p>
          <a:p>
            <a:pPr marL="457200" indent="-457200" algn="l"/>
            <a:endParaRPr lang="en-US" sz="3200" dirty="0" smtClean="0">
              <a:latin typeface="Arial Rounded MT Bold"/>
              <a:cs typeface="Arial Rounded MT Bold"/>
            </a:endParaRPr>
          </a:p>
          <a:p>
            <a:pPr marL="457200" indent="-457200" algn="l"/>
            <a:endParaRPr lang="en-US" sz="3200" dirty="0" smtClean="0">
              <a:latin typeface="Arial Rounded MT Bold"/>
              <a:cs typeface="Arial Rounded MT Bold"/>
            </a:endParaRPr>
          </a:p>
          <a:p>
            <a:pPr marL="457200" indent="-457200" algn="l"/>
            <a:r>
              <a:rPr lang="en-US" sz="3200" dirty="0" smtClean="0">
                <a:latin typeface="Arial Rounded MT Bold"/>
                <a:cs typeface="Arial Rounded MT Bold"/>
              </a:rPr>
              <a:t>•	Confidence interval for one mean</a:t>
            </a:r>
          </a:p>
          <a:p>
            <a:pPr marL="457200" indent="-457200" algn="l"/>
            <a:endParaRPr lang="en-US" sz="3200" dirty="0">
              <a:latin typeface="Arial Rounded MT Bold"/>
              <a:cs typeface="Arial Rounded MT Bold"/>
            </a:endParaRPr>
          </a:p>
          <a:p>
            <a:pPr marL="457200" indent="-457200" algn="l"/>
            <a:r>
              <a:rPr lang="en-US" sz="3200" dirty="0" smtClean="0">
                <a:latin typeface="Arial Rounded MT Bold"/>
                <a:cs typeface="Arial Rounded MT Bold"/>
              </a:rPr>
              <a:t>•	Follows “text” example </a:t>
            </a:r>
          </a:p>
          <a:p>
            <a:pPr marL="457200" indent="-457200" algn="l"/>
            <a:endParaRPr lang="en-US" sz="3200" dirty="0">
              <a:latin typeface="Arial Rounded MT Bold"/>
              <a:cs typeface="Arial Rounded MT Bold"/>
            </a:endParaRPr>
          </a:p>
          <a:p>
            <a:pPr marL="457200" indent="-457200" algn="l"/>
            <a:r>
              <a:rPr lang="en-US" sz="3200" dirty="0" smtClean="0">
                <a:latin typeface="Arial Rounded MT Bold"/>
                <a:cs typeface="Arial Rounded MT Bold"/>
              </a:rPr>
              <a:t>•	First question: what are we dealing with?</a:t>
            </a:r>
          </a:p>
          <a:p>
            <a:pPr marL="457200" indent="-457200" algn="l"/>
            <a:endParaRPr lang="en-US" sz="3200" dirty="0">
              <a:latin typeface="Arial Rounded MT Bold"/>
              <a:cs typeface="Arial Rounded MT Bold"/>
            </a:endParaRPr>
          </a:p>
          <a:p>
            <a:pPr marL="457200" indent="-457200" algn="l"/>
            <a:endParaRPr lang="en-US" sz="3200" dirty="0">
              <a:latin typeface="Arial Rounded MT Bold"/>
              <a:cs typeface="Arial Rounded MT Bol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12644930" cy="3124200"/>
          </a:xfrm>
          <a:prstGeom prst="rect">
            <a:avLst/>
          </a:prstGeom>
          <a:ln w="28575" cmpd="sng">
            <a:solidFill>
              <a:srgbClr val="660066"/>
            </a:solidFill>
          </a:ln>
        </p:spPr>
      </p:pic>
    </p:spTree>
    <p:extLst>
      <p:ext uri="{BB962C8B-B14F-4D97-AF65-F5344CB8AC3E}">
        <p14:creationId xmlns:p14="http://schemas.microsoft.com/office/powerpoint/2010/main" val="242876213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-152400"/>
            <a:ext cx="11734800" cy="20955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2">
                    <a:satMod val="130000"/>
                  </a:schemeClr>
                </a:solidFill>
                <a:latin typeface="Arial Rounded MT Bold" charset="0"/>
                <a:ea typeface="+mj-ea"/>
                <a:cs typeface="Arial Rounded MT Bold" charset="0"/>
                <a:sym typeface="Arial Rounded MT Bold" charset="0"/>
              </a:rPr>
              <a:t>Guided Inquiries:  Short Example</a:t>
            </a:r>
            <a:endParaRPr lang="en-US" sz="4400" dirty="0">
              <a:solidFill>
                <a:schemeClr val="tx2">
                  <a:satMod val="130000"/>
                </a:schemeClr>
              </a:solidFill>
              <a:latin typeface="Arial Rounded MT Bold" charset="0"/>
              <a:ea typeface="ヒラギノ角ゴ ProN W6" charset="0"/>
              <a:cs typeface="ヒラギノ角ゴ ProN W6" charset="0"/>
              <a:sym typeface="Arial Rounded MT Bol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9800" y="1447800"/>
            <a:ext cx="11353800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/>
            <a:r>
              <a:rPr lang="en-US" sz="3200" dirty="0" smtClean="0">
                <a:latin typeface="Arial Rounded MT Bold"/>
                <a:cs typeface="Arial Rounded MT Bold"/>
              </a:rPr>
              <a:t>	</a:t>
            </a:r>
          </a:p>
          <a:p>
            <a:pPr marL="457200" indent="-457200" algn="l"/>
            <a:endParaRPr lang="en-US" sz="3200" dirty="0">
              <a:latin typeface="Arial Rounded MT Bold"/>
              <a:cs typeface="Arial Rounded MT Bold"/>
            </a:endParaRPr>
          </a:p>
          <a:p>
            <a:pPr marL="457200" indent="-457200" algn="l"/>
            <a:endParaRPr lang="en-US" sz="3200" dirty="0" smtClean="0">
              <a:latin typeface="Arial Rounded MT Bold"/>
              <a:cs typeface="Arial Rounded MT Bold"/>
            </a:endParaRPr>
          </a:p>
          <a:p>
            <a:pPr marL="457200" indent="-457200" algn="l"/>
            <a:endParaRPr lang="en-US" sz="3200" dirty="0">
              <a:latin typeface="Arial Rounded MT Bold"/>
              <a:cs typeface="Arial Rounded MT Bold"/>
            </a:endParaRPr>
          </a:p>
          <a:p>
            <a:pPr marL="457200" indent="-457200" algn="l"/>
            <a:endParaRPr lang="en-US" sz="3200" dirty="0" smtClean="0">
              <a:latin typeface="Arial Rounded MT Bold"/>
              <a:cs typeface="Arial Rounded MT Bold"/>
            </a:endParaRPr>
          </a:p>
          <a:p>
            <a:pPr marL="457200" indent="-457200" algn="l"/>
            <a:endParaRPr lang="en-US" sz="3200" dirty="0">
              <a:latin typeface="Arial Rounded MT Bold"/>
              <a:cs typeface="Arial Rounded MT Bold"/>
            </a:endParaRPr>
          </a:p>
          <a:p>
            <a:pPr marL="457200" indent="-457200" algn="l"/>
            <a:endParaRPr lang="en-US" sz="3200" dirty="0" smtClean="0">
              <a:latin typeface="Arial Rounded MT Bold"/>
              <a:cs typeface="Arial Rounded MT Bold"/>
            </a:endParaRPr>
          </a:p>
          <a:p>
            <a:pPr marL="457200" indent="-457200" algn="l"/>
            <a:endParaRPr lang="en-US" sz="3200" dirty="0" smtClean="0">
              <a:latin typeface="Arial Rounded MT Bold"/>
              <a:cs typeface="Arial Rounded MT Bold"/>
            </a:endParaRPr>
          </a:p>
          <a:p>
            <a:pPr marL="457200" indent="-457200" algn="l"/>
            <a:endParaRPr lang="en-US" sz="3200" dirty="0" smtClean="0">
              <a:latin typeface="Arial Rounded MT Bold"/>
              <a:cs typeface="Arial Rounded MT Bold"/>
            </a:endParaRPr>
          </a:p>
          <a:p>
            <a:pPr marL="457200" indent="-457200" algn="l"/>
            <a:endParaRPr lang="en-US" sz="3200" dirty="0" smtClean="0">
              <a:latin typeface="Arial Rounded MT Bold"/>
              <a:cs typeface="Arial Rounded MT Bold"/>
            </a:endParaRPr>
          </a:p>
          <a:p>
            <a:pPr marL="457200" indent="-457200" algn="l"/>
            <a:endParaRPr lang="en-US" sz="3200" dirty="0" smtClean="0">
              <a:latin typeface="Arial Rounded MT Bold"/>
              <a:cs typeface="Arial Rounded MT Bold"/>
            </a:endParaRPr>
          </a:p>
          <a:p>
            <a:pPr marL="457200" indent="-457200" algn="l"/>
            <a:r>
              <a:rPr lang="en-US" sz="3200" dirty="0" smtClean="0">
                <a:latin typeface="Arial Rounded MT Bold"/>
                <a:cs typeface="Arial Rounded MT Bold"/>
              </a:rPr>
              <a:t>•	Each team has their own sample, from a large sample</a:t>
            </a:r>
          </a:p>
          <a:p>
            <a:pPr marL="457200" indent="-457200" algn="l"/>
            <a:r>
              <a:rPr lang="en-US" sz="3200" dirty="0" smtClean="0">
                <a:latin typeface="Arial Rounded MT Bold"/>
                <a:cs typeface="Arial Rounded MT Bold"/>
              </a:rPr>
              <a:t>•	Instructions to get the sample</a:t>
            </a:r>
            <a:endParaRPr lang="en-US" sz="3200" dirty="0">
              <a:latin typeface="Arial Rounded MT Bold"/>
              <a:cs typeface="Arial Rounded MT Bold"/>
            </a:endParaRPr>
          </a:p>
          <a:p>
            <a:pPr marL="457200" indent="-457200" algn="l"/>
            <a:r>
              <a:rPr lang="en-US" sz="3200" dirty="0" smtClean="0">
                <a:latin typeface="Arial Rounded MT Bold"/>
                <a:cs typeface="Arial Rounded MT Bold"/>
              </a:rPr>
              <a:t>•	Decisions: Practice by hand – why? </a:t>
            </a:r>
            <a:endParaRPr lang="en-US" sz="3200" dirty="0">
              <a:latin typeface="Arial Rounded MT Bold"/>
              <a:cs typeface="Arial Rounded MT Bold"/>
            </a:endParaRPr>
          </a:p>
          <a:p>
            <a:pPr marL="457200" indent="-457200" algn="l"/>
            <a:endParaRPr lang="en-US" sz="3200" dirty="0">
              <a:latin typeface="Arial Rounded MT Bold"/>
              <a:cs typeface="Arial Rounded MT Bold"/>
            </a:endParaRPr>
          </a:p>
          <a:p>
            <a:pPr marL="457200" indent="-457200" algn="l"/>
            <a:endParaRPr lang="en-US" sz="3200" dirty="0">
              <a:latin typeface="Arial Rounded MT Bold"/>
              <a:cs typeface="Arial Rounded MT 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" y="1371600"/>
            <a:ext cx="12666046" cy="4945922"/>
          </a:xfrm>
          <a:prstGeom prst="rect">
            <a:avLst/>
          </a:prstGeom>
          <a:ln w="28575" cmpd="sng">
            <a:solidFill>
              <a:srgbClr val="660066"/>
            </a:solidFill>
          </a:ln>
        </p:spPr>
      </p:pic>
    </p:spTree>
    <p:extLst>
      <p:ext uri="{BB962C8B-B14F-4D97-AF65-F5344CB8AC3E}">
        <p14:creationId xmlns:p14="http://schemas.microsoft.com/office/powerpoint/2010/main" val="204378555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-152400"/>
            <a:ext cx="11734800" cy="20955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2">
                    <a:satMod val="130000"/>
                  </a:schemeClr>
                </a:solidFill>
                <a:latin typeface="Arial Rounded MT Bold" charset="0"/>
                <a:ea typeface="+mj-ea"/>
                <a:cs typeface="Arial Rounded MT Bold" charset="0"/>
                <a:sym typeface="Arial Rounded MT Bold" charset="0"/>
              </a:rPr>
              <a:t>Guided Inquiries:  Short Example</a:t>
            </a:r>
            <a:endParaRPr lang="en-US" sz="4400" dirty="0">
              <a:solidFill>
                <a:schemeClr val="tx2">
                  <a:satMod val="130000"/>
                </a:schemeClr>
              </a:solidFill>
              <a:latin typeface="Arial Rounded MT Bold" charset="0"/>
              <a:ea typeface="ヒラギノ角ゴ ProN W6" charset="0"/>
              <a:cs typeface="ヒラギノ角ゴ ProN W6" charset="0"/>
              <a:sym typeface="Arial Rounded MT Bol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9800" y="1447800"/>
            <a:ext cx="11353800" cy="6986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/>
            <a:r>
              <a:rPr lang="en-US" sz="3200" dirty="0" smtClean="0">
                <a:latin typeface="Arial Rounded MT Bold"/>
                <a:cs typeface="Arial Rounded MT Bold"/>
              </a:rPr>
              <a:t>	</a:t>
            </a:r>
          </a:p>
          <a:p>
            <a:pPr marL="457200" indent="-457200" algn="l"/>
            <a:endParaRPr lang="en-US" sz="3200" dirty="0">
              <a:latin typeface="Arial Rounded MT Bold"/>
              <a:cs typeface="Arial Rounded MT Bold"/>
            </a:endParaRPr>
          </a:p>
          <a:p>
            <a:pPr marL="457200" indent="-457200" algn="l"/>
            <a:endParaRPr lang="en-US" sz="3200" dirty="0" smtClean="0">
              <a:latin typeface="Arial Rounded MT Bold"/>
              <a:cs typeface="Arial Rounded MT Bold"/>
            </a:endParaRPr>
          </a:p>
          <a:p>
            <a:pPr marL="457200" indent="-457200" algn="l"/>
            <a:endParaRPr lang="en-US" sz="3200" dirty="0">
              <a:latin typeface="Arial Rounded MT Bold"/>
              <a:cs typeface="Arial Rounded MT Bold"/>
            </a:endParaRPr>
          </a:p>
          <a:p>
            <a:pPr marL="457200" indent="-457200" algn="l"/>
            <a:endParaRPr lang="en-US" sz="3200" dirty="0" smtClean="0">
              <a:latin typeface="Arial Rounded MT Bold"/>
              <a:cs typeface="Arial Rounded MT Bold"/>
            </a:endParaRPr>
          </a:p>
          <a:p>
            <a:pPr marL="457200" indent="-457200" algn="l"/>
            <a:endParaRPr lang="en-US" sz="3200" dirty="0">
              <a:latin typeface="Arial Rounded MT Bold"/>
              <a:cs typeface="Arial Rounded MT Bold"/>
            </a:endParaRPr>
          </a:p>
          <a:p>
            <a:pPr marL="457200" indent="-457200" algn="l"/>
            <a:endParaRPr lang="en-US" sz="3200" dirty="0">
              <a:latin typeface="Arial Rounded MT Bold"/>
              <a:cs typeface="Arial Rounded MT Bold"/>
            </a:endParaRPr>
          </a:p>
          <a:p>
            <a:pPr marL="457200" indent="-457200" algn="l"/>
            <a:endParaRPr lang="en-US" sz="3200" dirty="0" smtClean="0">
              <a:latin typeface="Arial Rounded MT Bold"/>
              <a:cs typeface="Arial Rounded MT Bold"/>
            </a:endParaRPr>
          </a:p>
          <a:p>
            <a:pPr marL="457200" indent="-457200" algn="l"/>
            <a:r>
              <a:rPr lang="en-US" sz="3200" dirty="0" smtClean="0">
                <a:latin typeface="Arial Rounded MT Bold"/>
                <a:cs typeface="Arial Rounded MT Bold"/>
              </a:rPr>
              <a:t>•	Can check the calculations</a:t>
            </a:r>
          </a:p>
          <a:p>
            <a:pPr marL="457200" indent="-457200" algn="l"/>
            <a:r>
              <a:rPr lang="en-US" sz="3200" dirty="0" smtClean="0">
                <a:latin typeface="Arial Rounded MT Bold"/>
                <a:cs typeface="Arial Rounded MT Bold"/>
              </a:rPr>
              <a:t>•	How the formula works: effect of a bigger sample size</a:t>
            </a:r>
            <a:endParaRPr lang="en-US" sz="3200" dirty="0">
              <a:latin typeface="Arial Rounded MT Bold"/>
              <a:cs typeface="Arial Rounded MT Bold"/>
            </a:endParaRPr>
          </a:p>
          <a:p>
            <a:pPr marL="457200" indent="-457200" algn="l"/>
            <a:r>
              <a:rPr lang="en-US" sz="3200" dirty="0" smtClean="0">
                <a:latin typeface="Arial Rounded MT Bold"/>
                <a:cs typeface="Arial Rounded MT Bold"/>
              </a:rPr>
              <a:t>•	Give a good interpretation, in context</a:t>
            </a:r>
            <a:endParaRPr lang="en-US" sz="3200" dirty="0">
              <a:latin typeface="Arial Rounded MT Bold"/>
              <a:cs typeface="Arial Rounded MT Bold"/>
            </a:endParaRPr>
          </a:p>
          <a:p>
            <a:pPr marL="457200" indent="-457200" algn="l"/>
            <a:r>
              <a:rPr lang="en-US" sz="3200" dirty="0" smtClean="0">
                <a:latin typeface="Arial Rounded MT Bold"/>
                <a:cs typeface="Arial Rounded MT Bold"/>
              </a:rPr>
              <a:t>•	Could go farther: how many CI include 119 minutes</a:t>
            </a:r>
          </a:p>
          <a:p>
            <a:pPr marL="457200" indent="-457200" algn="l"/>
            <a:endParaRPr lang="en-US" sz="3200" dirty="0">
              <a:latin typeface="Arial Rounded MT Bold"/>
              <a:cs typeface="Arial Rounded MT Bold"/>
            </a:endParaRPr>
          </a:p>
          <a:p>
            <a:pPr marL="457200" indent="-457200" algn="l"/>
            <a:endParaRPr lang="en-US" sz="3200" dirty="0">
              <a:latin typeface="Arial Rounded MT Bold"/>
              <a:cs typeface="Arial Rounded MT 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12815820" cy="3124200"/>
          </a:xfrm>
          <a:prstGeom prst="rect">
            <a:avLst/>
          </a:prstGeom>
          <a:ln w="28575" cmpd="sng">
            <a:solidFill>
              <a:srgbClr val="660066"/>
            </a:solidFill>
          </a:ln>
        </p:spPr>
      </p:pic>
    </p:spTree>
    <p:extLst>
      <p:ext uri="{BB962C8B-B14F-4D97-AF65-F5344CB8AC3E}">
        <p14:creationId xmlns:p14="http://schemas.microsoft.com/office/powerpoint/2010/main" val="4095565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 amt="33000"/>
          </a:blip>
          <a:stretch>
            <a:fillRect/>
          </a:stretch>
        </p:blipFill>
        <p:spPr>
          <a:xfrm>
            <a:off x="6273800" y="2209800"/>
            <a:ext cx="5562600" cy="6970239"/>
          </a:xfrm>
          <a:prstGeom prst="rect">
            <a:avLst/>
          </a:prstGeom>
          <a:ln w="28575" cmpd="sng">
            <a:noFill/>
          </a:ln>
        </p:spPr>
      </p:pic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11200" y="-190500"/>
            <a:ext cx="11734800" cy="2095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600" dirty="0" smtClean="0">
                <a:solidFill>
                  <a:schemeClr val="tx2">
                    <a:satMod val="130000"/>
                  </a:schemeClr>
                </a:solidFill>
                <a:latin typeface="Arial Rounded MT Bold" charset="0"/>
                <a:ea typeface="+mj-ea"/>
                <a:cs typeface="Arial Rounded MT Bold" charset="0"/>
                <a:sym typeface="Arial Rounded MT Bold" charset="0"/>
              </a:rPr>
              <a:t>Guided Inquiries</a:t>
            </a:r>
            <a:r>
              <a:rPr lang="en-US" sz="5600" smtClean="0">
                <a:solidFill>
                  <a:schemeClr val="tx2">
                    <a:satMod val="130000"/>
                  </a:schemeClr>
                </a:solidFill>
                <a:latin typeface="Arial Rounded MT Bold" charset="0"/>
                <a:ea typeface="+mj-ea"/>
                <a:cs typeface="Arial Rounded MT Bold" charset="0"/>
                <a:sym typeface="Arial Rounded MT Bold" charset="0"/>
              </a:rPr>
              <a:t>: Experience</a:t>
            </a:r>
            <a:endParaRPr lang="en-US" sz="5600" dirty="0">
              <a:solidFill>
                <a:schemeClr val="tx2">
                  <a:satMod val="130000"/>
                </a:schemeClr>
              </a:solidFill>
              <a:latin typeface="Arial Rounded MT Bold" charset="0"/>
              <a:ea typeface="ヒラギノ角ゴ ProN W6" charset="0"/>
              <a:cs typeface="ヒラギノ角ゴ ProN W6" charset="0"/>
              <a:sym typeface="Arial Rounded MT Bol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3200" y="1524000"/>
            <a:ext cx="10820400" cy="8463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/>
            <a:r>
              <a:rPr lang="en-US" sz="3200" dirty="0" smtClean="0">
                <a:latin typeface="Arial Rounded MT Bold"/>
                <a:cs typeface="Arial Rounded MT Bold"/>
              </a:rPr>
              <a:t>•</a:t>
            </a:r>
            <a:r>
              <a:rPr lang="en-US" sz="3200" dirty="0">
                <a:latin typeface="Arial Rounded MT Bold"/>
                <a:cs typeface="Arial Rounded MT Bold"/>
              </a:rPr>
              <a:t>	</a:t>
            </a:r>
            <a:r>
              <a:rPr lang="en-US" sz="3200" dirty="0" smtClean="0">
                <a:latin typeface="Arial Rounded MT Bold"/>
                <a:cs typeface="Arial Rounded MT Bold"/>
              </a:rPr>
              <a:t>Use the same data set for one Exercise, with typically one or two statistical questions in mind about those data.</a:t>
            </a:r>
          </a:p>
          <a:p>
            <a:pPr marL="457200" indent="-457200" algn="l"/>
            <a:endParaRPr lang="en-US" sz="3200" dirty="0" smtClean="0">
              <a:latin typeface="Arial Rounded MT Bold"/>
              <a:cs typeface="Arial Rounded MT Bold"/>
            </a:endParaRPr>
          </a:p>
          <a:p>
            <a:pPr marL="457200" indent="-457200" algn="l"/>
            <a:r>
              <a:rPr lang="en-US" sz="3200" dirty="0" smtClean="0">
                <a:latin typeface="Arial Rounded MT Bold"/>
                <a:cs typeface="Arial Rounded MT Bold"/>
              </a:rPr>
              <a:t>•	Want to emphasize what the outcomes mean, as well as the techniques, so limiting the context is deliberate.</a:t>
            </a:r>
          </a:p>
          <a:p>
            <a:pPr marL="457200" indent="-457200" algn="l"/>
            <a:endParaRPr lang="en-US" sz="3200" dirty="0">
              <a:latin typeface="Arial Rounded MT Bold"/>
              <a:cs typeface="Arial Rounded MT Bold"/>
            </a:endParaRPr>
          </a:p>
          <a:p>
            <a:pPr marL="457200" indent="-457200" algn="l"/>
            <a:r>
              <a:rPr lang="en-US" sz="3200" dirty="0" smtClean="0">
                <a:latin typeface="Arial Rounded MT Bold"/>
                <a:cs typeface="Arial Rounded MT Bold"/>
              </a:rPr>
              <a:t>•	Also use technology so hand calculations and graphics made by hand can be checked naturally without looking at an “answer key.”</a:t>
            </a:r>
          </a:p>
          <a:p>
            <a:pPr marL="457200" indent="-457200" algn="l"/>
            <a:endParaRPr lang="en-US" sz="3200" dirty="0">
              <a:latin typeface="Arial Rounded MT Bold"/>
              <a:cs typeface="Arial Rounded MT Bold"/>
            </a:endParaRPr>
          </a:p>
          <a:p>
            <a:pPr marL="457200" indent="-457200" algn="l"/>
            <a:r>
              <a:rPr lang="en-US" sz="3200" dirty="0" smtClean="0">
                <a:latin typeface="Arial Rounded MT Bold"/>
                <a:cs typeface="Arial Rounded MT Bold"/>
              </a:rPr>
              <a:t>•	How do we use these?  We have a classroom.</a:t>
            </a:r>
          </a:p>
          <a:p>
            <a:pPr marL="1370013" indent="-457200" algn="l"/>
            <a:endParaRPr lang="en-US" sz="3200" dirty="0">
              <a:latin typeface="Arial Rounded MT Bold"/>
              <a:cs typeface="Arial Rounded MT Bold"/>
            </a:endParaRPr>
          </a:p>
          <a:p>
            <a:pPr marL="1370013" indent="-457200" algn="l"/>
            <a:r>
              <a:rPr lang="en-US" sz="3200" dirty="0" smtClean="0">
                <a:latin typeface="Arial Rounded MT Bold"/>
                <a:cs typeface="Arial Rounded MT Bold"/>
              </a:rPr>
              <a:t>	</a:t>
            </a:r>
            <a:endParaRPr lang="en-US" sz="3200" dirty="0">
              <a:latin typeface="Arial Rounded MT Bold"/>
              <a:cs typeface="Arial Rounded MT Bold"/>
            </a:endParaRPr>
          </a:p>
          <a:p>
            <a:pPr marL="457200" indent="-457200" algn="l"/>
            <a:endParaRPr lang="en-US" sz="3200" dirty="0">
              <a:latin typeface="Arial Rounded MT Bold"/>
              <a:cs typeface="Arial Rounded MT Bold"/>
            </a:endParaRPr>
          </a:p>
          <a:p>
            <a:pPr marL="457200" indent="-457200" algn="l"/>
            <a:r>
              <a:rPr lang="en-US" sz="3200" dirty="0" smtClean="0">
                <a:latin typeface="Arial Rounded MT Bold"/>
                <a:cs typeface="Arial Rounded MT Bold"/>
              </a:rPr>
              <a:t>	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50464321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635000" y="0"/>
            <a:ext cx="11734800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600" dirty="0" smtClean="0">
                <a:solidFill>
                  <a:schemeClr val="tx2">
                    <a:satMod val="130000"/>
                  </a:schemeClr>
                </a:solidFill>
                <a:latin typeface="Arial Rounded MT Bold" charset="0"/>
                <a:ea typeface="+mj-ea"/>
                <a:cs typeface="Arial Rounded MT Bold" charset="0"/>
                <a:sym typeface="Arial Rounded MT Bold" charset="0"/>
              </a:rPr>
              <a:t>How we use guided inquiries:</a:t>
            </a:r>
            <a:endParaRPr lang="en-US" sz="5600" dirty="0">
              <a:solidFill>
                <a:schemeClr val="tx2">
                  <a:satMod val="130000"/>
                </a:schemeClr>
              </a:solidFill>
              <a:latin typeface="Arial Rounded MT Bold" charset="0"/>
              <a:ea typeface="ヒラギノ角ゴ ProN W6" charset="0"/>
              <a:cs typeface="ヒラギノ角ゴ ProN W6" charset="0"/>
              <a:sym typeface="Arial Rounded MT Bol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0" y="2057400"/>
            <a:ext cx="10101185" cy="6845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9400" y="1295400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Arial Rounded MT Bold"/>
                <a:cs typeface="Arial Rounded MT Bold"/>
              </a:rPr>
              <a:t>	We have this room</a:t>
            </a:r>
            <a:endParaRPr lang="en-US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19615951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2387600" y="2057400"/>
            <a:ext cx="10101185" cy="6845300"/>
          </a:xfrm>
          <a:prstGeom prst="rect">
            <a:avLst/>
          </a:prstGeom>
        </p:spPr>
      </p:pic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635000" y="0"/>
            <a:ext cx="11734800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600" dirty="0" smtClean="0">
                <a:solidFill>
                  <a:schemeClr val="tx2">
                    <a:satMod val="130000"/>
                  </a:schemeClr>
                </a:solidFill>
                <a:latin typeface="Arial Rounded MT Bold" charset="0"/>
                <a:ea typeface="+mj-ea"/>
                <a:cs typeface="Arial Rounded MT Bold" charset="0"/>
                <a:sym typeface="Arial Rounded MT Bold" charset="0"/>
              </a:rPr>
              <a:t>Our home for guided inquiries:</a:t>
            </a:r>
            <a:endParaRPr lang="en-US" sz="5600" dirty="0">
              <a:solidFill>
                <a:schemeClr val="tx2">
                  <a:satMod val="130000"/>
                </a:schemeClr>
              </a:solidFill>
              <a:latin typeface="Arial Rounded MT Bold" charset="0"/>
              <a:ea typeface="ヒラギノ角ゴ ProN W6" charset="0"/>
              <a:cs typeface="ヒラギノ角ゴ ProN W6" charset="0"/>
              <a:sym typeface="Arial Rounded MT Bol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6600" y="1143000"/>
            <a:ext cx="102870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/>
            <a:r>
              <a:rPr lang="en-US" sz="3200" dirty="0" smtClean="0">
                <a:latin typeface="Arial Rounded MT Bold"/>
                <a:cs typeface="Arial Rounded MT Bold"/>
              </a:rPr>
              <a:t>•	Computers</a:t>
            </a:r>
          </a:p>
          <a:p>
            <a:pPr marL="457200" indent="-457200" algn="l"/>
            <a:endParaRPr lang="en-US" sz="3200" dirty="0" smtClean="0">
              <a:latin typeface="Arial Rounded MT Bold"/>
              <a:cs typeface="Arial Rounded MT Bold"/>
            </a:endParaRPr>
          </a:p>
          <a:p>
            <a:pPr marL="457200" indent="-457200" algn="l"/>
            <a:endParaRPr lang="en-US" sz="3200" dirty="0">
              <a:latin typeface="Arial Rounded MT Bold"/>
              <a:cs typeface="Arial Rounded MT Bold"/>
            </a:endParaRPr>
          </a:p>
          <a:p>
            <a:pPr marL="457200" indent="-457200" algn="l"/>
            <a:r>
              <a:rPr lang="en-US" sz="3200" dirty="0" smtClean="0">
                <a:latin typeface="Arial Rounded MT Bold"/>
                <a:cs typeface="Arial Rounded MT Bold"/>
              </a:rPr>
              <a:t>•	 </a:t>
            </a:r>
            <a:r>
              <a:rPr lang="en-US" sz="3200" dirty="0" smtClean="0">
                <a:latin typeface="Arial Rounded MT Bold"/>
                <a:cs typeface="Arial Rounded MT Bold"/>
                <a:sym typeface="Wingdings"/>
              </a:rPr>
              <a:t></a:t>
            </a:r>
            <a:r>
              <a:rPr lang="en-US" sz="3200" dirty="0" smtClean="0">
                <a:latin typeface="Arial Rounded MT Bold"/>
                <a:cs typeface="Arial Rounded MT Bold"/>
              </a:rPr>
              <a:t>                   </a:t>
            </a:r>
            <a:r>
              <a:rPr lang="en-US" sz="3200" dirty="0" smtClean="0">
                <a:latin typeface="Arial Rounded MT Bold"/>
                <a:cs typeface="Arial Rounded MT Bold"/>
                <a:sym typeface="Wingdings"/>
              </a:rPr>
              <a:t> equipment for projecting </a:t>
            </a:r>
            <a:endParaRPr lang="en-US" sz="3200" dirty="0" smtClean="0">
              <a:latin typeface="Arial Rounded MT Bold"/>
              <a:cs typeface="Arial Rounded MT Bold"/>
            </a:endParaRPr>
          </a:p>
          <a:p>
            <a:pPr marL="457200" indent="-457200" algn="l"/>
            <a:endParaRPr lang="en-US" sz="3200" dirty="0">
              <a:latin typeface="Arial Rounded MT Bold"/>
              <a:cs typeface="Arial Rounded MT Bold"/>
            </a:endParaRPr>
          </a:p>
          <a:p>
            <a:pPr marL="457200" indent="-457200" algn="l"/>
            <a:r>
              <a:rPr lang="en-US" sz="3200" dirty="0" smtClean="0">
                <a:latin typeface="Arial Rounded MT Bold"/>
                <a:cs typeface="Arial Rounded MT Bold"/>
              </a:rPr>
              <a:t>•	Arrangement of the room</a:t>
            </a:r>
          </a:p>
          <a:p>
            <a:pPr marL="457200" indent="-457200" algn="l"/>
            <a:endParaRPr lang="en-US" sz="3200" dirty="0">
              <a:latin typeface="Arial Rounded MT Bold"/>
              <a:cs typeface="Arial Rounded MT Bold"/>
            </a:endParaRPr>
          </a:p>
          <a:p>
            <a:pPr marL="457200" indent="-457200" algn="l"/>
            <a:r>
              <a:rPr lang="en-US" sz="3200" dirty="0" smtClean="0">
                <a:latin typeface="Arial Rounded MT Bold"/>
                <a:cs typeface="Arial Rounded MT Bold"/>
              </a:rPr>
              <a:t>•	Meet in two-hour blocks of time twice a week</a:t>
            </a:r>
          </a:p>
          <a:p>
            <a:pPr marL="457200" indent="-457200" algn="l"/>
            <a:endParaRPr lang="en-US" sz="3200" dirty="0" smtClean="0">
              <a:latin typeface="Arial Rounded MT Bold"/>
              <a:cs typeface="Arial Rounded MT Bold"/>
            </a:endParaRPr>
          </a:p>
          <a:p>
            <a:pPr marL="457200" indent="-457200" algn="l"/>
            <a:endParaRPr lang="en-US" sz="3200" dirty="0">
              <a:latin typeface="Arial Rounded MT Bold"/>
              <a:cs typeface="Arial Rounded MT Bold"/>
            </a:endParaRPr>
          </a:p>
          <a:p>
            <a:pPr marL="457200" indent="-457200" algn="l"/>
            <a:endParaRPr lang="en-US" sz="3200" dirty="0" smtClean="0">
              <a:latin typeface="Arial Rounded MT Bold"/>
              <a:cs typeface="Arial Rounded MT Bold"/>
            </a:endParaRPr>
          </a:p>
          <a:p>
            <a:pPr marL="457200" indent="-457200" algn="l"/>
            <a:endParaRPr lang="en-US" sz="3200" dirty="0">
              <a:latin typeface="Arial Rounded MT Bold"/>
              <a:cs typeface="Arial Rounded MT Bold"/>
            </a:endParaRPr>
          </a:p>
          <a:p>
            <a:pPr marL="457200" indent="-457200" algn="l"/>
            <a:endParaRPr lang="en-US" sz="3200" dirty="0" smtClean="0">
              <a:latin typeface="Arial Rounded MT Bold"/>
              <a:cs typeface="Arial Rounded MT Bold"/>
            </a:endParaRPr>
          </a:p>
          <a:p>
            <a:pPr marL="457200" indent="-457200" algn="l"/>
            <a:endParaRPr lang="en-US" sz="3200" dirty="0">
              <a:latin typeface="Arial Rounded MT Bold"/>
              <a:cs typeface="Arial Rounded MT Bold"/>
            </a:endParaRPr>
          </a:p>
          <a:p>
            <a:pPr marL="457200" indent="-457200" algn="l"/>
            <a:r>
              <a:rPr lang="en-US" sz="3200" dirty="0" smtClean="0">
                <a:latin typeface="Arial Rounded MT Bold"/>
                <a:cs typeface="Arial Rounded MT Bold"/>
              </a:rPr>
              <a:t>•	Procedure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82343177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1701800" y="1066800"/>
            <a:ext cx="11131918" cy="7543800"/>
          </a:xfrm>
          <a:prstGeom prst="rect">
            <a:avLst/>
          </a:prstGeom>
        </p:spPr>
      </p:pic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635000" y="0"/>
            <a:ext cx="11734800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600" dirty="0" smtClean="0">
                <a:solidFill>
                  <a:schemeClr val="tx2">
                    <a:satMod val="130000"/>
                  </a:schemeClr>
                </a:solidFill>
                <a:latin typeface="Arial Rounded MT Bold" charset="0"/>
                <a:ea typeface="+mj-ea"/>
                <a:cs typeface="Arial Rounded MT Bold" charset="0"/>
                <a:sym typeface="Arial Rounded MT Bold" charset="0"/>
              </a:rPr>
              <a:t>How it works:</a:t>
            </a:r>
            <a:endParaRPr lang="en-US" sz="5600" dirty="0">
              <a:solidFill>
                <a:schemeClr val="tx2">
                  <a:satMod val="130000"/>
                </a:schemeClr>
              </a:solidFill>
              <a:latin typeface="Arial Rounded MT Bold" charset="0"/>
              <a:ea typeface="ヒラギノ角ゴ ProN W6" charset="0"/>
              <a:cs typeface="ヒラギノ角ゴ ProN W6" charset="0"/>
              <a:sym typeface="Arial Rounded MT Bol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9400" y="1371600"/>
            <a:ext cx="112014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/>
            <a:r>
              <a:rPr lang="en-US" sz="3200" dirty="0" smtClean="0">
                <a:latin typeface="Arial Rounded MT Bold"/>
                <a:cs typeface="Arial Rounded MT Bold"/>
              </a:rPr>
              <a:t>•	Really is active  . . .</a:t>
            </a:r>
          </a:p>
          <a:p>
            <a:pPr marL="457200" indent="-457200" algn="l"/>
            <a:endParaRPr lang="en-US" sz="3200" dirty="0">
              <a:latin typeface="Arial Rounded MT Bold"/>
              <a:cs typeface="Arial Rounded MT Bold"/>
            </a:endParaRPr>
          </a:p>
          <a:p>
            <a:pPr marL="457200" indent="-457200" algn="l"/>
            <a:r>
              <a:rPr lang="en-US" sz="3200" dirty="0" smtClean="0">
                <a:latin typeface="Arial Rounded MT Bold"/>
                <a:cs typeface="Arial Rounded MT Bold"/>
              </a:rPr>
              <a:t>•	Groups that interact benefit from the interaction:</a:t>
            </a:r>
          </a:p>
          <a:p>
            <a:pPr marL="914400" indent="-457200" algn="l"/>
            <a:r>
              <a:rPr lang="en-US" sz="3200" dirty="0" smtClean="0">
                <a:latin typeface="Arial Rounded MT Bold"/>
                <a:cs typeface="Arial Rounded MT Bold"/>
              </a:rPr>
              <a:t>–	Students social beings</a:t>
            </a:r>
          </a:p>
          <a:p>
            <a:pPr marL="914400" indent="-457200" algn="l"/>
            <a:endParaRPr lang="en-US" sz="3200" dirty="0" smtClean="0">
              <a:latin typeface="Arial Rounded MT Bold"/>
              <a:cs typeface="Arial Rounded MT Bold"/>
            </a:endParaRPr>
          </a:p>
          <a:p>
            <a:pPr marL="914400" indent="-457200" algn="l"/>
            <a:r>
              <a:rPr lang="en-US" sz="3200" dirty="0" smtClean="0">
                <a:latin typeface="Arial Rounded MT Bold"/>
                <a:cs typeface="Arial Rounded MT Bold"/>
              </a:rPr>
              <a:t>–	Easily answered questions</a:t>
            </a:r>
          </a:p>
          <a:p>
            <a:pPr marL="914400" indent="-457200" algn="l"/>
            <a:endParaRPr lang="en-US" sz="3200" dirty="0">
              <a:latin typeface="Arial Rounded MT Bold"/>
              <a:cs typeface="Arial Rounded MT Bold"/>
            </a:endParaRPr>
          </a:p>
          <a:p>
            <a:pPr marL="914400" indent="-457200" algn="l"/>
            <a:r>
              <a:rPr lang="en-US" sz="3200" dirty="0" smtClean="0">
                <a:latin typeface="Arial Rounded MT Bold"/>
                <a:cs typeface="Arial Rounded MT Bold"/>
              </a:rPr>
              <a:t>–	Bigger questions</a:t>
            </a:r>
          </a:p>
          <a:p>
            <a:pPr marL="914400" indent="-457200" algn="l"/>
            <a:endParaRPr lang="en-US" sz="3200" dirty="0" smtClean="0">
              <a:latin typeface="Arial Rounded MT Bold"/>
              <a:cs typeface="Arial Rounded MT Bold"/>
            </a:endParaRPr>
          </a:p>
          <a:p>
            <a:pPr marL="914400" indent="-457200" algn="l"/>
            <a:endParaRPr lang="en-US" sz="3200" dirty="0">
              <a:latin typeface="Arial Rounded MT Bold"/>
              <a:cs typeface="Arial Rounded MT Bold"/>
            </a:endParaRPr>
          </a:p>
          <a:p>
            <a:pPr marL="914400" indent="-457200" algn="l"/>
            <a:endParaRPr lang="en-US" sz="3200" dirty="0" smtClean="0">
              <a:latin typeface="Arial Rounded MT Bold"/>
              <a:cs typeface="Arial Rounded MT Bold"/>
            </a:endParaRPr>
          </a:p>
          <a:p>
            <a:pPr marL="457200" indent="-457200" algn="l"/>
            <a:r>
              <a:rPr lang="en-US" sz="3200" dirty="0" smtClean="0">
                <a:latin typeface="Arial Rounded MT Bold"/>
                <a:cs typeface="Arial Rounded MT Bold"/>
              </a:rPr>
              <a:t>•</a:t>
            </a:r>
            <a:r>
              <a:rPr lang="en-US" sz="3200" dirty="0">
                <a:latin typeface="Arial Rounded MT Bold"/>
                <a:cs typeface="Arial Rounded MT Bold"/>
              </a:rPr>
              <a:t>	</a:t>
            </a:r>
            <a:r>
              <a:rPr lang="en-US" sz="3200" dirty="0" smtClean="0">
                <a:latin typeface="Arial Rounded MT Bold"/>
                <a:cs typeface="Arial Rounded MT Bold"/>
              </a:rPr>
              <a:t>Instructor  freed up to help</a:t>
            </a:r>
          </a:p>
        </p:txBody>
      </p:sp>
    </p:spTree>
    <p:extLst>
      <p:ext uri="{BB962C8B-B14F-4D97-AF65-F5344CB8AC3E}">
        <p14:creationId xmlns:p14="http://schemas.microsoft.com/office/powerpoint/2010/main" val="82343177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2387600" y="2057400"/>
            <a:ext cx="10101185" cy="6845300"/>
          </a:xfrm>
          <a:prstGeom prst="rect">
            <a:avLst/>
          </a:prstGeom>
        </p:spPr>
      </p:pic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635000" y="0"/>
            <a:ext cx="11734800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600" dirty="0" smtClean="0">
                <a:solidFill>
                  <a:schemeClr val="tx2">
                    <a:satMod val="130000"/>
                  </a:schemeClr>
                </a:solidFill>
                <a:latin typeface="Arial Rounded MT Bold" charset="0"/>
                <a:ea typeface="+mj-ea"/>
                <a:cs typeface="Arial Rounded MT Bold" charset="0"/>
                <a:sym typeface="Arial Rounded MT Bold" charset="0"/>
              </a:rPr>
              <a:t>Problems?</a:t>
            </a:r>
            <a:endParaRPr lang="en-US" sz="5600" dirty="0">
              <a:solidFill>
                <a:schemeClr val="tx2">
                  <a:satMod val="130000"/>
                </a:schemeClr>
              </a:solidFill>
              <a:latin typeface="Arial Rounded MT Bold" charset="0"/>
              <a:ea typeface="ヒラギノ角ゴ ProN W6" charset="0"/>
              <a:cs typeface="ヒラギノ角ゴ ProN W6" charset="0"/>
              <a:sym typeface="Arial Rounded MT Bol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6000" y="914400"/>
            <a:ext cx="11430000" cy="8925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/>
            <a:r>
              <a:rPr lang="en-US" sz="3200" dirty="0" smtClean="0">
                <a:latin typeface="Arial Rounded MT Bold"/>
                <a:cs typeface="Arial Rounded MT Bold"/>
              </a:rPr>
              <a:t>•	Keeping to task?</a:t>
            </a:r>
          </a:p>
          <a:p>
            <a:pPr marL="920750" indent="-457200" algn="l"/>
            <a:endParaRPr lang="en-US" sz="3200" dirty="0" smtClean="0">
              <a:latin typeface="Arial Rounded MT Bold"/>
              <a:cs typeface="Arial Rounded MT Bold"/>
            </a:endParaRPr>
          </a:p>
          <a:p>
            <a:pPr marL="920750" indent="-457200" algn="l"/>
            <a:endParaRPr lang="en-US" sz="3200" dirty="0">
              <a:latin typeface="Arial Rounded MT Bold"/>
              <a:cs typeface="Arial Rounded MT Bold"/>
            </a:endParaRPr>
          </a:p>
          <a:p>
            <a:pPr marL="457200" indent="-457200" algn="l"/>
            <a:r>
              <a:rPr lang="en-US" sz="3200" dirty="0" smtClean="0">
                <a:latin typeface="Arial Rounded MT Bold"/>
                <a:cs typeface="Arial Rounded MT Bold"/>
              </a:rPr>
              <a:t>•	Loners?</a:t>
            </a:r>
            <a:endParaRPr lang="en-US" sz="3200" dirty="0">
              <a:latin typeface="Arial Rounded MT Bold"/>
              <a:cs typeface="Arial Rounded MT Bold"/>
            </a:endParaRPr>
          </a:p>
          <a:p>
            <a:pPr marL="920750" indent="-457200" algn="l"/>
            <a:endParaRPr lang="en-US" sz="3200" dirty="0" smtClean="0">
              <a:latin typeface="Arial Rounded MT Bold"/>
              <a:cs typeface="Arial Rounded MT Bold"/>
            </a:endParaRPr>
          </a:p>
          <a:p>
            <a:pPr marL="920750" indent="-457200" algn="l"/>
            <a:endParaRPr lang="en-US" sz="3200" dirty="0">
              <a:latin typeface="Arial Rounded MT Bold"/>
              <a:cs typeface="Arial Rounded MT Bold"/>
            </a:endParaRPr>
          </a:p>
          <a:p>
            <a:pPr marL="457200" indent="-457200" algn="l"/>
            <a:r>
              <a:rPr lang="en-US" sz="3200" dirty="0" smtClean="0">
                <a:latin typeface="Arial Rounded MT Bold"/>
                <a:cs typeface="Arial Rounded MT Bold"/>
              </a:rPr>
              <a:t>•	Freeloaders?</a:t>
            </a:r>
          </a:p>
          <a:p>
            <a:pPr marL="920750" indent="-457200" algn="l"/>
            <a:endParaRPr lang="en-US" sz="3200" dirty="0" smtClean="0">
              <a:latin typeface="Arial Rounded MT Bold"/>
              <a:cs typeface="Arial Rounded MT Bold"/>
            </a:endParaRPr>
          </a:p>
          <a:p>
            <a:pPr marL="920750" indent="-457200" algn="l"/>
            <a:endParaRPr lang="en-US" sz="3200" dirty="0">
              <a:latin typeface="Arial Rounded MT Bold"/>
              <a:cs typeface="Arial Rounded MT Bold"/>
            </a:endParaRPr>
          </a:p>
          <a:p>
            <a:pPr marL="501650" indent="-457200" algn="l"/>
            <a:r>
              <a:rPr lang="en-US" sz="3200" dirty="0" smtClean="0">
                <a:latin typeface="Arial Rounded MT Bold"/>
                <a:cs typeface="Arial Rounded MT Bold"/>
              </a:rPr>
              <a:t>•	Problems not insurmountable. . . up to the instructor</a:t>
            </a:r>
          </a:p>
          <a:p>
            <a:pPr marL="920750" indent="-457200" algn="l"/>
            <a:endParaRPr lang="en-US" sz="3200" dirty="0" smtClean="0">
              <a:latin typeface="Arial Rounded MT Bold"/>
              <a:cs typeface="Arial Rounded MT Bold"/>
            </a:endParaRPr>
          </a:p>
          <a:p>
            <a:pPr marL="920750" indent="-457200" algn="l"/>
            <a:endParaRPr lang="en-US" sz="3200" dirty="0">
              <a:latin typeface="Arial Rounded MT Bold"/>
              <a:cs typeface="Arial Rounded MT Bold"/>
            </a:endParaRPr>
          </a:p>
          <a:p>
            <a:pPr marL="920750" indent="-457200" algn="l"/>
            <a:endParaRPr lang="en-US" sz="3200" dirty="0" smtClean="0">
              <a:latin typeface="Arial Rounded MT Bold"/>
              <a:cs typeface="Arial Rounded MT Bold"/>
            </a:endParaRPr>
          </a:p>
          <a:p>
            <a:pPr marL="920750" indent="-457200" algn="l"/>
            <a:endParaRPr lang="en-US" sz="3200" dirty="0">
              <a:latin typeface="Arial Rounded MT Bold"/>
              <a:cs typeface="Arial Rounded MT Bold"/>
            </a:endParaRPr>
          </a:p>
          <a:p>
            <a:pPr marL="457200" lvl="4" indent="-457200" algn="l"/>
            <a:r>
              <a:rPr lang="en-US" sz="3000" dirty="0">
                <a:solidFill>
                  <a:srgbClr val="000000"/>
                </a:solidFill>
                <a:latin typeface="Arial Rounded MT Bold" charset="0"/>
                <a:cs typeface="Arial Rounded MT Bold" charset="0"/>
                <a:sym typeface="Arial Rounded MT Bold" charset="0"/>
              </a:rPr>
              <a:t>•	</a:t>
            </a:r>
            <a:r>
              <a:rPr lang="en-US" sz="3000" dirty="0" smtClean="0">
                <a:solidFill>
                  <a:srgbClr val="000000"/>
                </a:solidFill>
                <a:latin typeface="Arial Rounded MT Bold" charset="0"/>
                <a:cs typeface="Arial Rounded MT Bold" charset="0"/>
                <a:sym typeface="Arial Rounded MT Bold" charset="0"/>
              </a:rPr>
              <a:t>Five instructors, each with one or two sections, </a:t>
            </a:r>
            <a:endParaRPr lang="en-US" sz="3200" dirty="0">
              <a:latin typeface="Arial Rounded MT Bold"/>
              <a:cs typeface="Arial Rounded MT Bold"/>
            </a:endParaRPr>
          </a:p>
          <a:p>
            <a:pPr marL="457200" indent="-457200" algn="l"/>
            <a:r>
              <a:rPr lang="en-US" sz="3200" dirty="0" smtClean="0">
                <a:latin typeface="Arial Rounded MT Bold"/>
                <a:cs typeface="Arial Rounded MT Bold"/>
              </a:rPr>
              <a:t>	</a:t>
            </a:r>
          </a:p>
          <a:p>
            <a:pPr marL="457200" indent="-457200" algn="l"/>
            <a:endParaRPr lang="en-US" sz="3200" dirty="0">
              <a:latin typeface="Arial Rounded MT Bold"/>
              <a:cs typeface="Arial Rounded MT Bold"/>
            </a:endParaRPr>
          </a:p>
          <a:p>
            <a:pPr marL="457200" indent="-457200" algn="l"/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60548413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 amt="18000"/>
          </a:blip>
          <a:stretch>
            <a:fillRect/>
          </a:stretch>
        </p:blipFill>
        <p:spPr>
          <a:xfrm>
            <a:off x="1168400" y="990600"/>
            <a:ext cx="11356805" cy="7696200"/>
          </a:xfrm>
          <a:prstGeom prst="rect">
            <a:avLst/>
          </a:prstGeom>
        </p:spPr>
      </p:pic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635000" y="0"/>
            <a:ext cx="11734800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600" dirty="0" smtClean="0">
                <a:solidFill>
                  <a:schemeClr val="tx2">
                    <a:satMod val="130000"/>
                  </a:schemeClr>
                </a:solidFill>
                <a:latin typeface="Arial Rounded MT Bold" charset="0"/>
                <a:ea typeface="+mj-ea"/>
                <a:cs typeface="Arial Rounded MT Bold" charset="0"/>
                <a:sym typeface="Arial Rounded MT Bold" charset="0"/>
              </a:rPr>
              <a:t>The Place of Lectures</a:t>
            </a:r>
            <a:endParaRPr lang="en-US" sz="5600" dirty="0">
              <a:solidFill>
                <a:schemeClr val="tx2">
                  <a:satMod val="130000"/>
                </a:schemeClr>
              </a:solidFill>
              <a:latin typeface="Arial Rounded MT Bold" charset="0"/>
              <a:ea typeface="ヒラギノ角ゴ ProN W6" charset="0"/>
              <a:cs typeface="ヒラギノ角ゴ ProN W6" charset="0"/>
              <a:sym typeface="Arial Rounded MT Bol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0800" y="1066800"/>
            <a:ext cx="10896600" cy="8463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/>
            <a:r>
              <a:rPr lang="en-US" sz="3200" dirty="0" smtClean="0">
                <a:latin typeface="Arial Rounded MT Bold"/>
                <a:cs typeface="Arial Rounded MT Bold"/>
              </a:rPr>
              <a:t>•	Why lectures at all?</a:t>
            </a:r>
          </a:p>
          <a:p>
            <a:pPr marL="860425" indent="-450850" algn="l"/>
            <a:r>
              <a:rPr lang="en-US" sz="3200" dirty="0" smtClean="0">
                <a:latin typeface="Arial Rounded MT Bold"/>
                <a:cs typeface="Arial Rounded MT Bold"/>
              </a:rPr>
              <a:t>–	Tradition: students and instructors believe that teaching = lecturing</a:t>
            </a:r>
          </a:p>
          <a:p>
            <a:pPr marL="920750" indent="-457200" algn="l"/>
            <a:endParaRPr lang="en-US" sz="3200" dirty="0" smtClean="0">
              <a:latin typeface="Arial Rounded MT Bold"/>
              <a:cs typeface="Arial Rounded MT Bold"/>
            </a:endParaRPr>
          </a:p>
          <a:p>
            <a:pPr marL="457200" indent="-457200" algn="l"/>
            <a:r>
              <a:rPr lang="en-US" sz="3200" dirty="0" smtClean="0">
                <a:latin typeface="Arial Rounded MT Bold"/>
                <a:cs typeface="Arial Rounded MT Bold"/>
              </a:rPr>
              <a:t>•	Very complex situation</a:t>
            </a:r>
          </a:p>
          <a:p>
            <a:pPr marL="1419225" indent="-457200" algn="l"/>
            <a:r>
              <a:rPr lang="en-US" sz="3200" dirty="0" smtClean="0">
                <a:latin typeface="Arial Rounded MT Bold"/>
                <a:cs typeface="Arial Rounded MT Bold"/>
              </a:rPr>
              <a:t>–	Student tendency to depend on lectures?</a:t>
            </a:r>
          </a:p>
          <a:p>
            <a:pPr marL="1362075" indent="-457200" algn="l"/>
            <a:r>
              <a:rPr lang="en-US" sz="3200" dirty="0" smtClean="0">
                <a:latin typeface="Arial Rounded MT Bold"/>
                <a:cs typeface="Arial Rounded MT Bold"/>
              </a:rPr>
              <a:t>–	Little reading of the text?</a:t>
            </a:r>
          </a:p>
          <a:p>
            <a:pPr marL="1362075" indent="-457200" algn="l"/>
            <a:r>
              <a:rPr lang="en-US" sz="3200" dirty="0" smtClean="0">
                <a:latin typeface="Arial Rounded MT Bold"/>
                <a:cs typeface="Arial Rounded MT Bold"/>
              </a:rPr>
              <a:t>–	Some of stats is: “Do this problem like this” – but much is conceptual</a:t>
            </a:r>
          </a:p>
          <a:p>
            <a:pPr marL="1362075" indent="-457200" algn="l"/>
            <a:r>
              <a:rPr lang="en-US" sz="3200" dirty="0" smtClean="0">
                <a:latin typeface="Arial Rounded MT Bold"/>
                <a:cs typeface="Arial Rounded MT Bold"/>
              </a:rPr>
              <a:t>–	Lectures for “pep talks”, integrating, problems</a:t>
            </a:r>
          </a:p>
          <a:p>
            <a:pPr marL="1362075" indent="-457200" algn="l"/>
            <a:endParaRPr lang="en-US" sz="3200" dirty="0">
              <a:latin typeface="Arial Rounded MT Bold"/>
              <a:cs typeface="Arial Rounded MT Bold"/>
            </a:endParaRPr>
          </a:p>
          <a:p>
            <a:pPr marL="520700" indent="-520700" algn="l"/>
            <a:r>
              <a:rPr lang="en-US" sz="3200" dirty="0" smtClean="0">
                <a:latin typeface="Arial Rounded MT Bold"/>
                <a:cs typeface="Arial Rounded MT Bold"/>
              </a:rPr>
              <a:t>•</a:t>
            </a:r>
            <a:r>
              <a:rPr lang="en-US" sz="3200" dirty="0">
                <a:latin typeface="Arial Rounded MT Bold"/>
                <a:cs typeface="Arial Rounded MT Bold"/>
              </a:rPr>
              <a:t>	Or perhaps much shorter ones</a:t>
            </a:r>
            <a:r>
              <a:rPr lang="en-US" sz="3200" dirty="0" smtClean="0">
                <a:latin typeface="Arial Rounded MT Bold"/>
                <a:cs typeface="Arial Rounded MT Bold"/>
              </a:rPr>
              <a:t>? Or “flipped?”</a:t>
            </a:r>
          </a:p>
          <a:p>
            <a:pPr marL="520700" indent="-520700" algn="l"/>
            <a:endParaRPr lang="en-US" sz="3200" dirty="0">
              <a:latin typeface="Arial Rounded MT Bold"/>
              <a:cs typeface="Arial Rounded MT Bold"/>
            </a:endParaRPr>
          </a:p>
          <a:p>
            <a:pPr marL="520700" indent="-520700" algn="l"/>
            <a:endParaRPr lang="en-US" sz="3200" dirty="0">
              <a:latin typeface="Arial Rounded MT Bold"/>
              <a:cs typeface="Arial Rounded MT Bold"/>
            </a:endParaRPr>
          </a:p>
          <a:p>
            <a:pPr marL="457200" indent="-457200" algn="l"/>
            <a:r>
              <a:rPr lang="en-US" sz="3200" dirty="0" smtClean="0">
                <a:latin typeface="Arial Rounded MT Bold"/>
                <a:cs typeface="Arial Rounded MT Bold"/>
              </a:rPr>
              <a:t>	</a:t>
            </a:r>
          </a:p>
          <a:p>
            <a:pPr marL="457200" indent="-457200" algn="l"/>
            <a:endParaRPr lang="en-US" sz="3200" dirty="0">
              <a:latin typeface="Arial Rounded MT Bold"/>
              <a:cs typeface="Arial Rounded MT Bold"/>
            </a:endParaRPr>
          </a:p>
          <a:p>
            <a:pPr marL="457200" indent="-457200" algn="l"/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04873724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Driving Miss GAISE</a:t>
            </a:r>
            <a:endParaRPr lang="en-US" sz="6600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3466" r="-33466"/>
          <a:stretch>
            <a:fillRect/>
          </a:stretch>
        </p:blipFill>
        <p:spPr>
          <a:xfrm>
            <a:off x="3246601" y="2209800"/>
            <a:ext cx="10855481" cy="6454854"/>
          </a:xfrm>
        </p:spPr>
      </p:pic>
    </p:spTree>
    <p:extLst>
      <p:ext uri="{BB962C8B-B14F-4D97-AF65-F5344CB8AC3E}">
        <p14:creationId xmlns:p14="http://schemas.microsoft.com/office/powerpoint/2010/main" val="94513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1397000" y="1143000"/>
            <a:ext cx="11356805" cy="7696200"/>
          </a:xfrm>
          <a:prstGeom prst="rect">
            <a:avLst/>
          </a:prstGeom>
        </p:spPr>
      </p:pic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635000" y="0"/>
            <a:ext cx="11734800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600" dirty="0" smtClean="0">
                <a:solidFill>
                  <a:schemeClr val="tx2">
                    <a:satMod val="130000"/>
                  </a:schemeClr>
                </a:solidFill>
                <a:latin typeface="Arial Rounded MT Bold" charset="0"/>
                <a:ea typeface="+mj-ea"/>
                <a:cs typeface="Arial Rounded MT Bold" charset="0"/>
                <a:sym typeface="Arial Rounded MT Bold" charset="0"/>
              </a:rPr>
              <a:t>Guided Inquiries Summary</a:t>
            </a:r>
            <a:endParaRPr lang="en-US" sz="5600" dirty="0">
              <a:solidFill>
                <a:schemeClr val="tx2">
                  <a:satMod val="130000"/>
                </a:schemeClr>
              </a:solidFill>
              <a:latin typeface="Arial Rounded MT Bold" charset="0"/>
              <a:ea typeface="ヒラギノ角ゴ ProN W6" charset="0"/>
              <a:cs typeface="ヒラギノ角ゴ ProN W6" charset="0"/>
              <a:sym typeface="Arial Rounded MT Bol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9400" y="1524000"/>
            <a:ext cx="11201400" cy="843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/>
            <a:r>
              <a:rPr lang="en-US" sz="3200" dirty="0" smtClean="0">
                <a:latin typeface="Arial Rounded MT Bold"/>
                <a:cs typeface="Arial Rounded MT Bold"/>
              </a:rPr>
              <a:t>•	Convinced that Guided Inquiries make good use of class time</a:t>
            </a:r>
          </a:p>
          <a:p>
            <a:pPr marL="457200" indent="-457200" algn="l"/>
            <a:endParaRPr lang="en-US" sz="3200" dirty="0" smtClean="0">
              <a:latin typeface="Arial Rounded MT Bold"/>
              <a:cs typeface="Arial Rounded MT Bold"/>
            </a:endParaRPr>
          </a:p>
          <a:p>
            <a:pPr marL="457200" indent="-457200" algn="l"/>
            <a:endParaRPr lang="en-US" sz="3200" dirty="0">
              <a:latin typeface="Arial Rounded MT Bold"/>
              <a:cs typeface="Arial Rounded MT Bold"/>
            </a:endParaRPr>
          </a:p>
          <a:p>
            <a:pPr marL="457200" indent="-457200" algn="l"/>
            <a:endParaRPr lang="en-US" sz="3200" dirty="0">
              <a:latin typeface="Arial Rounded MT Bold"/>
              <a:cs typeface="Arial Rounded MT Bold"/>
            </a:endParaRPr>
          </a:p>
          <a:p>
            <a:pPr marL="457200" indent="-457200" algn="l"/>
            <a:endParaRPr lang="en-US" sz="3200" dirty="0" smtClean="0">
              <a:latin typeface="Arial Rounded MT Bold"/>
              <a:cs typeface="Arial Rounded MT Bold"/>
            </a:endParaRPr>
          </a:p>
          <a:p>
            <a:pPr marL="457200" indent="-457200" algn="l"/>
            <a:r>
              <a:rPr lang="en-US" sz="3200" dirty="0" smtClean="0">
                <a:latin typeface="Arial Rounded MT Bold"/>
                <a:cs typeface="Arial Rounded MT Bold"/>
              </a:rPr>
              <a:t>•	But another important reason for using them:</a:t>
            </a:r>
          </a:p>
          <a:p>
            <a:pPr marL="457200" indent="-457200" algn="l"/>
            <a:endParaRPr lang="en-US" sz="3200" dirty="0" smtClean="0">
              <a:latin typeface="Arial Rounded MT Bold"/>
              <a:cs typeface="Arial Rounded MT Bold"/>
            </a:endParaRPr>
          </a:p>
          <a:p>
            <a:pPr marL="457200" indent="-457200" algn="l"/>
            <a:endParaRPr lang="en-US" sz="3200" dirty="0">
              <a:latin typeface="Arial Rounded MT Bold"/>
              <a:cs typeface="Arial Rounded MT Bold"/>
            </a:endParaRPr>
          </a:p>
          <a:p>
            <a:pPr marL="457200" indent="-457200" algn="l"/>
            <a:endParaRPr lang="en-US" sz="3200" dirty="0" smtClean="0">
              <a:latin typeface="Arial Rounded MT Bold"/>
              <a:cs typeface="Arial Rounded MT Bold"/>
            </a:endParaRPr>
          </a:p>
          <a:p>
            <a:pPr marL="457200" indent="-457200" algn="l"/>
            <a:endParaRPr lang="en-US" sz="3200" dirty="0">
              <a:latin typeface="Arial Rounded MT Bold"/>
              <a:cs typeface="Arial Rounded MT Bold"/>
            </a:endParaRPr>
          </a:p>
          <a:p>
            <a:pPr marL="457200" indent="-457200" algn="l"/>
            <a:r>
              <a:rPr lang="en-US" sz="3200" dirty="0" smtClean="0">
                <a:latin typeface="Arial Rounded MT Bold"/>
                <a:cs typeface="Arial Rounded MT Bold"/>
              </a:rPr>
              <a:t>		</a:t>
            </a:r>
            <a:r>
              <a:rPr lang="en-US" sz="5400" dirty="0" smtClean="0">
                <a:latin typeface="Arial Rounded MT Bold"/>
                <a:cs typeface="Arial Rounded MT Bold"/>
              </a:rPr>
              <a:t>They are enjoyable to make!</a:t>
            </a:r>
            <a:endParaRPr lang="en-US" sz="5400" dirty="0">
              <a:latin typeface="Arial Rounded MT Bold"/>
              <a:cs typeface="Arial Rounded MT Bold"/>
            </a:endParaRPr>
          </a:p>
          <a:p>
            <a:pPr marL="457200" indent="-457200" algn="l"/>
            <a:endParaRPr lang="en-US" dirty="0">
              <a:latin typeface="Arial Rounded MT Bold"/>
              <a:cs typeface="Arial Rounded MT Bold"/>
            </a:endParaRPr>
          </a:p>
          <a:p>
            <a:pPr marL="457200" indent="-457200" algn="l"/>
            <a:r>
              <a:rPr lang="en-US" dirty="0" smtClean="0">
                <a:latin typeface="Arial Rounded MT Bold"/>
                <a:cs typeface="Arial Rounded MT Bold"/>
              </a:rPr>
              <a:t>	</a:t>
            </a:r>
          </a:p>
          <a:p>
            <a:pPr marL="457200" indent="-457200" algn="l"/>
            <a:endParaRPr lang="en-US" sz="3200" dirty="0">
              <a:latin typeface="Arial Rounded MT Bold"/>
              <a:cs typeface="Arial Rounded MT Bold"/>
            </a:endParaRPr>
          </a:p>
          <a:p>
            <a:pPr marL="457200" indent="-457200" algn="l"/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88298641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11200" y="-190500"/>
            <a:ext cx="11734800" cy="2095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600" dirty="0" smtClean="0">
                <a:solidFill>
                  <a:schemeClr val="tx2">
                    <a:satMod val="130000"/>
                  </a:schemeClr>
                </a:solidFill>
                <a:latin typeface="Arial Rounded MT Bold" charset="0"/>
                <a:ea typeface="+mj-ea"/>
                <a:cs typeface="Arial Rounded MT Bold" charset="0"/>
                <a:sym typeface="Arial Rounded MT Bold" charset="0"/>
              </a:rPr>
              <a:t>Firing on 2:</a:t>
            </a:r>
            <a:endParaRPr lang="en-US" sz="5600" dirty="0">
              <a:solidFill>
                <a:schemeClr val="tx2">
                  <a:satMod val="130000"/>
                </a:schemeClr>
              </a:solidFill>
              <a:latin typeface="Arial Rounded MT Bold" charset="0"/>
              <a:ea typeface="ヒラギノ角ゴ ProN W6" charset="0"/>
              <a:cs typeface="ヒラギノ角ゴ ProN W6" charset="0"/>
              <a:sym typeface="Arial Rounded MT Bold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635000" y="1524000"/>
            <a:ext cx="8001000" cy="1219200"/>
          </a:xfrm>
        </p:spPr>
        <p:txBody>
          <a:bodyPr lIns="0" tIns="0" rIns="0" bIns="0">
            <a:normAutofit fontScale="62500" lnSpcReduction="20000"/>
          </a:bodyPr>
          <a:lstStyle/>
          <a:p>
            <a:pPr marL="463550" lvl="4" indent="-436563" fontAlgn="auto">
              <a:spcBef>
                <a:spcPts val="2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en-US" sz="7600" dirty="0" smtClean="0">
                <a:solidFill>
                  <a:srgbClr val="00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2.	Use real data</a:t>
            </a:r>
          </a:p>
          <a:p>
            <a:pPr marL="26988" lvl="4" indent="-260092" fontAlgn="auto">
              <a:spcBef>
                <a:spcPts val="2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"/>
              <a:defRPr/>
            </a:pPr>
            <a:r>
              <a:rPr lang="en-US" sz="3600" i="1" dirty="0" smtClean="0">
                <a:solidFill>
                  <a:srgbClr val="FF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           </a:t>
            </a:r>
            <a:endParaRPr lang="en-US" sz="3200" dirty="0">
              <a:solidFill>
                <a:srgbClr val="000000"/>
              </a:solidFill>
              <a:latin typeface="Arial Rounded MT Bold" charset="0"/>
              <a:cs typeface="Arial Rounded MT Bold" charset="0"/>
              <a:sym typeface="Arial Rounded MT Bol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3600" y="2438400"/>
            <a:ext cx="9677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9113" indent="-519113" algn="l"/>
            <a:r>
              <a:rPr lang="en-US" sz="3200" dirty="0" smtClean="0">
                <a:latin typeface="Arial Rounded MT Bold"/>
                <a:cs typeface="Arial Rounded MT Bold"/>
              </a:rPr>
              <a:t>•	</a:t>
            </a:r>
            <a:r>
              <a:rPr lang="en-US" dirty="0" smtClean="0">
                <a:latin typeface="Arial Rounded MT Bold"/>
                <a:cs typeface="Arial Rounded MT Bold"/>
              </a:rPr>
              <a:t>What does it mean to use real data?</a:t>
            </a:r>
          </a:p>
          <a:p>
            <a:pPr marL="519113" indent="-519113" algn="l"/>
            <a:endParaRPr lang="en-US" dirty="0">
              <a:latin typeface="Arial Rounded MT Bold"/>
              <a:cs typeface="Arial Rounded MT Bold"/>
            </a:endParaRPr>
          </a:p>
          <a:p>
            <a:pPr marL="519113" indent="-519113" algn="l"/>
            <a:r>
              <a:rPr lang="en-US" sz="3200" dirty="0" smtClean="0">
                <a:latin typeface="Arial Rounded MT Bold"/>
                <a:cs typeface="Arial Rounded MT Bold"/>
              </a:rPr>
              <a:t>•	What does it mean to </a:t>
            </a:r>
            <a:r>
              <a:rPr lang="en-US" sz="3200" i="1" dirty="0" smtClean="0">
                <a:latin typeface="Arial Rounded MT Bold"/>
                <a:cs typeface="Arial Rounded MT Bold"/>
              </a:rPr>
              <a:t>not </a:t>
            </a:r>
            <a:r>
              <a:rPr lang="en-US" sz="3200" dirty="0" smtClean="0">
                <a:latin typeface="Arial Rounded MT Bold"/>
                <a:cs typeface="Arial Rounded MT Bold"/>
              </a:rPr>
              <a:t> use real data?</a:t>
            </a:r>
          </a:p>
          <a:p>
            <a:pPr marL="519113" indent="-519113" algn="l"/>
            <a:r>
              <a:rPr lang="en-US" sz="3200" dirty="0" smtClean="0">
                <a:latin typeface="Arial Rounded MT Bold"/>
                <a:cs typeface="Arial Rounded MT Bold"/>
              </a:rPr>
              <a:t>	</a:t>
            </a:r>
          </a:p>
          <a:p>
            <a:pPr marL="519113" indent="-519113" algn="l"/>
            <a:r>
              <a:rPr lang="en-US" sz="3200" dirty="0" smtClean="0">
                <a:latin typeface="Arial Rounded MT Bold"/>
                <a:cs typeface="Arial Rounded MT Bold"/>
              </a:rPr>
              <a:t>•	GAISE Report reacting to:</a:t>
            </a:r>
          </a:p>
          <a:p>
            <a:pPr marL="519113" indent="-519113" algn="l"/>
            <a:endParaRPr lang="en-US" sz="3200" dirty="0">
              <a:latin typeface="Arial Rounded MT Bold"/>
              <a:cs typeface="Arial Rounded MT Bold"/>
            </a:endParaRPr>
          </a:p>
          <a:p>
            <a:pPr marL="519113" indent="-519113" algn="l"/>
            <a:endParaRPr lang="en-US" sz="3200" dirty="0" smtClean="0">
              <a:latin typeface="Arial Rounded MT Bold"/>
              <a:cs typeface="Arial Rounded MT Bold"/>
            </a:endParaRPr>
          </a:p>
          <a:p>
            <a:pPr marL="519113" indent="-519113" algn="l"/>
            <a:endParaRPr lang="en-US" sz="3200" dirty="0">
              <a:latin typeface="Arial Rounded MT Bold"/>
              <a:cs typeface="Arial Rounded MT Bold"/>
            </a:endParaRPr>
          </a:p>
          <a:p>
            <a:pPr marL="519113" indent="-519113" algn="l"/>
            <a:r>
              <a:rPr lang="en-US" sz="3200" dirty="0" smtClean="0">
                <a:latin typeface="Arial Rounded MT Bold"/>
                <a:cs typeface="Arial Rounded MT Bold"/>
              </a:rPr>
              <a:t> </a:t>
            </a:r>
            <a:endParaRPr lang="en-US" sz="3200" dirty="0">
              <a:latin typeface="Arial Rounded MT Bold"/>
              <a:cs typeface="Arial Rounded MT Bold"/>
            </a:endParaRPr>
          </a:p>
          <a:p>
            <a:pPr marL="457200" indent="-457200" algn="l"/>
            <a:r>
              <a:rPr lang="en-US" sz="3200" dirty="0" smtClean="0">
                <a:latin typeface="Arial Rounded MT Bold"/>
                <a:cs typeface="Arial Rounded MT Bold"/>
              </a:rPr>
              <a:t>•	But </a:t>
            </a:r>
            <a:r>
              <a:rPr lang="en-US" sz="3200" i="1" dirty="0" smtClean="0">
                <a:latin typeface="Arial Rounded MT Bold"/>
                <a:cs typeface="Arial Rounded MT Bold"/>
              </a:rPr>
              <a:t>why</a:t>
            </a:r>
            <a:r>
              <a:rPr lang="en-US" sz="3200" dirty="0" smtClean="0">
                <a:latin typeface="Arial Rounded MT Bold"/>
                <a:cs typeface="Arial Rounded MT Bold"/>
              </a:rPr>
              <a:t> use real data?  Why not simulated data? Or pretend data? Does it really matter?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  <p:pic>
        <p:nvPicPr>
          <p:cNvPr id="7" name="Picture 6" descr="09644.2 Exercises for Independence.pdf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1752600"/>
            <a:ext cx="5715000" cy="73958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01800" y="5410200"/>
            <a:ext cx="1059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Arial Rounded MT Bold"/>
                <a:cs typeface="Arial Rounded MT Bold"/>
              </a:rPr>
              <a:t>Concocted data without context</a:t>
            </a:r>
          </a:p>
          <a:p>
            <a:pPr algn="l"/>
            <a:r>
              <a:rPr lang="en-US" dirty="0" smtClean="0">
                <a:latin typeface="Arial Rounded MT Bold"/>
                <a:cs typeface="Arial Rounded MT Bold"/>
              </a:rPr>
              <a:t>Pretend data: “Suppose . . . “  </a:t>
            </a:r>
            <a:endParaRPr lang="en-US" dirty="0">
              <a:latin typeface="Arial Rounded MT Bold"/>
              <a:cs typeface="Arial Rounded MT Bold"/>
            </a:endParaRPr>
          </a:p>
        </p:txBody>
      </p:sp>
      <p:pic>
        <p:nvPicPr>
          <p:cNvPr id="3" name="Picture 2" descr="Hudson.tiff"/>
          <p:cNvPicPr>
            <a:picLocks noChangeAspect="1"/>
          </p:cNvPicPr>
          <p:nvPr/>
        </p:nvPicPr>
        <p:blipFill>
          <a:blip r:embed="rId3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228600"/>
            <a:ext cx="3124200" cy="174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7523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11200" y="-190500"/>
            <a:ext cx="11887200" cy="17907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600" dirty="0" smtClean="0">
                <a:solidFill>
                  <a:schemeClr val="tx2">
                    <a:satMod val="130000"/>
                  </a:schemeClr>
                </a:solidFill>
                <a:latin typeface="Arial Rounded MT Bold" charset="0"/>
                <a:ea typeface="+mj-ea"/>
                <a:cs typeface="Arial Rounded MT Bold" charset="0"/>
                <a:sym typeface="Arial Rounded MT Bold" charset="0"/>
              </a:rPr>
              <a:t>Using Real Data: Why or why not?</a:t>
            </a:r>
            <a:endParaRPr lang="en-US" sz="5600" dirty="0">
              <a:solidFill>
                <a:schemeClr val="tx2">
                  <a:satMod val="130000"/>
                </a:schemeClr>
              </a:solidFill>
              <a:latin typeface="Arial Rounded MT Bold" charset="0"/>
              <a:ea typeface="ヒラギノ角ゴ ProN W6" charset="0"/>
              <a:cs typeface="ヒラギノ角ゴ ProN W6" charset="0"/>
              <a:sym typeface="Arial Rounded MT Bold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1625600" y="1447800"/>
            <a:ext cx="8001000" cy="1219200"/>
          </a:xfrm>
        </p:spPr>
        <p:txBody>
          <a:bodyPr lIns="0" tIns="0" rIns="0" bIns="0">
            <a:normAutofit/>
          </a:bodyPr>
          <a:lstStyle/>
          <a:p>
            <a:pPr marL="912813" lvl="4" indent="-885825" fontAlgn="auto">
              <a:spcBef>
                <a:spcPts val="2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en-US" sz="3600" smtClean="0">
                <a:solidFill>
                  <a:srgbClr val="00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	</a:t>
            </a:r>
            <a:endParaRPr lang="en-US" sz="3200" dirty="0">
              <a:solidFill>
                <a:srgbClr val="000000"/>
              </a:solidFill>
              <a:latin typeface="Arial Rounded MT Bold" charset="0"/>
              <a:cs typeface="Arial Rounded MT Bold" charset="0"/>
              <a:sym typeface="Arial Rounded MT Bol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6000" y="1524000"/>
            <a:ext cx="11277600" cy="7848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9113" indent="-519113" algn="l"/>
            <a:r>
              <a:rPr lang="en-US" dirty="0" smtClean="0">
                <a:latin typeface="Arial Rounded MT Bold"/>
                <a:cs typeface="Arial Rounded MT Bold"/>
              </a:rPr>
              <a:t>•	Why use real data?</a:t>
            </a:r>
            <a:endParaRPr lang="en-US" dirty="0">
              <a:latin typeface="Arial Rounded MT Bold"/>
              <a:cs typeface="Arial Rounded MT Bold"/>
            </a:endParaRPr>
          </a:p>
          <a:p>
            <a:pPr marL="1022350" indent="-511175" algn="l"/>
            <a:r>
              <a:rPr lang="en-US" sz="3200" dirty="0" smtClean="0">
                <a:latin typeface="Arial Rounded MT Bold"/>
                <a:cs typeface="Arial Rounded MT Bold"/>
              </a:rPr>
              <a:t>–	It is what we do: </a:t>
            </a:r>
            <a:r>
              <a:rPr lang="en-US" sz="3200" smtClean="0">
                <a:latin typeface="Arial Rounded MT Bold"/>
                <a:cs typeface="Arial Rounded MT Bold"/>
              </a:rPr>
              <a:t>analyze data</a:t>
            </a:r>
            <a:endParaRPr lang="en-US" sz="3200" dirty="0" smtClean="0">
              <a:latin typeface="Arial Rounded MT Bold"/>
              <a:cs typeface="Arial Rounded MT Bold"/>
            </a:endParaRPr>
          </a:p>
          <a:p>
            <a:pPr marL="1022350" indent="-511175" algn="l"/>
            <a:r>
              <a:rPr lang="en-US" dirty="0" smtClean="0">
                <a:latin typeface="Arial Rounded MT Bold"/>
                <a:cs typeface="Arial Rounded MT Bold"/>
              </a:rPr>
              <a:t>–	</a:t>
            </a:r>
            <a:r>
              <a:rPr lang="en-US" sz="3200" dirty="0" smtClean="0">
                <a:latin typeface="Arial Rounded MT Bold"/>
                <a:cs typeface="Arial Rounded MT Bold"/>
              </a:rPr>
              <a:t>Interest to students</a:t>
            </a:r>
          </a:p>
          <a:p>
            <a:pPr marL="1022350" indent="-511175" algn="l"/>
            <a:r>
              <a:rPr lang="en-US" sz="3200" dirty="0" smtClean="0">
                <a:latin typeface="Arial Rounded MT Bold"/>
                <a:cs typeface="Arial Rounded MT Bold"/>
              </a:rPr>
              <a:t>–	Shows what statistics is for</a:t>
            </a:r>
          </a:p>
          <a:p>
            <a:pPr marL="1022350" indent="-511175" algn="l"/>
            <a:r>
              <a:rPr lang="en-US" sz="3200" dirty="0" smtClean="0">
                <a:latin typeface="Arial Rounded MT Bold"/>
                <a:cs typeface="Arial Rounded MT Bold"/>
              </a:rPr>
              <a:t>–	Expand student horizons</a:t>
            </a:r>
          </a:p>
          <a:p>
            <a:pPr marL="1022350" indent="-511175" algn="l"/>
            <a:r>
              <a:rPr lang="en-US" sz="3200" dirty="0" smtClean="0">
                <a:latin typeface="Arial Rounded MT Bold"/>
                <a:cs typeface="Arial Rounded MT Bold"/>
              </a:rPr>
              <a:t>–	Not just going through hoops  . . .</a:t>
            </a:r>
          </a:p>
          <a:p>
            <a:pPr marL="1022350" indent="-511175" algn="l"/>
            <a:r>
              <a:rPr lang="en-US" sz="3200" dirty="0">
                <a:latin typeface="Arial Rounded MT Bold"/>
                <a:cs typeface="Arial Rounded MT Bold"/>
              </a:rPr>
              <a:t>–	Real data </a:t>
            </a:r>
            <a:r>
              <a:rPr lang="en-US" sz="3200" dirty="0" smtClean="0">
                <a:latin typeface="Arial Rounded MT Bold"/>
                <a:cs typeface="Arial Rounded MT Bold"/>
              </a:rPr>
              <a:t>are </a:t>
            </a:r>
            <a:r>
              <a:rPr lang="en-US" sz="3200" dirty="0">
                <a:latin typeface="Arial Rounded MT Bold"/>
                <a:cs typeface="Arial Rounded MT Bold"/>
              </a:rPr>
              <a:t>messy</a:t>
            </a:r>
          </a:p>
          <a:p>
            <a:pPr marL="1022350" indent="-511175" algn="l"/>
            <a:endParaRPr lang="en-US" sz="3200" dirty="0" smtClean="0">
              <a:latin typeface="Arial Rounded MT Bold"/>
              <a:cs typeface="Arial Rounded MT Bold"/>
            </a:endParaRPr>
          </a:p>
          <a:p>
            <a:pPr marL="1433513" indent="-519113" algn="l"/>
            <a:endParaRPr lang="en-US" dirty="0">
              <a:latin typeface="Arial Rounded MT Bold"/>
              <a:cs typeface="Arial Rounded MT Bold"/>
            </a:endParaRPr>
          </a:p>
          <a:p>
            <a:pPr marL="519113" indent="-519113" algn="l"/>
            <a:r>
              <a:rPr lang="en-US" dirty="0" smtClean="0">
                <a:latin typeface="Arial Rounded MT Bold"/>
                <a:cs typeface="Arial Rounded MT Bold"/>
              </a:rPr>
              <a:t>•	Why </a:t>
            </a:r>
            <a:r>
              <a:rPr lang="en-US" i="1" dirty="0" smtClean="0">
                <a:latin typeface="Arial Rounded MT Bold"/>
                <a:cs typeface="Arial Rounded MT Bold"/>
              </a:rPr>
              <a:t>not</a:t>
            </a:r>
            <a:r>
              <a:rPr lang="en-US" dirty="0" smtClean="0">
                <a:latin typeface="Arial Rounded MT Bold"/>
                <a:cs typeface="Arial Rounded MT Bold"/>
              </a:rPr>
              <a:t> use real data?</a:t>
            </a:r>
          </a:p>
          <a:p>
            <a:pPr marL="919163" indent="-466725" algn="l"/>
            <a:r>
              <a:rPr lang="en-US" sz="3200" dirty="0" smtClean="0">
                <a:latin typeface="Arial Rounded MT Bold"/>
                <a:cs typeface="Arial Rounded MT Bold"/>
              </a:rPr>
              <a:t>–	Real data are too messy</a:t>
            </a:r>
          </a:p>
          <a:p>
            <a:pPr marL="919163" indent="-466725" algn="l"/>
            <a:r>
              <a:rPr lang="en-US" sz="3200" dirty="0" smtClean="0">
                <a:latin typeface="Arial Rounded MT Bold"/>
                <a:cs typeface="Arial Rounded MT Bold"/>
              </a:rPr>
              <a:t>–	Who can tell real data from simulated data?</a:t>
            </a:r>
          </a:p>
          <a:p>
            <a:pPr marL="919163" indent="-466725" algn="l"/>
            <a:r>
              <a:rPr lang="en-US" sz="3200" dirty="0" smtClean="0">
                <a:latin typeface="Arial Rounded MT Bold"/>
                <a:cs typeface="Arial Rounded MT Bold"/>
              </a:rPr>
              <a:t>–	Real data are too hard to find</a:t>
            </a:r>
          </a:p>
          <a:p>
            <a:pPr marL="919163" indent="-466725" algn="l"/>
            <a:r>
              <a:rPr lang="en-US" sz="3200" dirty="0" smtClean="0">
                <a:latin typeface="Arial Rounded MT Bold"/>
                <a:cs typeface="Arial Rounded MT Bold"/>
              </a:rPr>
              <a:t>–	Real data do not make the points we want to make</a:t>
            </a:r>
            <a:endParaRPr lang="en-US" sz="3200" dirty="0">
              <a:latin typeface="Arial Rounded MT Bold"/>
              <a:cs typeface="Arial Rounded MT Bold"/>
            </a:endParaRPr>
          </a:p>
          <a:p>
            <a:pPr marL="519113" indent="-519113" algn="l"/>
            <a:endParaRPr lang="en-US" dirty="0">
              <a:latin typeface="Arial Rounded MT Bold"/>
              <a:cs typeface="Arial Rounded MT Bold"/>
            </a:endParaRPr>
          </a:p>
        </p:txBody>
      </p:sp>
      <p:pic>
        <p:nvPicPr>
          <p:cNvPr id="3" name="Picture 2" descr="09715.42 RevisedHobbitsExercise.pdf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1371600"/>
            <a:ext cx="5770418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1998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11200" y="-190500"/>
            <a:ext cx="11887200" cy="17907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600" dirty="0" smtClean="0">
                <a:solidFill>
                  <a:schemeClr val="tx2">
                    <a:satMod val="130000"/>
                  </a:schemeClr>
                </a:solidFill>
                <a:latin typeface="Arial Rounded MT Bold" charset="0"/>
                <a:ea typeface="+mj-ea"/>
                <a:cs typeface="Arial Rounded MT Bold" charset="0"/>
                <a:sym typeface="Arial Rounded MT Bold" charset="0"/>
              </a:rPr>
              <a:t>Using Real Data: A Policy</a:t>
            </a:r>
            <a:endParaRPr lang="en-US" sz="5600" dirty="0">
              <a:solidFill>
                <a:schemeClr val="tx2">
                  <a:satMod val="130000"/>
                </a:schemeClr>
              </a:solidFill>
              <a:latin typeface="Arial Rounded MT Bold" charset="0"/>
              <a:ea typeface="ヒラギノ角ゴ ProN W6" charset="0"/>
              <a:cs typeface="ヒラギノ角ゴ ProN W6" charset="0"/>
              <a:sym typeface="Arial Rounded MT Bold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1625600" y="1447800"/>
            <a:ext cx="8001000" cy="1219200"/>
          </a:xfrm>
        </p:spPr>
        <p:txBody>
          <a:bodyPr lIns="0" tIns="0" rIns="0" bIns="0">
            <a:normAutofit/>
          </a:bodyPr>
          <a:lstStyle/>
          <a:p>
            <a:pPr marL="912813" lvl="4" indent="-885825" fontAlgn="auto">
              <a:spcBef>
                <a:spcPts val="2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en-US" sz="3600" smtClean="0">
                <a:solidFill>
                  <a:srgbClr val="00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	</a:t>
            </a:r>
            <a:endParaRPr lang="en-US" sz="3200" dirty="0">
              <a:solidFill>
                <a:srgbClr val="000000"/>
              </a:solidFill>
              <a:latin typeface="Arial Rounded MT Bold" charset="0"/>
              <a:cs typeface="Arial Rounded MT Bold" charset="0"/>
              <a:sym typeface="Arial Rounded MT Bol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0800" y="1524000"/>
            <a:ext cx="10744200" cy="729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9113" indent="-519113" algn="l"/>
            <a:r>
              <a:rPr lang="en-US" dirty="0" smtClean="0">
                <a:latin typeface="Arial Rounded MT Bold"/>
                <a:cs typeface="Arial Rounded MT Bold"/>
              </a:rPr>
              <a:t>•	Our rule: the data are real or are “fantastic”</a:t>
            </a:r>
            <a:endParaRPr lang="en-US" dirty="0">
              <a:latin typeface="Arial Rounded MT Bold"/>
              <a:cs typeface="Arial Rounded MT Bold"/>
            </a:endParaRPr>
          </a:p>
          <a:p>
            <a:pPr marL="1433513" indent="-519113" algn="l"/>
            <a:r>
              <a:rPr lang="en-US" dirty="0" smtClean="0">
                <a:latin typeface="Arial Rounded MT Bold"/>
                <a:cs typeface="Arial Rounded MT Bold"/>
              </a:rPr>
              <a:t>–	“Fantastic” in the sense of sense fanciful or imaginative</a:t>
            </a:r>
          </a:p>
          <a:p>
            <a:pPr marL="1433513" indent="-519113" algn="l"/>
            <a:endParaRPr lang="en-US" dirty="0" smtClean="0">
              <a:latin typeface="Arial Rounded MT Bold"/>
              <a:cs typeface="Arial Rounded MT Bold"/>
            </a:endParaRPr>
          </a:p>
          <a:p>
            <a:pPr marL="1433513" indent="-519113" algn="l"/>
            <a:r>
              <a:rPr lang="en-US" dirty="0" smtClean="0">
                <a:latin typeface="Arial Rounded MT Bold"/>
                <a:cs typeface="Arial Rounded MT Bold"/>
              </a:rPr>
              <a:t>–	Example: “Exhibit H” about Hobbits and Men in the town of </a:t>
            </a:r>
            <a:r>
              <a:rPr lang="en-US" dirty="0" err="1" smtClean="0">
                <a:latin typeface="Arial Rounded MT Bold"/>
                <a:cs typeface="Arial Rounded MT Bold"/>
              </a:rPr>
              <a:t>Bree</a:t>
            </a:r>
            <a:endParaRPr lang="en-US" dirty="0" smtClean="0">
              <a:latin typeface="Arial Rounded MT Bold"/>
              <a:cs typeface="Arial Rounded MT Bold"/>
            </a:endParaRPr>
          </a:p>
          <a:p>
            <a:pPr marL="1433513" indent="-519113" algn="l"/>
            <a:endParaRPr lang="en-US" dirty="0" smtClean="0">
              <a:latin typeface="Arial Rounded MT Bold"/>
              <a:cs typeface="Arial Rounded MT Bold"/>
            </a:endParaRPr>
          </a:p>
          <a:p>
            <a:pPr marL="1433513" indent="-519113" algn="l"/>
            <a:r>
              <a:rPr lang="en-US" dirty="0" smtClean="0">
                <a:latin typeface="Arial Rounded MT Bold"/>
                <a:cs typeface="Arial Rounded MT Bold"/>
              </a:rPr>
              <a:t>–	Important that “made up” data should be clearly identified as made up</a:t>
            </a:r>
          </a:p>
          <a:p>
            <a:pPr marL="1433513" indent="-519113" algn="l"/>
            <a:endParaRPr lang="en-US" dirty="0">
              <a:latin typeface="Arial Rounded MT Bold"/>
              <a:cs typeface="Arial Rounded MT Bold"/>
            </a:endParaRPr>
          </a:p>
          <a:p>
            <a:pPr marL="1433513" indent="-519113" algn="l"/>
            <a:endParaRPr lang="en-US" dirty="0" smtClean="0">
              <a:latin typeface="Arial Rounded MT Bold"/>
              <a:cs typeface="Arial Rounded MT Bold"/>
            </a:endParaRPr>
          </a:p>
          <a:p>
            <a:pPr marL="1433513" indent="-519113" algn="l"/>
            <a:endParaRPr lang="en-US" dirty="0">
              <a:latin typeface="Arial Rounded MT Bold"/>
              <a:cs typeface="Arial Rounded MT Bold"/>
            </a:endParaRPr>
          </a:p>
          <a:p>
            <a:pPr marL="519113" indent="-519113" algn="l"/>
            <a:endParaRPr lang="en-US" dirty="0">
              <a:latin typeface="Arial Rounded MT Bold"/>
              <a:cs typeface="Arial Rounded MT Bold"/>
            </a:endParaRPr>
          </a:p>
        </p:txBody>
      </p:sp>
      <p:pic>
        <p:nvPicPr>
          <p:cNvPr id="3" name="Picture 2" descr="09715.42 RevisedHobbitsExercise.pdf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1371600"/>
            <a:ext cx="5770418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5188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11200" y="-190500"/>
            <a:ext cx="11887200" cy="17907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600" dirty="0" smtClean="0">
                <a:solidFill>
                  <a:schemeClr val="tx2">
                    <a:satMod val="130000"/>
                  </a:schemeClr>
                </a:solidFill>
                <a:latin typeface="Arial Rounded MT Bold" charset="0"/>
                <a:ea typeface="+mj-ea"/>
                <a:cs typeface="Arial Rounded MT Bold" charset="0"/>
                <a:sym typeface="Arial Rounded MT Bold" charset="0"/>
              </a:rPr>
              <a:t>Using Fanciful Data: Example</a:t>
            </a:r>
            <a:endParaRPr lang="en-US" sz="5600" dirty="0">
              <a:solidFill>
                <a:schemeClr val="tx2">
                  <a:satMod val="130000"/>
                </a:schemeClr>
              </a:solidFill>
              <a:latin typeface="Arial Rounded MT Bold" charset="0"/>
              <a:ea typeface="ヒラギノ角ゴ ProN W6" charset="0"/>
              <a:cs typeface="ヒラギノ角ゴ ProN W6" charset="0"/>
              <a:sym typeface="Arial Rounded MT Bold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1625600" y="1447800"/>
            <a:ext cx="8001000" cy="1219200"/>
          </a:xfrm>
        </p:spPr>
        <p:txBody>
          <a:bodyPr lIns="0" tIns="0" rIns="0" bIns="0">
            <a:normAutofit/>
          </a:bodyPr>
          <a:lstStyle/>
          <a:p>
            <a:pPr marL="912813" lvl="4" indent="-885825" fontAlgn="auto">
              <a:spcBef>
                <a:spcPts val="2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en-US" sz="3600" smtClean="0">
                <a:solidFill>
                  <a:srgbClr val="00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	</a:t>
            </a:r>
            <a:endParaRPr lang="en-US" sz="3200" dirty="0">
              <a:solidFill>
                <a:srgbClr val="000000"/>
              </a:solidFill>
              <a:latin typeface="Arial Rounded MT Bold" charset="0"/>
              <a:cs typeface="Arial Rounded MT Bold" charset="0"/>
              <a:sym typeface="Arial Rounded MT Bol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13004800" cy="4360369"/>
          </a:xfrm>
          <a:prstGeom prst="rect">
            <a:avLst/>
          </a:prstGeom>
          <a:ln w="28575" cmpd="sng">
            <a:solidFill>
              <a:srgbClr val="660066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473200" y="5638800"/>
            <a:ext cx="10896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 algn="l"/>
            <a:r>
              <a:rPr lang="en-US" sz="3200" dirty="0" smtClean="0">
                <a:latin typeface="Arial Rounded MT Bold"/>
                <a:cs typeface="Arial Rounded MT Bold"/>
              </a:rPr>
              <a:t>•	Exercise for hand work:</a:t>
            </a:r>
            <a:endParaRPr lang="en-US" sz="3200" dirty="0">
              <a:latin typeface="Arial Rounded MT Bold"/>
              <a:cs typeface="Arial Rounded MT Bold"/>
            </a:endParaRPr>
          </a:p>
          <a:p>
            <a:pPr marL="923925" indent="-461963" algn="l"/>
            <a:r>
              <a:rPr lang="en-US" sz="3200" dirty="0" smtClean="0">
                <a:latin typeface="Arial Rounded MT Bold"/>
                <a:cs typeface="Arial Rounded MT Bold"/>
              </a:rPr>
              <a:t>–	Calculation of mean and median, and five number summary</a:t>
            </a:r>
            <a:endParaRPr lang="en-US" sz="3200" dirty="0">
              <a:latin typeface="Arial Rounded MT Bold"/>
              <a:cs typeface="Arial Rounded MT Bold"/>
            </a:endParaRPr>
          </a:p>
          <a:p>
            <a:pPr marL="923925" indent="-461963" algn="l"/>
            <a:r>
              <a:rPr lang="en-US" sz="3200" dirty="0" smtClean="0">
                <a:latin typeface="Arial Rounded MT Bold"/>
                <a:cs typeface="Arial Rounded MT Bold"/>
              </a:rPr>
              <a:t>–	Lesson that graphics reveal and obscure data features . . . </a:t>
            </a:r>
          </a:p>
          <a:p>
            <a:pPr marL="923925" indent="-461963" algn="l"/>
            <a:endParaRPr lang="en-US" sz="3200" dirty="0" smtClean="0">
              <a:latin typeface="Arial Rounded MT Bold"/>
              <a:cs typeface="Arial Rounded MT Bold"/>
            </a:endParaRPr>
          </a:p>
          <a:p>
            <a:pPr marL="461963" indent="-461963" algn="l"/>
            <a:r>
              <a:rPr lang="en-US" sz="3200" dirty="0" smtClean="0">
                <a:latin typeface="Arial Rounded MT Bold"/>
                <a:cs typeface="Arial Rounded MT Bold"/>
              </a:rPr>
              <a:t>•	But what about real data?  Where from?</a:t>
            </a:r>
          </a:p>
          <a:p>
            <a:pPr marL="461963" indent="-461963" algn="l"/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32862725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11200" y="-190500"/>
            <a:ext cx="11887200" cy="17907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600" dirty="0" smtClean="0">
                <a:solidFill>
                  <a:schemeClr val="tx2">
                    <a:satMod val="130000"/>
                  </a:schemeClr>
                </a:solidFill>
                <a:latin typeface="Arial Rounded MT Bold" charset="0"/>
                <a:ea typeface="+mj-ea"/>
                <a:cs typeface="Arial Rounded MT Bold" charset="0"/>
                <a:sym typeface="Arial Rounded MT Bold" charset="0"/>
              </a:rPr>
              <a:t>Snagging real data</a:t>
            </a:r>
            <a:endParaRPr lang="en-US" sz="5600" dirty="0">
              <a:solidFill>
                <a:schemeClr val="tx2">
                  <a:satMod val="130000"/>
                </a:schemeClr>
              </a:solidFill>
              <a:latin typeface="Arial Rounded MT Bold" charset="0"/>
              <a:ea typeface="ヒラギノ角ゴ ProN W6" charset="0"/>
              <a:cs typeface="ヒラギノ角ゴ ProN W6" charset="0"/>
              <a:sym typeface="Arial Rounded MT Bold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1625600" y="1447800"/>
            <a:ext cx="8001000" cy="1219200"/>
          </a:xfrm>
        </p:spPr>
        <p:txBody>
          <a:bodyPr lIns="0" tIns="0" rIns="0" bIns="0">
            <a:normAutofit/>
          </a:bodyPr>
          <a:lstStyle/>
          <a:p>
            <a:pPr marL="912813" lvl="4" indent="-885825" fontAlgn="auto">
              <a:spcBef>
                <a:spcPts val="2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en-US" sz="3600" smtClean="0">
                <a:solidFill>
                  <a:srgbClr val="00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	</a:t>
            </a:r>
            <a:endParaRPr lang="en-US" sz="3200" dirty="0">
              <a:solidFill>
                <a:srgbClr val="000000"/>
              </a:solidFill>
              <a:latin typeface="Arial Rounded MT Bold" charset="0"/>
              <a:cs typeface="Arial Rounded MT Bold" charset="0"/>
              <a:sym typeface="Arial Rounded MT Bol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9400" y="1295400"/>
            <a:ext cx="10744200" cy="729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74875" indent="-2174875" algn="l"/>
            <a:r>
              <a:rPr lang="en-US" dirty="0" smtClean="0">
                <a:latin typeface="Arial Rounded MT Bold"/>
                <a:cs typeface="Arial Rounded MT Bold"/>
              </a:rPr>
              <a:t>•    Snag</a:t>
            </a:r>
            <a:r>
              <a:rPr lang="en-US" dirty="0">
                <a:latin typeface="Arial Rounded MT Bold"/>
                <a:cs typeface="Arial Rounded MT Bold"/>
              </a:rPr>
              <a:t>:  </a:t>
            </a:r>
            <a:r>
              <a:rPr lang="en-US" i="1" dirty="0">
                <a:latin typeface="Arial Rounded MT Bold"/>
                <a:cs typeface="Arial Rounded MT Bold"/>
              </a:rPr>
              <a:t>transitive </a:t>
            </a:r>
            <a:r>
              <a:rPr lang="en-US" i="1" dirty="0" smtClean="0">
                <a:latin typeface="Arial Rounded MT Bold"/>
                <a:cs typeface="Arial Rounded MT Bold"/>
              </a:rPr>
              <a:t>verb:  </a:t>
            </a:r>
            <a:r>
              <a:rPr lang="en-US" dirty="0">
                <a:latin typeface="Arial Rounded MT Bold"/>
                <a:cs typeface="Arial Rounded MT Bold"/>
              </a:rPr>
              <a:t>to obtain something by luck or skillful maneuvering </a:t>
            </a:r>
            <a:endParaRPr lang="en-US" dirty="0" smtClean="0">
              <a:latin typeface="Arial Rounded MT Bold"/>
              <a:cs typeface="Arial Rounded MT Bold"/>
            </a:endParaRPr>
          </a:p>
          <a:p>
            <a:pPr marL="1433513" indent="-519113" algn="l"/>
            <a:endParaRPr lang="en-US" dirty="0">
              <a:latin typeface="Arial Rounded MT Bold"/>
              <a:cs typeface="Arial Rounded MT Bold"/>
            </a:endParaRPr>
          </a:p>
          <a:p>
            <a:pPr marL="519113" indent="-519113" algn="l"/>
            <a:r>
              <a:rPr lang="en-US" dirty="0" smtClean="0">
                <a:latin typeface="Arial Rounded MT Bold"/>
                <a:cs typeface="Arial Rounded MT Bold"/>
              </a:rPr>
              <a:t>•	Search everywhere</a:t>
            </a:r>
            <a:endParaRPr lang="en-US" dirty="0">
              <a:latin typeface="Arial Rounded MT Bold"/>
              <a:cs typeface="Arial Rounded MT Bold"/>
            </a:endParaRPr>
          </a:p>
          <a:p>
            <a:pPr marL="519113" indent="-519113" algn="l"/>
            <a:r>
              <a:rPr lang="en-US" dirty="0" smtClean="0">
                <a:latin typeface="Arial Rounded MT Bold"/>
                <a:cs typeface="Arial Rounded MT Bold"/>
              </a:rPr>
              <a:t>	–	Depositories of data sets</a:t>
            </a:r>
          </a:p>
          <a:p>
            <a:pPr marL="2414588" indent="-519113" algn="l"/>
            <a:r>
              <a:rPr lang="en-US" dirty="0" smtClean="0">
                <a:latin typeface="Arial Rounded MT Bold"/>
                <a:cs typeface="Arial Rounded MT Bold"/>
              </a:rPr>
              <a:t>UCLA, UC Irvine, CAUSE</a:t>
            </a:r>
          </a:p>
          <a:p>
            <a:pPr marL="2414588" indent="-519113" algn="l"/>
            <a:endParaRPr lang="en-US" dirty="0" smtClean="0">
              <a:latin typeface="Arial Rounded MT Bold"/>
              <a:cs typeface="Arial Rounded MT Bold"/>
            </a:endParaRPr>
          </a:p>
          <a:p>
            <a:pPr marL="1433513" indent="-519113" algn="l"/>
            <a:r>
              <a:rPr lang="en-US" dirty="0" smtClean="0">
                <a:latin typeface="Arial Rounded MT Bold"/>
                <a:cs typeface="Arial Rounded MT Bold"/>
              </a:rPr>
              <a:t>–	Think big: Even &gt; 10,000 cases, so that you have enough to take samples</a:t>
            </a:r>
          </a:p>
          <a:p>
            <a:pPr marL="1933575" indent="-519113" algn="l"/>
            <a:r>
              <a:rPr lang="en-US" dirty="0">
                <a:latin typeface="Arial Rounded MT Bold"/>
                <a:cs typeface="Arial Rounded MT Bold"/>
              </a:rPr>
              <a:t>	</a:t>
            </a:r>
            <a:r>
              <a:rPr lang="en-US" i="1" dirty="0">
                <a:latin typeface="Arial Rounded MT Bold"/>
                <a:cs typeface="Arial Rounded MT Bold"/>
              </a:rPr>
              <a:t>E</a:t>
            </a:r>
            <a:r>
              <a:rPr lang="en-US" i="1" dirty="0" smtClean="0">
                <a:latin typeface="Arial Rounded MT Bold"/>
                <a:cs typeface="Arial Rounded MT Bold"/>
              </a:rPr>
              <a:t>xamples</a:t>
            </a:r>
            <a:r>
              <a:rPr lang="en-US" dirty="0" smtClean="0">
                <a:latin typeface="Arial Rounded MT Bold"/>
                <a:cs typeface="Arial Rounded MT Bold"/>
              </a:rPr>
              <a:t>: CDC Birth data, NHANES, baseball data, Airline flight data</a:t>
            </a:r>
          </a:p>
          <a:p>
            <a:pPr marL="1933575" indent="-519113" algn="l"/>
            <a:endParaRPr lang="en-US" dirty="0">
              <a:latin typeface="Arial Rounded MT Bold"/>
              <a:cs typeface="Arial Rounded MT Bold"/>
            </a:endParaRPr>
          </a:p>
          <a:p>
            <a:pPr marL="1433513" indent="-519113" algn="l"/>
            <a:r>
              <a:rPr lang="en-US" dirty="0" smtClean="0">
                <a:latin typeface="Arial Rounded MT Bold"/>
                <a:cs typeface="Arial Rounded MT Bold"/>
              </a:rPr>
              <a:t>–Look for “databases”</a:t>
            </a:r>
          </a:p>
        </p:txBody>
      </p:sp>
      <p:pic>
        <p:nvPicPr>
          <p:cNvPr id="2" name="Picture 1" descr="09621.21e Exercises Comparisons.pdf"/>
          <p:cNvPicPr>
            <a:picLocks noChangeAspect="1"/>
          </p:cNvPicPr>
          <p:nvPr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736" y="914400"/>
            <a:ext cx="5947064" cy="7696200"/>
          </a:xfrm>
          <a:prstGeom prst="rect">
            <a:avLst/>
          </a:prstGeom>
          <a:ln w="3175" cmpd="sng">
            <a:noFill/>
          </a:ln>
        </p:spPr>
      </p:pic>
    </p:spTree>
    <p:extLst>
      <p:ext uri="{BB962C8B-B14F-4D97-AF65-F5344CB8AC3E}">
        <p14:creationId xmlns:p14="http://schemas.microsoft.com/office/powerpoint/2010/main" val="374649927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11200" y="-190500"/>
            <a:ext cx="11887200" cy="17907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2">
                    <a:satMod val="130000"/>
                  </a:schemeClr>
                </a:solidFill>
                <a:latin typeface="Arial Rounded MT Bold" charset="0"/>
                <a:ea typeface="+mj-ea"/>
                <a:cs typeface="Arial Rounded MT Bold" charset="0"/>
                <a:sym typeface="Arial Rounded MT Bold" charset="0"/>
              </a:rPr>
              <a:t>Snagging real data: Lessons from Experience </a:t>
            </a:r>
            <a:endParaRPr lang="en-US" sz="4400" dirty="0">
              <a:solidFill>
                <a:schemeClr val="tx2">
                  <a:satMod val="130000"/>
                </a:schemeClr>
              </a:solidFill>
              <a:latin typeface="Arial Rounded MT Bold" charset="0"/>
              <a:ea typeface="ヒラギノ角ゴ ProN W6" charset="0"/>
              <a:cs typeface="ヒラギノ角ゴ ProN W6" charset="0"/>
              <a:sym typeface="Arial Rounded MT Bold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1625600" y="1447800"/>
            <a:ext cx="8001000" cy="1219200"/>
          </a:xfrm>
        </p:spPr>
        <p:txBody>
          <a:bodyPr lIns="0" tIns="0" rIns="0" bIns="0">
            <a:normAutofit/>
          </a:bodyPr>
          <a:lstStyle/>
          <a:p>
            <a:pPr marL="912813" lvl="4" indent="-885825" fontAlgn="auto">
              <a:spcBef>
                <a:spcPts val="2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en-US" sz="3600" dirty="0" smtClean="0">
                <a:solidFill>
                  <a:srgbClr val="00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	</a:t>
            </a:r>
            <a:endParaRPr lang="en-US" sz="3200" dirty="0">
              <a:solidFill>
                <a:srgbClr val="000000"/>
              </a:solidFill>
              <a:latin typeface="Arial Rounded MT Bold" charset="0"/>
              <a:cs typeface="Arial Rounded MT Bold" charset="0"/>
              <a:sym typeface="Arial Rounded MT Bol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7400" y="1659076"/>
            <a:ext cx="1066800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0" indent="-635000" algn="l"/>
            <a:r>
              <a:rPr lang="en-US" sz="3200" dirty="0" smtClean="0">
                <a:latin typeface="Arial Rounded MT Bold"/>
                <a:cs typeface="Arial Rounded MT Bold"/>
              </a:rPr>
              <a:t>•    Data bases are not meant for statistical analysis</a:t>
            </a:r>
          </a:p>
          <a:p>
            <a:pPr marL="1539875" indent="-635000" algn="l"/>
            <a:endParaRPr lang="en-US" sz="3200" i="1" dirty="0" smtClean="0">
              <a:latin typeface="Arial Rounded MT Bold"/>
              <a:cs typeface="Arial Rounded MT Bold"/>
            </a:endParaRPr>
          </a:p>
          <a:p>
            <a:pPr marL="1539875" indent="-635000" algn="l"/>
            <a:r>
              <a:rPr lang="en-US" sz="3200" i="1" dirty="0" smtClean="0">
                <a:latin typeface="Arial Rounded MT Bold"/>
                <a:cs typeface="Arial Rounded MT Bold"/>
              </a:rPr>
              <a:t>Examples:</a:t>
            </a:r>
            <a:r>
              <a:rPr lang="en-US" sz="3200" dirty="0" smtClean="0">
                <a:latin typeface="Arial Rounded MT Bold"/>
                <a:cs typeface="Arial Rounded MT Bold"/>
              </a:rPr>
              <a:t> Roller Coaster data base, beer rater, movie data base, hiking trails, gadgets, . . .</a:t>
            </a:r>
          </a:p>
          <a:p>
            <a:pPr marL="1539875" indent="-635000" algn="l"/>
            <a:endParaRPr lang="en-US" sz="3200" dirty="0" smtClean="0">
              <a:latin typeface="Arial Rounded MT Bold"/>
              <a:cs typeface="Arial Rounded MT Bold"/>
            </a:endParaRPr>
          </a:p>
          <a:p>
            <a:pPr marL="635000" indent="-635000" algn="l"/>
            <a:r>
              <a:rPr lang="en-US" sz="3200" dirty="0" smtClean="0">
                <a:latin typeface="Arial Rounded MT Bold"/>
                <a:cs typeface="Arial Rounded MT Bold"/>
              </a:rPr>
              <a:t>•	Expect work with databases. . .</a:t>
            </a:r>
          </a:p>
          <a:p>
            <a:pPr marL="635000" indent="-635000" algn="l"/>
            <a:endParaRPr lang="en-US" sz="3200" dirty="0">
              <a:latin typeface="Arial Rounded MT Bold"/>
              <a:cs typeface="Arial Rounded MT Bold"/>
            </a:endParaRPr>
          </a:p>
          <a:p>
            <a:pPr marL="635000" indent="-635000" algn="l"/>
            <a:r>
              <a:rPr lang="en-US" sz="3200" dirty="0" smtClean="0">
                <a:latin typeface="Arial Rounded MT Bold"/>
                <a:cs typeface="Arial Rounded MT Bold"/>
              </a:rPr>
              <a:t>•	Mix of categorical and quantitative – “rich data“ with many variables.</a:t>
            </a:r>
          </a:p>
          <a:p>
            <a:pPr marL="635000" indent="-635000" algn="l"/>
            <a:endParaRPr lang="en-US" sz="3200" dirty="0">
              <a:latin typeface="Arial Rounded MT Bold"/>
              <a:cs typeface="Arial Rounded MT Bold"/>
            </a:endParaRPr>
          </a:p>
          <a:p>
            <a:pPr marL="635000" indent="-635000" algn="l"/>
            <a:r>
              <a:rPr lang="en-US" sz="3200" dirty="0" smtClean="0">
                <a:latin typeface="Arial Rounded MT Bold"/>
                <a:cs typeface="Arial Rounded MT Bold"/>
              </a:rPr>
              <a:t>•	Real data need cleansing: </a:t>
            </a:r>
          </a:p>
          <a:p>
            <a:pPr marL="1481138" indent="-577850" algn="l"/>
            <a:endParaRPr lang="en-US" sz="3200" i="1" dirty="0" smtClean="0">
              <a:latin typeface="Arial Rounded MT Bold"/>
              <a:cs typeface="Arial Rounded MT Bold"/>
            </a:endParaRPr>
          </a:p>
          <a:p>
            <a:pPr marL="1481138" indent="-577850" algn="l"/>
            <a:r>
              <a:rPr lang="en-US" sz="3200" i="1" dirty="0" smtClean="0">
                <a:latin typeface="Arial Rounded MT Bold"/>
                <a:cs typeface="Arial Rounded MT Bold"/>
              </a:rPr>
              <a:t>Examples: Census @ School from Australia or New Zealand</a:t>
            </a:r>
          </a:p>
          <a:p>
            <a:pPr marL="1539875" indent="-635000" algn="l"/>
            <a:endParaRPr lang="en-US" dirty="0" smtClean="0">
              <a:latin typeface="Arial Rounded MT Bold"/>
              <a:cs typeface="Arial Rounded MT Bold"/>
            </a:endParaRPr>
          </a:p>
          <a:p>
            <a:pPr marL="635000" indent="-635000" algn="l"/>
            <a:r>
              <a:rPr lang="en-US" dirty="0" smtClean="0">
                <a:latin typeface="Arial Rounded MT Bold"/>
                <a:cs typeface="Arial Rounded MT Bold"/>
              </a:rPr>
              <a:t> </a:t>
            </a:r>
          </a:p>
        </p:txBody>
      </p:sp>
      <p:pic>
        <p:nvPicPr>
          <p:cNvPr id="2" name="Picture 1" descr="09621.21e Exercises Comparisons.pdf"/>
          <p:cNvPicPr>
            <a:picLocks noChangeAspect="1"/>
          </p:cNvPicPr>
          <p:nvPr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736" y="914400"/>
            <a:ext cx="5947064" cy="7696200"/>
          </a:xfrm>
          <a:prstGeom prst="rect">
            <a:avLst/>
          </a:prstGeom>
          <a:ln w="3175" cmpd="sng">
            <a:noFill/>
          </a:ln>
        </p:spPr>
      </p:pic>
    </p:spTree>
    <p:extLst>
      <p:ext uri="{BB962C8B-B14F-4D97-AF65-F5344CB8AC3E}">
        <p14:creationId xmlns:p14="http://schemas.microsoft.com/office/powerpoint/2010/main" val="266175875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11200" y="-190500"/>
            <a:ext cx="11887200" cy="17907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600" dirty="0" smtClean="0">
                <a:solidFill>
                  <a:schemeClr val="tx2">
                    <a:satMod val="130000"/>
                  </a:schemeClr>
                </a:solidFill>
                <a:latin typeface="Arial Rounded MT Bold" charset="0"/>
                <a:ea typeface="+mj-ea"/>
                <a:cs typeface="Arial Rounded MT Bold" charset="0"/>
                <a:sym typeface="Arial Rounded MT Bold" charset="0"/>
              </a:rPr>
              <a:t>Snagging real data: More</a:t>
            </a:r>
            <a:endParaRPr lang="en-US" sz="5600" dirty="0">
              <a:solidFill>
                <a:schemeClr val="tx2">
                  <a:satMod val="130000"/>
                </a:schemeClr>
              </a:solidFill>
              <a:latin typeface="Arial Rounded MT Bold" charset="0"/>
              <a:ea typeface="ヒラギノ角ゴ ProN W6" charset="0"/>
              <a:cs typeface="ヒラギノ角ゴ ProN W6" charset="0"/>
              <a:sym typeface="Arial Rounded MT Bold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1625600" y="1447800"/>
            <a:ext cx="8001000" cy="1219200"/>
          </a:xfrm>
        </p:spPr>
        <p:txBody>
          <a:bodyPr lIns="0" tIns="0" rIns="0" bIns="0">
            <a:normAutofit/>
          </a:bodyPr>
          <a:lstStyle/>
          <a:p>
            <a:pPr marL="912813" lvl="4" indent="-885825" fontAlgn="auto">
              <a:spcBef>
                <a:spcPts val="2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en-US" sz="3600" smtClean="0">
                <a:solidFill>
                  <a:srgbClr val="00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	</a:t>
            </a:r>
            <a:endParaRPr lang="en-US" sz="3200" dirty="0">
              <a:solidFill>
                <a:srgbClr val="000000"/>
              </a:solidFill>
              <a:latin typeface="Arial Rounded MT Bold" charset="0"/>
              <a:cs typeface="Arial Rounded MT Bold" charset="0"/>
              <a:sym typeface="Arial Rounded MT Bol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1800" y="1295400"/>
            <a:ext cx="10668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0" indent="-635000" algn="l"/>
            <a:r>
              <a:rPr lang="en-US" sz="3200" dirty="0" smtClean="0">
                <a:latin typeface="Arial Rounded MT Bold"/>
                <a:cs typeface="Arial Rounded MT Bold"/>
              </a:rPr>
              <a:t>•    Collecting data from students</a:t>
            </a:r>
          </a:p>
          <a:p>
            <a:pPr marL="635000" indent="-635000" algn="l"/>
            <a:r>
              <a:rPr lang="en-US" sz="3200" dirty="0" smtClean="0">
                <a:latin typeface="Arial Rounded MT Bold"/>
                <a:cs typeface="Arial Rounded MT Bold"/>
              </a:rPr>
              <a:t> </a:t>
            </a:r>
            <a:endParaRPr lang="en-US" sz="3200" dirty="0">
              <a:latin typeface="Arial Rounded MT Bold"/>
              <a:cs typeface="Arial Rounded MT Bold"/>
            </a:endParaRPr>
          </a:p>
          <a:p>
            <a:pPr marL="635000" indent="-635000" algn="l"/>
            <a:r>
              <a:rPr lang="en-US" sz="3200" dirty="0" smtClean="0">
                <a:latin typeface="Arial Rounded MT Bold"/>
                <a:cs typeface="Arial Rounded MT Bold"/>
              </a:rPr>
              <a:t>•	Collecting data with students</a:t>
            </a:r>
          </a:p>
          <a:p>
            <a:pPr marL="635000" indent="-635000" algn="l"/>
            <a:endParaRPr lang="en-US" sz="3200" dirty="0" smtClean="0">
              <a:latin typeface="Arial Rounded MT Bold"/>
              <a:cs typeface="Arial Rounded MT Bold"/>
            </a:endParaRPr>
          </a:p>
          <a:p>
            <a:pPr marL="635000" indent="-635000" algn="l"/>
            <a:r>
              <a:rPr lang="en-US" sz="3200" dirty="0" smtClean="0">
                <a:latin typeface="Arial Rounded MT Bold"/>
                <a:cs typeface="Arial Rounded MT Bold"/>
              </a:rPr>
              <a:t>•	Something new:  Generate </a:t>
            </a:r>
            <a:r>
              <a:rPr lang="en-US" sz="3200" dirty="0">
                <a:latin typeface="Arial Rounded MT Bold"/>
                <a:cs typeface="Arial Rounded MT Bold"/>
              </a:rPr>
              <a:t>data from games, </a:t>
            </a:r>
            <a:r>
              <a:rPr lang="en-US" sz="3200" dirty="0" smtClean="0">
                <a:latin typeface="Arial Rounded MT Bold"/>
                <a:cs typeface="Arial Rounded MT Bold"/>
              </a:rPr>
              <a:t>as:</a:t>
            </a:r>
          </a:p>
          <a:p>
            <a:pPr marL="635000" indent="-635000" algn="l"/>
            <a:r>
              <a:rPr lang="en-US" sz="2400" dirty="0" smtClean="0">
                <a:latin typeface="Arial Rounded MT Bold"/>
                <a:cs typeface="Arial Rounded MT Bold"/>
              </a:rPr>
              <a:t>	</a:t>
            </a:r>
            <a:r>
              <a:rPr lang="en-US" sz="2400" dirty="0" smtClean="0">
                <a:latin typeface="Arial Rounded MT Bold"/>
                <a:cs typeface="Arial Rounded MT Bold"/>
                <a:hlinkClick r:id="rId2"/>
              </a:rPr>
              <a:t>http</a:t>
            </a:r>
            <a:r>
              <a:rPr lang="en-US" sz="2400" dirty="0">
                <a:latin typeface="Arial Rounded MT Bold"/>
                <a:cs typeface="Arial Rounded MT Bold"/>
                <a:hlinkClick r:id="rId2"/>
              </a:rPr>
              <a:t>://</a:t>
            </a:r>
            <a:r>
              <a:rPr lang="en-US" sz="2400" dirty="0" err="1">
                <a:latin typeface="Arial Rounded MT Bold"/>
                <a:cs typeface="Arial Rounded MT Bold"/>
                <a:hlinkClick r:id="rId2"/>
              </a:rPr>
              <a:t>web.grinnell.edu</a:t>
            </a:r>
            <a:r>
              <a:rPr lang="en-US" sz="2400" dirty="0">
                <a:latin typeface="Arial Rounded MT Bold"/>
                <a:cs typeface="Arial Rounded MT Bold"/>
                <a:hlinkClick r:id="rId2"/>
              </a:rPr>
              <a:t>/individuals/</a:t>
            </a:r>
            <a:r>
              <a:rPr lang="en-US" sz="2400" dirty="0" err="1">
                <a:latin typeface="Arial Rounded MT Bold"/>
                <a:cs typeface="Arial Rounded MT Bold"/>
                <a:hlinkClick r:id="rId2"/>
              </a:rPr>
              <a:t>kuipers</a:t>
            </a:r>
            <a:r>
              <a:rPr lang="en-US" sz="2400" dirty="0">
                <a:latin typeface="Arial Rounded MT Bold"/>
                <a:cs typeface="Arial Rounded MT Bold"/>
                <a:hlinkClick r:id="rId2"/>
              </a:rPr>
              <a:t>/stat2labs/</a:t>
            </a:r>
            <a:r>
              <a:rPr lang="en-US" sz="2400" dirty="0" err="1" smtClean="0">
                <a:latin typeface="Arial Rounded MT Bold"/>
                <a:cs typeface="Arial Rounded MT Bold"/>
                <a:hlinkClick r:id="rId2"/>
              </a:rPr>
              <a:t>Labs.html</a:t>
            </a:r>
            <a:endParaRPr lang="en-US" sz="2400" dirty="0">
              <a:latin typeface="Arial Rounded MT Bold"/>
              <a:cs typeface="Arial Rounded MT Bold"/>
            </a:endParaRPr>
          </a:p>
          <a:p>
            <a:pPr marL="635000" indent="-635000" algn="l"/>
            <a:endParaRPr lang="en-US" sz="2400" dirty="0" smtClean="0">
              <a:latin typeface="Arial Rounded MT Bold"/>
              <a:cs typeface="Arial Rounded MT Bold"/>
            </a:endParaRPr>
          </a:p>
          <a:p>
            <a:pPr marL="635000" indent="-635000" algn="l"/>
            <a:r>
              <a:rPr lang="en-US" sz="3200" dirty="0" smtClean="0">
                <a:latin typeface="Arial Rounded MT Bold"/>
                <a:cs typeface="Arial Rounded MT Bold"/>
              </a:rPr>
              <a:t>•</a:t>
            </a:r>
            <a:r>
              <a:rPr lang="en-US" sz="2400" dirty="0" smtClean="0">
                <a:latin typeface="Arial Rounded MT Bold"/>
                <a:cs typeface="Arial Rounded MT Bold"/>
              </a:rPr>
              <a:t>	</a:t>
            </a:r>
            <a:r>
              <a:rPr lang="en-US" sz="3200" dirty="0" smtClean="0">
                <a:latin typeface="Arial Rounded MT Bold"/>
                <a:cs typeface="Arial Rounded MT Bold"/>
              </a:rPr>
              <a:t>“Real data” is also data already analyzed:</a:t>
            </a:r>
          </a:p>
          <a:p>
            <a:pPr marL="1374775" indent="-463550" algn="l"/>
            <a:r>
              <a:rPr lang="en-US" sz="3200" dirty="0" smtClean="0">
                <a:latin typeface="Arial Rounded MT Bold"/>
                <a:cs typeface="Arial Rounded MT Bold"/>
              </a:rPr>
              <a:t>–	Exhibit on a weight loss experiment</a:t>
            </a:r>
          </a:p>
          <a:p>
            <a:pPr marL="1374775" indent="-463550" algn="l"/>
            <a:r>
              <a:rPr lang="en-US" sz="3200" dirty="0" smtClean="0">
                <a:latin typeface="Arial Rounded MT Bold"/>
                <a:cs typeface="Arial Rounded MT Bold"/>
              </a:rPr>
              <a:t>–	Melbourne study on drivers’ mobile phone usage  </a:t>
            </a:r>
            <a:endParaRPr lang="en-US" sz="3200" dirty="0">
              <a:latin typeface="Arial Rounded MT Bold"/>
              <a:cs typeface="Arial Rounded MT Bold"/>
            </a:endParaRPr>
          </a:p>
          <a:p>
            <a:pPr marL="635000" indent="-635000" algn="l"/>
            <a:endParaRPr lang="en-US" sz="2400" dirty="0">
              <a:latin typeface="Arial Rounded MT Bold"/>
              <a:cs typeface="Arial Rounded MT Bold"/>
            </a:endParaRPr>
          </a:p>
          <a:p>
            <a:pPr marL="635000" indent="-635000" algn="l"/>
            <a:r>
              <a:rPr lang="en-US" dirty="0" smtClean="0">
                <a:latin typeface="Arial Rounded MT Bold"/>
                <a:cs typeface="Arial Rounded MT Bold"/>
              </a:rPr>
              <a:t>•	One of my favorites . . .</a:t>
            </a:r>
          </a:p>
        </p:txBody>
      </p:sp>
      <p:pic>
        <p:nvPicPr>
          <p:cNvPr id="2" name="Picture 1" descr="09621.21e Exercises Comparisons.pdf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533400"/>
            <a:ext cx="5947064" cy="7696200"/>
          </a:xfrm>
          <a:prstGeom prst="rect">
            <a:avLst/>
          </a:prstGeom>
          <a:ln w="3175" cmpd="sng">
            <a:noFill/>
          </a:ln>
        </p:spPr>
      </p:pic>
    </p:spTree>
    <p:extLst>
      <p:ext uri="{BB962C8B-B14F-4D97-AF65-F5344CB8AC3E}">
        <p14:creationId xmlns:p14="http://schemas.microsoft.com/office/powerpoint/2010/main" val="323287253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11200" y="-190500"/>
            <a:ext cx="11887200" cy="17907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600" dirty="0" smtClean="0">
                <a:solidFill>
                  <a:schemeClr val="tx2">
                    <a:satMod val="130000"/>
                  </a:schemeClr>
                </a:solidFill>
                <a:latin typeface="Arial Rounded MT Bold" charset="0"/>
                <a:ea typeface="+mj-ea"/>
                <a:cs typeface="Arial Rounded MT Bold" charset="0"/>
                <a:sym typeface="Arial Rounded MT Bold" charset="0"/>
              </a:rPr>
              <a:t> Real papers</a:t>
            </a:r>
            <a:endParaRPr lang="en-US" sz="5600" dirty="0">
              <a:solidFill>
                <a:schemeClr val="tx2">
                  <a:satMod val="130000"/>
                </a:schemeClr>
              </a:solidFill>
              <a:latin typeface="Arial Rounded MT Bold" charset="0"/>
              <a:ea typeface="ヒラギノ角ゴ ProN W6" charset="0"/>
              <a:cs typeface="ヒラギノ角ゴ ProN W6" charset="0"/>
              <a:sym typeface="Arial Rounded MT Bold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1625600" y="1447800"/>
            <a:ext cx="4114800" cy="5791200"/>
          </a:xfrm>
        </p:spPr>
        <p:txBody>
          <a:bodyPr lIns="0" tIns="0" rIns="0" bIns="0">
            <a:normAutofit/>
          </a:bodyPr>
          <a:lstStyle/>
          <a:p>
            <a:pPr marL="912813" lvl="4" indent="-885825" fontAlgn="auto">
              <a:spcBef>
                <a:spcPts val="2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en-US" sz="3600" dirty="0" smtClean="0">
                <a:solidFill>
                  <a:srgbClr val="00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	</a:t>
            </a:r>
            <a:endParaRPr lang="en-US" sz="3200" dirty="0">
              <a:solidFill>
                <a:srgbClr val="000000"/>
              </a:solidFill>
              <a:latin typeface="Arial Rounded MT Bold" charset="0"/>
              <a:cs typeface="Arial Rounded MT Bold" charset="0"/>
              <a:sym typeface="Arial Rounded MT Bol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1800" y="1295400"/>
            <a:ext cx="35814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0" indent="-635000" algn="l"/>
            <a:endParaRPr lang="en-US" sz="2400" dirty="0" smtClean="0">
              <a:latin typeface="Arial Rounded MT Bold"/>
              <a:cs typeface="Arial Rounded MT Bold"/>
            </a:endParaRPr>
          </a:p>
          <a:p>
            <a:pPr marL="635000" indent="-635000" algn="l"/>
            <a:endParaRPr lang="en-US" sz="2400" dirty="0">
              <a:latin typeface="Arial Rounded MT Bold"/>
              <a:cs typeface="Arial Rounded MT Bold"/>
            </a:endParaRPr>
          </a:p>
          <a:p>
            <a:pPr marL="635000" indent="-635000" algn="l"/>
            <a:endParaRPr lang="en-US" sz="2400" dirty="0" smtClean="0">
              <a:latin typeface="Arial Rounded MT Bold"/>
              <a:cs typeface="Arial Rounded MT Bold"/>
            </a:endParaRPr>
          </a:p>
          <a:p>
            <a:pPr marL="635000" indent="-635000" algn="l"/>
            <a:endParaRPr lang="en-US" sz="2400" dirty="0">
              <a:latin typeface="Arial Rounded MT Bold"/>
              <a:cs typeface="Arial Rounded MT Bold"/>
            </a:endParaRPr>
          </a:p>
          <a:p>
            <a:pPr marL="635000" indent="-635000" algn="l"/>
            <a:endParaRPr lang="en-US" sz="2400" dirty="0" smtClean="0">
              <a:latin typeface="Arial Rounded MT Bold"/>
              <a:cs typeface="Arial Rounded MT Bold"/>
            </a:endParaRPr>
          </a:p>
          <a:p>
            <a:pPr marL="635000" indent="-635000" algn="l"/>
            <a:endParaRPr lang="en-US" sz="2400" dirty="0">
              <a:latin typeface="Arial Rounded MT Bold"/>
              <a:cs typeface="Arial Rounded MT Bold"/>
            </a:endParaRPr>
          </a:p>
          <a:p>
            <a:pPr marL="635000" indent="-635000" algn="l"/>
            <a:endParaRPr lang="en-US" sz="2400" dirty="0" smtClean="0">
              <a:latin typeface="Arial Rounded MT Bold"/>
              <a:cs typeface="Arial Rounded MT Bold"/>
            </a:endParaRPr>
          </a:p>
          <a:p>
            <a:pPr marL="635000" indent="-635000" algn="l"/>
            <a:endParaRPr lang="en-US" sz="2400" dirty="0">
              <a:latin typeface="Arial Rounded MT Bold"/>
              <a:cs typeface="Arial Rounded MT Bold"/>
            </a:endParaRPr>
          </a:p>
          <a:p>
            <a:pPr marL="635000" indent="-635000" algn="l"/>
            <a:endParaRPr lang="en-US" sz="2400" dirty="0" smtClean="0">
              <a:latin typeface="Arial Rounded MT Bold"/>
              <a:cs typeface="Arial Rounded MT Bold"/>
            </a:endParaRPr>
          </a:p>
          <a:p>
            <a:pPr algn="l"/>
            <a:r>
              <a:rPr lang="en-US" dirty="0" smtClean="0">
                <a:latin typeface="Arial Rounded MT Bold"/>
                <a:cs typeface="Arial Rounded MT Bold"/>
              </a:rPr>
              <a:t>But, what data?</a:t>
            </a:r>
          </a:p>
        </p:txBody>
      </p:sp>
      <p:pic>
        <p:nvPicPr>
          <p:cNvPr id="3" name="Picture 2" descr="Grove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00" y="457200"/>
            <a:ext cx="7010400" cy="8858598"/>
          </a:xfrm>
          <a:prstGeom prst="rect">
            <a:avLst/>
          </a:prstGeom>
          <a:ln w="28575" cmpd="sng"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369906326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eam Schooner.jpg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312503"/>
            <a:ext cx="12666222" cy="9410700"/>
          </a:xfrm>
          <a:prstGeom prst="rect">
            <a:avLst/>
          </a:prstGeom>
        </p:spPr>
      </p:pic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58800" y="533400"/>
            <a:ext cx="11887200" cy="17907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600" dirty="0" smtClean="0">
                <a:solidFill>
                  <a:schemeClr val="tx2">
                    <a:satMod val="130000"/>
                  </a:schemeClr>
                </a:solidFill>
                <a:latin typeface="Arial Rounded MT Bold" charset="0"/>
                <a:ea typeface="+mj-ea"/>
                <a:cs typeface="Arial Rounded MT Bold" charset="0"/>
                <a:sym typeface="Arial Rounded MT Bold" charset="0"/>
              </a:rPr>
              <a:t>Which data?: The saga of the steam schooners</a:t>
            </a:r>
            <a:endParaRPr lang="en-US" sz="5600" dirty="0">
              <a:solidFill>
                <a:schemeClr val="tx2">
                  <a:satMod val="130000"/>
                </a:schemeClr>
              </a:solidFill>
              <a:latin typeface="Arial Rounded MT Bold" charset="0"/>
              <a:ea typeface="ヒラギノ角ゴ ProN W6" charset="0"/>
              <a:cs typeface="ヒラギノ角ゴ ProN W6" charset="0"/>
              <a:sym typeface="Arial Rounded MT Bold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1625600" y="1447800"/>
            <a:ext cx="8001000" cy="1219200"/>
          </a:xfrm>
        </p:spPr>
        <p:txBody>
          <a:bodyPr lIns="0" tIns="0" rIns="0" bIns="0">
            <a:normAutofit/>
          </a:bodyPr>
          <a:lstStyle/>
          <a:p>
            <a:pPr marL="912813" lvl="4" indent="-885825" fontAlgn="auto">
              <a:spcBef>
                <a:spcPts val="2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en-US" sz="3600" smtClean="0">
                <a:solidFill>
                  <a:srgbClr val="00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	</a:t>
            </a:r>
            <a:endParaRPr lang="en-US" sz="3200" dirty="0">
              <a:solidFill>
                <a:srgbClr val="000000"/>
              </a:solidFill>
              <a:latin typeface="Arial Rounded MT Bold" charset="0"/>
              <a:cs typeface="Arial Rounded MT Bold" charset="0"/>
              <a:sym typeface="Arial Rounded MT Bol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6000" y="2438400"/>
            <a:ext cx="11430000" cy="744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0" indent="-635000" algn="l"/>
            <a:r>
              <a:rPr lang="en-US" sz="3200" dirty="0" smtClean="0">
                <a:latin typeface="Arial Rounded MT Bold"/>
                <a:cs typeface="Arial Rounded MT Bold"/>
              </a:rPr>
              <a:t>•    GAISE Recommendation expanded:  </a:t>
            </a:r>
          </a:p>
          <a:p>
            <a:pPr marL="635000" indent="-635000" algn="l"/>
            <a:endParaRPr lang="en-US" sz="3200" dirty="0">
              <a:latin typeface="Arial Rounded MT Bold"/>
              <a:cs typeface="Arial Rounded MT Bold"/>
            </a:endParaRPr>
          </a:p>
          <a:p>
            <a:pPr marL="635000" indent="-14288" algn="l"/>
            <a:r>
              <a:rPr lang="en-US" sz="3200" dirty="0" smtClean="0">
                <a:latin typeface="Arial Rounded MT Bold"/>
                <a:cs typeface="Arial Rounded MT Bold"/>
              </a:rPr>
              <a:t>Make sure questions used with data sets are of interest to students –– if no one cares about the questions, it’s not a good data set for the introductory class.</a:t>
            </a:r>
          </a:p>
          <a:p>
            <a:pPr marL="635000" indent="-14288" algn="l"/>
            <a:endParaRPr lang="en-US" sz="3200" dirty="0">
              <a:latin typeface="Arial Rounded MT Bold"/>
              <a:cs typeface="Arial Rounded MT Bold"/>
            </a:endParaRPr>
          </a:p>
          <a:p>
            <a:pPr marL="635000" indent="-14288" algn="l"/>
            <a:r>
              <a:rPr lang="en-US" sz="3200" dirty="0" smtClean="0">
                <a:latin typeface="Arial Rounded MT Bold"/>
                <a:cs typeface="Arial Rounded MT Bold"/>
              </a:rPr>
              <a:t>(Example: physical measurements on species no one has heard of.)</a:t>
            </a:r>
          </a:p>
          <a:p>
            <a:pPr marL="635000" indent="-14288" algn="l"/>
            <a:endParaRPr lang="en-US" sz="3200" dirty="0">
              <a:latin typeface="Arial Rounded MT Bold"/>
              <a:cs typeface="Arial Rounded MT Bold"/>
            </a:endParaRPr>
          </a:p>
          <a:p>
            <a:pPr marL="635000" indent="-577850" algn="l"/>
            <a:r>
              <a:rPr lang="en-US" sz="5400" dirty="0" smtClean="0">
                <a:latin typeface="Arial Rounded MT Bold"/>
                <a:cs typeface="Arial Rounded MT Bold"/>
              </a:rPr>
              <a:t>•	Ouch!  </a:t>
            </a:r>
          </a:p>
          <a:p>
            <a:pPr marL="635000" indent="-14288" algn="l"/>
            <a:endParaRPr lang="en-US" sz="3200" dirty="0">
              <a:latin typeface="Arial Rounded MT Bold"/>
              <a:cs typeface="Arial Rounded MT Bold"/>
            </a:endParaRPr>
          </a:p>
          <a:p>
            <a:pPr marL="1539875" indent="-635000" algn="l"/>
            <a:endParaRPr lang="en-US" dirty="0" smtClean="0">
              <a:latin typeface="Arial Rounded MT Bold"/>
              <a:cs typeface="Arial Rounded MT Bold"/>
            </a:endParaRPr>
          </a:p>
          <a:p>
            <a:pPr marL="635000" indent="-635000" algn="l"/>
            <a:r>
              <a:rPr lang="en-US" dirty="0" smtClean="0">
                <a:latin typeface="Arial Rounded MT Bold"/>
                <a:cs typeface="Arial Rounded MT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345386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GAISE Report.tiff"/>
          <p:cNvPicPr>
            <a:picLocks noChangeAspect="1"/>
          </p:cNvPicPr>
          <p:nvPr/>
        </p:nvPicPr>
        <p:blipFill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6" b="7436"/>
          <a:stretch>
            <a:fillRect/>
          </a:stretch>
        </p:blipFill>
        <p:spPr bwMode="auto">
          <a:xfrm>
            <a:off x="6121400" y="5029200"/>
            <a:ext cx="6640615" cy="425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11200" y="-190500"/>
            <a:ext cx="11049000" cy="248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600" dirty="0" smtClean="0">
                <a:solidFill>
                  <a:schemeClr val="tx2">
                    <a:satMod val="130000"/>
                  </a:schemeClr>
                </a:solidFill>
                <a:latin typeface="Arial Rounded MT Bold" charset="0"/>
                <a:ea typeface="+mj-ea"/>
                <a:cs typeface="Arial Rounded MT Bold" charset="0"/>
                <a:sym typeface="Arial Rounded MT Bold" charset="0"/>
              </a:rPr>
              <a:t>Why the title?  </a:t>
            </a:r>
            <a:endParaRPr lang="en-US" sz="5600" dirty="0">
              <a:solidFill>
                <a:schemeClr val="tx2">
                  <a:satMod val="130000"/>
                </a:schemeClr>
              </a:solidFill>
              <a:latin typeface="Arial Rounded MT Bold" charset="0"/>
              <a:ea typeface="ヒラギノ角ゴ ProN W6" charset="0"/>
              <a:cs typeface="ヒラギノ角ゴ ProN W6" charset="0"/>
              <a:sym typeface="Arial Rounded MT Bold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1473200" y="1828800"/>
            <a:ext cx="10668000" cy="7239000"/>
          </a:xfrm>
        </p:spPr>
        <p:txBody>
          <a:bodyPr lIns="0" tIns="0" rIns="0" bIns="0">
            <a:normAutofit/>
          </a:bodyPr>
          <a:lstStyle/>
          <a:p>
            <a:pPr marL="915988" lvl="4" indent="-795338" fontAlgn="auto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en-US" sz="3000" dirty="0" smtClean="0">
                <a:solidFill>
                  <a:srgbClr val="00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•	Daisy rhymes with “GAISE”</a:t>
            </a:r>
          </a:p>
          <a:p>
            <a:pPr marL="915988" lvl="4" indent="-795338" fontAlgn="auto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endParaRPr lang="en-US" sz="3000" dirty="0">
              <a:solidFill>
                <a:srgbClr val="000000"/>
              </a:solidFill>
              <a:latin typeface="Arial Rounded MT Bold" charset="0"/>
              <a:ea typeface="+mn-ea"/>
              <a:cs typeface="Arial Rounded MT Bold" charset="0"/>
              <a:sym typeface="Arial Rounded MT Bold" charset="0"/>
            </a:endParaRPr>
          </a:p>
          <a:p>
            <a:pPr marL="915988" lvl="4" indent="-795338" fontAlgn="auto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endParaRPr lang="en-US" sz="3000" dirty="0">
              <a:solidFill>
                <a:srgbClr val="000000"/>
              </a:solidFill>
              <a:latin typeface="Arial Rounded MT Bold" charset="0"/>
              <a:ea typeface="+mn-ea"/>
              <a:cs typeface="Arial Rounded MT Bold" charset="0"/>
              <a:sym typeface="Arial Rounded MT Bold" charset="0"/>
            </a:endParaRPr>
          </a:p>
          <a:p>
            <a:pPr marL="920750" lvl="4" indent="-800100" fontAlgn="auto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en-US" sz="3000" dirty="0" smtClean="0">
                <a:solidFill>
                  <a:srgbClr val="000000"/>
                </a:solidFill>
                <a:latin typeface="Arial Rounded MT Bold" charset="0"/>
                <a:cs typeface="Arial Rounded MT Bold" charset="0"/>
                <a:sym typeface="Arial Rounded MT Bold" charset="0"/>
              </a:rPr>
              <a:t>•	2004 </a:t>
            </a:r>
            <a:r>
              <a:rPr lang="en-US" sz="3000" dirty="0">
                <a:solidFill>
                  <a:srgbClr val="000000"/>
                </a:solidFill>
                <a:latin typeface="Arial Rounded MT Bold" charset="0"/>
                <a:cs typeface="Arial Rounded MT Bold" charset="0"/>
                <a:sym typeface="Arial Rounded MT Bold" charset="0"/>
              </a:rPr>
              <a:t>report </a:t>
            </a:r>
            <a:r>
              <a:rPr lang="en-US" sz="3000" dirty="0" smtClean="0">
                <a:solidFill>
                  <a:srgbClr val="000000"/>
                </a:solidFill>
                <a:latin typeface="Arial Rounded MT Bold" charset="0"/>
                <a:cs typeface="Arial Rounded MT Bold" charset="0"/>
                <a:sym typeface="Arial Rounded MT Bold" charset="0"/>
              </a:rPr>
              <a:t>:</a:t>
            </a:r>
          </a:p>
          <a:p>
            <a:pPr marL="920750" lvl="4" indent="-800100" fontAlgn="auto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endParaRPr lang="en-US" sz="3000" dirty="0" smtClean="0">
              <a:solidFill>
                <a:srgbClr val="000000"/>
              </a:solidFill>
              <a:latin typeface="Arial Rounded MT Bold" charset="0"/>
              <a:cs typeface="Arial Rounded MT Bold" charset="0"/>
              <a:sym typeface="Arial Rounded MT Bold" charset="0"/>
            </a:endParaRPr>
          </a:p>
          <a:p>
            <a:pPr marL="920750" lvl="4" indent="-800100" fontAlgn="auto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en-US" sz="3000" dirty="0">
                <a:solidFill>
                  <a:srgbClr val="000000"/>
                </a:solidFill>
                <a:latin typeface="Arial Rounded MT Bold" charset="0"/>
                <a:cs typeface="Arial Rounded MT Bold" charset="0"/>
                <a:sym typeface="Arial Rounded MT Bold" charset="0"/>
              </a:rPr>
              <a:t>	</a:t>
            </a:r>
            <a:endParaRPr lang="en-US" sz="3000" dirty="0" smtClean="0">
              <a:solidFill>
                <a:srgbClr val="000000"/>
              </a:solidFill>
              <a:latin typeface="Arial Rounded MT Bold" charset="0"/>
              <a:cs typeface="Arial Rounded MT Bold" charset="0"/>
              <a:sym typeface="Arial Rounded MT Bold" charset="0"/>
            </a:endParaRPr>
          </a:p>
          <a:p>
            <a:pPr marL="920750" lvl="4" indent="-800100" fontAlgn="auto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en-US" sz="3000" dirty="0">
                <a:solidFill>
                  <a:srgbClr val="000000"/>
                </a:solidFill>
                <a:latin typeface="Arial Rounded MT Bold" charset="0"/>
                <a:cs typeface="Arial Rounded MT Bold" charset="0"/>
                <a:sym typeface="Arial Rounded MT Bold" charset="0"/>
              </a:rPr>
              <a:t>	</a:t>
            </a:r>
            <a:r>
              <a:rPr lang="en-US" sz="3000" dirty="0" smtClean="0">
                <a:solidFill>
                  <a:srgbClr val="000000"/>
                </a:solidFill>
                <a:latin typeface="Arial Rounded MT Bold" charset="0"/>
                <a:cs typeface="Arial Rounded MT Bold" charset="0"/>
                <a:sym typeface="Arial Rounded MT Bold" charset="0"/>
              </a:rPr>
              <a:t>“</a:t>
            </a:r>
            <a:r>
              <a:rPr lang="en-US" sz="3000" dirty="0">
                <a:solidFill>
                  <a:srgbClr val="000000"/>
                </a:solidFill>
                <a:latin typeface="Arial Rounded MT Bold" charset="0"/>
                <a:cs typeface="Arial Rounded MT Bold" charset="0"/>
                <a:sym typeface="Arial Rounded MT Bold" charset="0"/>
              </a:rPr>
              <a:t>Guidelines for Assessment and Instruction in </a:t>
            </a:r>
            <a:r>
              <a:rPr lang="en-US" sz="3000" dirty="0" smtClean="0">
                <a:solidFill>
                  <a:srgbClr val="000000"/>
                </a:solidFill>
                <a:latin typeface="Arial Rounded MT Bold" charset="0"/>
                <a:cs typeface="Arial Rounded MT Bold" charset="0"/>
                <a:sym typeface="Arial Rounded MT Bold" charset="0"/>
              </a:rPr>
              <a:t>   Statistics </a:t>
            </a:r>
            <a:r>
              <a:rPr lang="en-US" sz="3000" dirty="0">
                <a:solidFill>
                  <a:srgbClr val="000000"/>
                </a:solidFill>
                <a:latin typeface="Arial Rounded MT Bold" charset="0"/>
                <a:cs typeface="Arial Rounded MT Bold" charset="0"/>
                <a:sym typeface="Arial Rounded MT Bold" charset="0"/>
              </a:rPr>
              <a:t>Education” – hence </a:t>
            </a:r>
            <a:r>
              <a:rPr lang="en-US" sz="3000" dirty="0" smtClean="0">
                <a:solidFill>
                  <a:srgbClr val="000000"/>
                </a:solidFill>
                <a:latin typeface="Arial Rounded MT Bold" charset="0"/>
                <a:cs typeface="Arial Rounded MT Bold" charset="0"/>
                <a:sym typeface="Arial Rounded MT Bold" charset="0"/>
              </a:rPr>
              <a:t>GAISE</a:t>
            </a:r>
          </a:p>
          <a:p>
            <a:pPr marL="920750" lvl="4" indent="-800100" fontAlgn="auto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en-US" sz="3000" dirty="0" smtClean="0">
                <a:solidFill>
                  <a:srgbClr val="000000"/>
                </a:solidFill>
                <a:latin typeface="Arial Rounded MT Bold" charset="0"/>
                <a:cs typeface="Arial Rounded MT Bold" charset="0"/>
                <a:sym typeface="Arial Rounded MT Bold" charset="0"/>
              </a:rPr>
              <a:t> </a:t>
            </a:r>
            <a:endParaRPr lang="en-US" sz="3000" dirty="0">
              <a:solidFill>
                <a:srgbClr val="000000"/>
              </a:solidFill>
              <a:latin typeface="Arial Rounded MT Bold" charset="0"/>
              <a:cs typeface="Arial Rounded MT Bold" charset="0"/>
              <a:sym typeface="Arial Rounded MT Bold" charset="0"/>
            </a:endParaRPr>
          </a:p>
          <a:p>
            <a:pPr marL="920750" lvl="4" indent="-800100" fontAlgn="auto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en-US" sz="3000" dirty="0" smtClean="0">
                <a:solidFill>
                  <a:srgbClr val="000000"/>
                </a:solidFill>
                <a:latin typeface="Arial Rounded MT Bold" charset="0"/>
                <a:cs typeface="Arial Rounded MT Bold" charset="0"/>
                <a:sym typeface="Arial Rounded MT Bold" charset="0"/>
              </a:rPr>
              <a:t>•	Design of the Introductory Course, </a:t>
            </a:r>
          </a:p>
          <a:p>
            <a:pPr marL="920750" lvl="4" indent="-800100" fontAlgn="auto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endParaRPr lang="en-US" sz="3000" dirty="0">
              <a:solidFill>
                <a:srgbClr val="000000"/>
              </a:solidFill>
              <a:latin typeface="Arial Rounded MT Bold" charset="0"/>
              <a:cs typeface="Arial Rounded MT Bold" charset="0"/>
              <a:sym typeface="Arial Rounded MT Bold" charset="0"/>
            </a:endParaRPr>
          </a:p>
          <a:p>
            <a:pPr marL="920750" lvl="4" indent="-800100" fontAlgn="auto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en-US" sz="3000" dirty="0" smtClean="0">
                <a:solidFill>
                  <a:srgbClr val="000000"/>
                </a:solidFill>
                <a:latin typeface="Arial Rounded MT Bold" charset="0"/>
                <a:cs typeface="Arial Rounded MT Bold" charset="0"/>
                <a:sym typeface="Arial Rounded MT Bold" charset="0"/>
              </a:rPr>
              <a:t>•	Found at:</a:t>
            </a:r>
            <a:r>
              <a:rPr lang="en-US" sz="3000" dirty="0">
                <a:solidFill>
                  <a:srgbClr val="000000"/>
                </a:solidFill>
                <a:latin typeface="Arial Rounded MT Bold" charset="0"/>
                <a:cs typeface="Arial Rounded MT Bold" charset="0"/>
                <a:sym typeface="Arial Rounded MT Bold" charset="0"/>
              </a:rPr>
              <a:t> </a:t>
            </a:r>
            <a:r>
              <a:rPr lang="en-US" sz="3000" dirty="0" smtClean="0">
                <a:solidFill>
                  <a:srgbClr val="000000"/>
                </a:solidFill>
                <a:latin typeface="Arial Rounded MT Bold" charset="0"/>
                <a:cs typeface="Arial Rounded MT Bold" charset="0"/>
                <a:sym typeface="Arial Rounded MT Bold" charset="0"/>
              </a:rPr>
              <a:t> </a:t>
            </a:r>
          </a:p>
          <a:p>
            <a:pPr marL="920750" lvl="4" indent="-800100" fontAlgn="auto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endParaRPr lang="en-US" sz="3000" dirty="0" smtClean="0">
              <a:solidFill>
                <a:srgbClr val="000000"/>
              </a:solidFill>
              <a:latin typeface="Arial Rounded MT Bold" charset="0"/>
              <a:cs typeface="Arial Rounded MT Bold" charset="0"/>
              <a:sym typeface="Arial Rounded MT Bold" charset="0"/>
            </a:endParaRPr>
          </a:p>
          <a:p>
            <a:pPr marL="920750" lvl="4" indent="-800100" fontAlgn="auto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en-US" dirty="0" smtClean="0">
                <a:latin typeface="Arial Rounded MT Bold"/>
                <a:cs typeface="Arial Rounded MT Bold"/>
              </a:rPr>
              <a:t>http</a:t>
            </a:r>
            <a:r>
              <a:rPr lang="en-US" dirty="0">
                <a:latin typeface="Arial Rounded MT Bold"/>
                <a:cs typeface="Arial Rounded MT Bold"/>
              </a:rPr>
              <a:t>://</a:t>
            </a:r>
            <a:r>
              <a:rPr lang="en-US" dirty="0" err="1">
                <a:latin typeface="Arial Rounded MT Bold"/>
                <a:cs typeface="Arial Rounded MT Bold"/>
              </a:rPr>
              <a:t>www.amstat.org</a:t>
            </a:r>
            <a:r>
              <a:rPr lang="en-US" dirty="0">
                <a:latin typeface="Arial Rounded MT Bold"/>
                <a:cs typeface="Arial Rounded MT Bold"/>
              </a:rPr>
              <a:t>/Education/</a:t>
            </a:r>
            <a:r>
              <a:rPr lang="en-US" dirty="0" err="1">
                <a:latin typeface="Arial Rounded MT Bold"/>
                <a:cs typeface="Arial Rounded MT Bold"/>
              </a:rPr>
              <a:t>gaise</a:t>
            </a:r>
            <a:r>
              <a:rPr lang="en-US" dirty="0">
                <a:latin typeface="Arial Rounded MT Bold"/>
                <a:cs typeface="Arial Rounded MT Bold"/>
              </a:rPr>
              <a:t>/</a:t>
            </a:r>
            <a:r>
              <a:rPr lang="en-US" dirty="0" err="1">
                <a:latin typeface="Arial Rounded MT Bold"/>
                <a:cs typeface="Arial Rounded MT Bold"/>
              </a:rPr>
              <a:t>GAISECollege.htm</a:t>
            </a:r>
            <a:r>
              <a:rPr lang="en-US" dirty="0">
                <a:latin typeface="Arial Rounded MT Bold"/>
                <a:cs typeface="Arial Rounded MT Bold"/>
              </a:rPr>
              <a:t> </a:t>
            </a:r>
            <a:endParaRPr lang="en-US" dirty="0">
              <a:solidFill>
                <a:srgbClr val="000000"/>
              </a:solidFill>
              <a:latin typeface="Arial Rounded MT Bold" charset="0"/>
              <a:cs typeface="Arial Rounded MT Bold" charset="0"/>
              <a:sym typeface="Arial Rounded MT Bold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alphaModFix amt="43000"/>
          </a:blip>
          <a:srcRect l="-33466" r="-33466"/>
          <a:stretch>
            <a:fillRect/>
          </a:stretch>
        </p:blipFill>
        <p:spPr bwMode="auto">
          <a:xfrm>
            <a:off x="7569200" y="685800"/>
            <a:ext cx="6113942" cy="363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25274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3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3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eam Schooner.jpg"/>
          <p:cNvPicPr>
            <a:picLocks noChangeAspect="1"/>
          </p:cNvPicPr>
          <p:nvPr/>
        </p:nvPicPr>
        <p:blipFill>
          <a:blip r:embed="rId2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1447800"/>
            <a:ext cx="10972800" cy="8152529"/>
          </a:xfrm>
          <a:prstGeom prst="rect">
            <a:avLst/>
          </a:prstGeom>
        </p:spPr>
      </p:pic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473200" y="457200"/>
            <a:ext cx="111252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  <a:latin typeface="Arial Rounded MT Bold" charset="0"/>
                <a:ea typeface="+mj-ea"/>
                <a:cs typeface="Arial Rounded MT Bold" charset="0"/>
                <a:sym typeface="Arial Rounded MT Bold" charset="0"/>
              </a:rPr>
              <a:t>Who here has heard of steam schooners?</a:t>
            </a:r>
            <a:endParaRPr lang="en-US" sz="4000" dirty="0">
              <a:solidFill>
                <a:schemeClr val="tx2">
                  <a:satMod val="130000"/>
                </a:schemeClr>
              </a:solidFill>
              <a:latin typeface="Arial Rounded MT Bold" charset="0"/>
              <a:ea typeface="ヒラギノ角ゴ ProN W6" charset="0"/>
              <a:cs typeface="ヒラギノ角ゴ ProN W6" charset="0"/>
              <a:sym typeface="Arial Rounded MT Bold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1625600" y="1447800"/>
            <a:ext cx="8001000" cy="1219200"/>
          </a:xfrm>
        </p:spPr>
        <p:txBody>
          <a:bodyPr lIns="0" tIns="0" rIns="0" bIns="0">
            <a:normAutofit/>
          </a:bodyPr>
          <a:lstStyle/>
          <a:p>
            <a:pPr marL="912813" lvl="4" indent="-885825" fontAlgn="auto">
              <a:spcBef>
                <a:spcPts val="2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en-US" sz="3600" smtClean="0">
                <a:solidFill>
                  <a:srgbClr val="00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	</a:t>
            </a:r>
            <a:endParaRPr lang="en-US" sz="3200" dirty="0">
              <a:solidFill>
                <a:srgbClr val="000000"/>
              </a:solidFill>
              <a:latin typeface="Arial Rounded MT Bold" charset="0"/>
              <a:cs typeface="Arial Rounded MT Bold" charset="0"/>
              <a:sym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43505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eam Schooner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371600"/>
            <a:ext cx="10972800" cy="8152529"/>
          </a:xfrm>
          <a:prstGeom prst="rect">
            <a:avLst/>
          </a:prstGeom>
        </p:spPr>
      </p:pic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473200" y="457200"/>
            <a:ext cx="111252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  <a:latin typeface="Arial Rounded MT Bold" charset="0"/>
                <a:ea typeface="+mj-ea"/>
                <a:cs typeface="Arial Rounded MT Bold" charset="0"/>
                <a:sym typeface="Arial Rounded MT Bold" charset="0"/>
              </a:rPr>
              <a:t>Who here has heard of steam schooners?</a:t>
            </a:r>
            <a:endParaRPr lang="en-US" sz="4000" dirty="0">
              <a:solidFill>
                <a:schemeClr val="tx2">
                  <a:satMod val="130000"/>
                </a:schemeClr>
              </a:solidFill>
              <a:latin typeface="Arial Rounded MT Bold" charset="0"/>
              <a:ea typeface="ヒラギノ角ゴ ProN W6" charset="0"/>
              <a:cs typeface="ヒラギノ角ゴ ProN W6" charset="0"/>
              <a:sym typeface="Arial Rounded MT Bold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1625600" y="1447800"/>
            <a:ext cx="8001000" cy="1219200"/>
          </a:xfrm>
        </p:spPr>
        <p:txBody>
          <a:bodyPr lIns="0" tIns="0" rIns="0" bIns="0">
            <a:normAutofit/>
          </a:bodyPr>
          <a:lstStyle/>
          <a:p>
            <a:pPr marL="912813" lvl="4" indent="-885825" fontAlgn="auto">
              <a:spcBef>
                <a:spcPts val="2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en-US" sz="3600" dirty="0" smtClean="0">
                <a:solidFill>
                  <a:srgbClr val="00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	</a:t>
            </a:r>
            <a:endParaRPr lang="en-US" sz="3200" dirty="0">
              <a:solidFill>
                <a:srgbClr val="000000"/>
              </a:solidFill>
              <a:latin typeface="Arial Rounded MT Bold" charset="0"/>
              <a:cs typeface="Arial Rounded MT Bold" charset="0"/>
              <a:sym typeface="Arial Rounded MT Bold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5600" y="1600200"/>
            <a:ext cx="11049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0" indent="-635000" algn="l"/>
            <a:r>
              <a:rPr lang="en-US" sz="3200" dirty="0" smtClean="0">
                <a:latin typeface="Arial Rounded MT Bold"/>
                <a:cs typeface="Arial Rounded MT Bold"/>
              </a:rPr>
              <a:t>•	Wooden “schooners” important in the coastal trade in California from about 1875 – 1935 </a:t>
            </a:r>
          </a:p>
          <a:p>
            <a:pPr marL="635000" indent="-635000" algn="l"/>
            <a:r>
              <a:rPr lang="en-US" sz="3200" dirty="0">
                <a:latin typeface="Arial Rounded MT Bold"/>
                <a:cs typeface="Arial Rounded MT Bold"/>
              </a:rPr>
              <a:t>	</a:t>
            </a:r>
            <a:r>
              <a:rPr lang="en-US" sz="3200" dirty="0" smtClean="0">
                <a:latin typeface="Arial Rounded MT Bold"/>
                <a:cs typeface="Arial Rounded MT Bold"/>
              </a:rPr>
              <a:t>	(Note the load of lumber)</a:t>
            </a:r>
          </a:p>
          <a:p>
            <a:pPr marL="635000" indent="-635000" algn="l"/>
            <a:endParaRPr lang="en-US" sz="3200" dirty="0">
              <a:latin typeface="Arial Rounded MT Bold"/>
              <a:cs typeface="Arial Rounded MT Bold"/>
            </a:endParaRPr>
          </a:p>
          <a:p>
            <a:pPr marL="635000" indent="-635000" algn="l"/>
            <a:r>
              <a:rPr lang="en-US" sz="3200" dirty="0" smtClean="0">
                <a:latin typeface="Arial Rounded MT Bold"/>
                <a:cs typeface="Arial Rounded MT Bold"/>
              </a:rPr>
              <a:t>•	Form the basis of one of our guided inquiries – and it seems to work.</a:t>
            </a:r>
          </a:p>
        </p:txBody>
      </p:sp>
    </p:spTree>
    <p:extLst>
      <p:ext uri="{BB962C8B-B14F-4D97-AF65-F5344CB8AC3E}">
        <p14:creationId xmlns:p14="http://schemas.microsoft.com/office/powerpoint/2010/main" val="184061853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eam Schooner.jp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371600"/>
            <a:ext cx="10972800" cy="8152529"/>
          </a:xfrm>
          <a:prstGeom prst="rect">
            <a:avLst/>
          </a:prstGeom>
        </p:spPr>
      </p:pic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330200" y="228600"/>
            <a:ext cx="111252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  <a:latin typeface="Arial Rounded MT Bold" charset="0"/>
                <a:ea typeface="+mj-ea"/>
                <a:cs typeface="Arial Rounded MT Bold" charset="0"/>
                <a:sym typeface="Arial Rounded MT Bold" charset="0"/>
              </a:rPr>
              <a:t>Guilty, and plea for mercy</a:t>
            </a:r>
            <a:endParaRPr lang="en-US" sz="4000" dirty="0">
              <a:solidFill>
                <a:schemeClr val="tx2">
                  <a:satMod val="130000"/>
                </a:schemeClr>
              </a:solidFill>
              <a:latin typeface="Arial Rounded MT Bold" charset="0"/>
              <a:ea typeface="ヒラギノ角ゴ ProN W6" charset="0"/>
              <a:cs typeface="ヒラギノ角ゴ ProN W6" charset="0"/>
              <a:sym typeface="Arial Rounded MT Bold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1625600" y="1447800"/>
            <a:ext cx="8001000" cy="1219200"/>
          </a:xfrm>
        </p:spPr>
        <p:txBody>
          <a:bodyPr lIns="0" tIns="0" rIns="0" bIns="0">
            <a:normAutofit/>
          </a:bodyPr>
          <a:lstStyle/>
          <a:p>
            <a:pPr marL="912813" lvl="4" indent="-885825" fontAlgn="auto">
              <a:spcBef>
                <a:spcPts val="2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en-US" sz="3600" dirty="0" smtClean="0">
                <a:solidFill>
                  <a:srgbClr val="00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	</a:t>
            </a:r>
            <a:endParaRPr lang="en-US" sz="3200" dirty="0">
              <a:solidFill>
                <a:srgbClr val="000000"/>
              </a:solidFill>
              <a:latin typeface="Arial Rounded MT Bold" charset="0"/>
              <a:cs typeface="Arial Rounded MT Bold" charset="0"/>
              <a:sym typeface="Arial Rounded MT Bold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7000" y="1371600"/>
            <a:ext cx="11379200" cy="7232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0" indent="-635000" algn="l"/>
            <a:r>
              <a:rPr lang="en-US" sz="3200" dirty="0" smtClean="0">
                <a:latin typeface="Arial Rounded MT Bold"/>
                <a:cs typeface="Arial Rounded MT Bold"/>
              </a:rPr>
              <a:t>•	Interest and connectedness to student’s lives is important, . . .</a:t>
            </a:r>
          </a:p>
          <a:p>
            <a:pPr marL="635000" indent="-635000" algn="l"/>
            <a:endParaRPr lang="en-US" sz="3200" dirty="0">
              <a:latin typeface="Arial Rounded MT Bold"/>
              <a:cs typeface="Arial Rounded MT Bold"/>
            </a:endParaRPr>
          </a:p>
          <a:p>
            <a:pPr marL="635000" indent="-635000" algn="l"/>
            <a:r>
              <a:rPr lang="en-US" sz="3200" dirty="0" smtClean="0">
                <a:latin typeface="Arial Rounded MT Bold"/>
                <a:cs typeface="Arial Rounded MT Bold"/>
              </a:rPr>
              <a:t>•	Expanding horizons is also good</a:t>
            </a:r>
          </a:p>
          <a:p>
            <a:pPr marL="1255713" indent="-635000" algn="l"/>
            <a:r>
              <a:rPr lang="en-US" sz="2800" dirty="0" smtClean="0">
                <a:latin typeface="Arial Rounded MT Bold"/>
                <a:cs typeface="Arial Rounded MT Bold"/>
              </a:rPr>
              <a:t>–	Number of people in a household: the idea  is easy for students, . . .</a:t>
            </a:r>
          </a:p>
          <a:p>
            <a:pPr marL="1255713" indent="-635000" algn="l"/>
            <a:r>
              <a:rPr lang="en-US" sz="2800" dirty="0" smtClean="0">
                <a:latin typeface="Arial Rounded MT Bold"/>
                <a:cs typeface="Arial Rounded MT Bold"/>
              </a:rPr>
              <a:t>–	Allows comparison with data on household size in other times and places also important.</a:t>
            </a:r>
          </a:p>
          <a:p>
            <a:pPr marL="635000" indent="-635000" algn="l"/>
            <a:endParaRPr lang="en-US" sz="3200" dirty="0">
              <a:latin typeface="Arial Rounded MT Bold"/>
              <a:cs typeface="Arial Rounded MT Bold"/>
            </a:endParaRPr>
          </a:p>
          <a:p>
            <a:pPr marL="635000" indent="-635000" algn="l"/>
            <a:r>
              <a:rPr lang="en-US" sz="3200" dirty="0" smtClean="0">
                <a:latin typeface="Arial Rounded MT Bold"/>
                <a:cs typeface="Arial Rounded MT Bold"/>
              </a:rPr>
              <a:t>•	Still, we plead guilty, and need people to make guided inquiries on e.g., baseball, music, movies </a:t>
            </a:r>
          </a:p>
          <a:p>
            <a:pPr marL="635000" indent="-635000" algn="l"/>
            <a:endParaRPr lang="en-US" sz="3200" dirty="0">
              <a:latin typeface="Arial Rounded MT Bold"/>
              <a:cs typeface="Arial Rounded MT Bold"/>
            </a:endParaRPr>
          </a:p>
          <a:p>
            <a:pPr marL="635000" indent="-635000" algn="l"/>
            <a:r>
              <a:rPr lang="en-US" sz="3200" dirty="0" smtClean="0">
                <a:latin typeface="Arial Rounded MT Bold"/>
                <a:cs typeface="Arial Rounded MT Bold"/>
              </a:rPr>
              <a:t>	</a:t>
            </a:r>
            <a:r>
              <a:rPr lang="en-US" sz="4000" dirty="0" smtClean="0">
                <a:latin typeface="Arial Rounded MT Bold"/>
                <a:cs typeface="Arial Rounded MT Bold"/>
              </a:rPr>
              <a:t>Snagging data, both for analysis and from already published papers, is great fun!  </a:t>
            </a:r>
            <a:endParaRPr lang="en-US" sz="3200" dirty="0" smtClean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83854679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11200" y="-190500"/>
            <a:ext cx="11734800" cy="2095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600" dirty="0" smtClean="0">
                <a:solidFill>
                  <a:schemeClr val="tx2">
                    <a:satMod val="130000"/>
                  </a:schemeClr>
                </a:solidFill>
                <a:latin typeface="Arial Rounded MT Bold" charset="0"/>
                <a:ea typeface="+mj-ea"/>
                <a:cs typeface="Arial Rounded MT Bold" charset="0"/>
                <a:sym typeface="Arial Rounded MT Bold" charset="0"/>
              </a:rPr>
              <a:t>Technology </a:t>
            </a:r>
            <a:r>
              <a:rPr lang="en-US" sz="2800" dirty="0" smtClean="0">
                <a:solidFill>
                  <a:schemeClr val="tx2">
                    <a:satMod val="130000"/>
                  </a:schemeClr>
                </a:solidFill>
                <a:latin typeface="Arial Rounded MT Bold" charset="0"/>
                <a:ea typeface="+mj-ea"/>
                <a:cs typeface="Arial Rounded MT Bold" charset="0"/>
                <a:sym typeface="Arial Rounded MT Bold" charset="0"/>
              </a:rPr>
              <a:t>(GAISE Cylinder 5)</a:t>
            </a:r>
            <a:endParaRPr lang="en-US" sz="3200" dirty="0">
              <a:solidFill>
                <a:schemeClr val="tx2">
                  <a:satMod val="130000"/>
                </a:schemeClr>
              </a:solidFill>
              <a:latin typeface="Arial Rounded MT Bold" charset="0"/>
              <a:ea typeface="ヒラギノ角ゴ ProN W6" charset="0"/>
              <a:cs typeface="ヒラギノ角ゴ ProN W6" charset="0"/>
              <a:sym typeface="Arial Rounded MT Bold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1625600" y="1447800"/>
            <a:ext cx="10820400" cy="8077200"/>
          </a:xfrm>
        </p:spPr>
        <p:txBody>
          <a:bodyPr lIns="0" tIns="0" rIns="0" bIns="0">
            <a:normAutofit/>
          </a:bodyPr>
          <a:lstStyle/>
          <a:p>
            <a:pPr marL="912813" lvl="4" indent="-885825" fontAlgn="auto">
              <a:spcBef>
                <a:spcPts val="2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en-US" sz="3600" dirty="0" smtClean="0">
                <a:solidFill>
                  <a:srgbClr val="00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	</a:t>
            </a:r>
            <a:endParaRPr lang="en-US" sz="3200" dirty="0">
              <a:solidFill>
                <a:srgbClr val="000000"/>
              </a:solidFill>
              <a:latin typeface="Arial Rounded MT Bold" charset="0"/>
              <a:cs typeface="Arial Rounded MT Bold" charset="0"/>
              <a:sym typeface="Arial Rounded MT Bol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7000" y="1295400"/>
            <a:ext cx="11353800" cy="7391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9113" lvl="4" indent="-519113" algn="l"/>
            <a:r>
              <a:rPr lang="en-US" sz="3200" dirty="0" smtClean="0">
                <a:latin typeface="Arial Rounded MT Bold"/>
                <a:cs typeface="Arial Rounded MT Bold"/>
              </a:rPr>
              <a:t>•	</a:t>
            </a:r>
            <a:r>
              <a:rPr lang="en-US" sz="3000" dirty="0" smtClean="0">
                <a:solidFill>
                  <a:srgbClr val="000000"/>
                </a:solidFill>
                <a:latin typeface="Arial Rounded MT Bold" charset="0"/>
                <a:cs typeface="Arial Rounded MT Bold" charset="0"/>
                <a:sym typeface="Arial Rounded MT Bold" charset="0"/>
              </a:rPr>
              <a:t>Use </a:t>
            </a:r>
            <a:r>
              <a:rPr lang="en-US" sz="3000" dirty="0">
                <a:solidFill>
                  <a:srgbClr val="000000"/>
                </a:solidFill>
                <a:latin typeface="Arial Rounded MT Bold" charset="0"/>
                <a:cs typeface="Arial Rounded MT Bold" charset="0"/>
                <a:sym typeface="Arial Rounded MT Bold" charset="0"/>
              </a:rPr>
              <a:t>technology for developing conceptual understanding and analyzing </a:t>
            </a:r>
            <a:r>
              <a:rPr lang="en-US" sz="3000" dirty="0" smtClean="0">
                <a:solidFill>
                  <a:srgbClr val="000000"/>
                </a:solidFill>
                <a:latin typeface="Arial Rounded MT Bold" charset="0"/>
                <a:cs typeface="Arial Rounded MT Bold" charset="0"/>
                <a:sym typeface="Arial Rounded MT Bold" charset="0"/>
              </a:rPr>
              <a:t>data</a:t>
            </a:r>
          </a:p>
          <a:p>
            <a:pPr marL="519113" lvl="4" indent="-519113" algn="l"/>
            <a:endParaRPr lang="en-US" sz="3000" dirty="0">
              <a:solidFill>
                <a:srgbClr val="000000"/>
              </a:solidFill>
              <a:latin typeface="Arial Rounded MT Bold" charset="0"/>
              <a:cs typeface="Arial Rounded MT Bold" charset="0"/>
              <a:sym typeface="Arial Rounded MT Bold" charset="0"/>
            </a:endParaRPr>
          </a:p>
          <a:p>
            <a:pPr marL="519113" lvl="4" indent="-519113" algn="l"/>
            <a:r>
              <a:rPr lang="en-US" sz="3000" dirty="0" smtClean="0">
                <a:solidFill>
                  <a:srgbClr val="000000"/>
                </a:solidFill>
                <a:latin typeface="Arial Rounded MT Bold" charset="0"/>
                <a:cs typeface="Arial Rounded MT Bold" charset="0"/>
                <a:sym typeface="Arial Rounded MT Bold" charset="0"/>
              </a:rPr>
              <a:t>•	Which technology?</a:t>
            </a:r>
            <a:endParaRPr lang="en-US" sz="3000" dirty="0">
              <a:solidFill>
                <a:srgbClr val="000000"/>
              </a:solidFill>
              <a:latin typeface="Arial Rounded MT Bold" charset="0"/>
              <a:cs typeface="Arial Rounded MT Bold" charset="0"/>
              <a:sym typeface="Arial Rounded MT Bold" charset="0"/>
            </a:endParaRPr>
          </a:p>
          <a:p>
            <a:pPr marL="1027113" lvl="4" indent="-519113" algn="l"/>
            <a:r>
              <a:rPr lang="en-US" sz="3000" dirty="0" smtClean="0">
                <a:solidFill>
                  <a:srgbClr val="000000"/>
                </a:solidFill>
                <a:latin typeface="Arial Rounded MT Bold" charset="0"/>
                <a:cs typeface="Arial Rounded MT Bold" charset="0"/>
                <a:sym typeface="Arial Rounded MT Bold" charset="0"/>
              </a:rPr>
              <a:t>–	Computers, not calculators</a:t>
            </a:r>
            <a:endParaRPr lang="en-US" sz="3000" dirty="0">
              <a:solidFill>
                <a:srgbClr val="000000"/>
              </a:solidFill>
              <a:latin typeface="Arial Rounded MT Bold" charset="0"/>
              <a:cs typeface="Arial Rounded MT Bold" charset="0"/>
              <a:sym typeface="Arial Rounded MT Bold" charset="0"/>
            </a:endParaRPr>
          </a:p>
          <a:p>
            <a:pPr marL="1027113" lvl="4" indent="-519113" algn="l"/>
            <a:r>
              <a:rPr lang="en-US" sz="3000" dirty="0" smtClean="0">
                <a:solidFill>
                  <a:srgbClr val="000000"/>
                </a:solidFill>
                <a:latin typeface="Arial Rounded MT Bold" charset="0"/>
                <a:cs typeface="Arial Rounded MT Bold" charset="0"/>
                <a:sym typeface="Arial Rounded MT Bold" charset="0"/>
              </a:rPr>
              <a:t>–	Decided to Use Fathom, from Key Press . . .</a:t>
            </a:r>
          </a:p>
          <a:p>
            <a:pPr marL="519113" lvl="4" indent="-519113" algn="l"/>
            <a:endParaRPr lang="en-US" sz="3000" dirty="0">
              <a:solidFill>
                <a:srgbClr val="000000"/>
              </a:solidFill>
              <a:latin typeface="Arial Rounded MT Bold" charset="0"/>
              <a:cs typeface="Arial Rounded MT Bold" charset="0"/>
              <a:sym typeface="Arial Rounded MT Bold" charset="0"/>
            </a:endParaRPr>
          </a:p>
          <a:p>
            <a:pPr marL="519113" lvl="4" indent="-519113" algn="l"/>
            <a:r>
              <a:rPr lang="en-US" sz="3000" dirty="0" smtClean="0">
                <a:solidFill>
                  <a:srgbClr val="000000"/>
                </a:solidFill>
                <a:latin typeface="Arial Rounded MT Bold" charset="0"/>
                <a:cs typeface="Arial Rounded MT Bold" charset="0"/>
                <a:sym typeface="Arial Rounded MT Bold" charset="0"/>
              </a:rPr>
              <a:t>•	We use Fathom both for data analysis and also for developing conceptual understanding.</a:t>
            </a:r>
          </a:p>
          <a:p>
            <a:pPr marL="519113" lvl="4" indent="-519113" algn="l"/>
            <a:endParaRPr lang="en-US" sz="3000" dirty="0">
              <a:solidFill>
                <a:srgbClr val="000000"/>
              </a:solidFill>
              <a:latin typeface="Arial Rounded MT Bold" charset="0"/>
              <a:cs typeface="Arial Rounded MT Bold" charset="0"/>
              <a:sym typeface="Arial Rounded MT Bold" charset="0"/>
            </a:endParaRPr>
          </a:p>
          <a:p>
            <a:pPr marL="519113" lvl="4" indent="-519113" algn="l"/>
            <a:r>
              <a:rPr lang="en-US" sz="3000" dirty="0" smtClean="0">
                <a:solidFill>
                  <a:srgbClr val="000000"/>
                </a:solidFill>
                <a:latin typeface="Arial Rounded MT Bold" charset="0"/>
                <a:cs typeface="Arial Rounded MT Bold" charset="0"/>
                <a:sym typeface="Arial Rounded MT Bold" charset="0"/>
              </a:rPr>
              <a:t>•	Students are required to have a copy; but it is cheap ($10)</a:t>
            </a:r>
          </a:p>
          <a:p>
            <a:pPr marL="519113" lvl="4" indent="-519113" algn="l"/>
            <a:endParaRPr lang="en-US" sz="3000" dirty="0">
              <a:solidFill>
                <a:srgbClr val="000000"/>
              </a:solidFill>
              <a:latin typeface="Arial Rounded MT Bold" charset="0"/>
              <a:cs typeface="Arial Rounded MT Bold" charset="0"/>
              <a:sym typeface="Arial Rounded MT Bold" charset="0"/>
            </a:endParaRPr>
          </a:p>
          <a:p>
            <a:pPr marL="519113" lvl="4" indent="-519113" algn="l"/>
            <a:r>
              <a:rPr lang="en-US" sz="3000" dirty="0" smtClean="0">
                <a:solidFill>
                  <a:srgbClr val="000000"/>
                </a:solidFill>
                <a:latin typeface="Arial Rounded MT Bold" charset="0"/>
                <a:cs typeface="Arial Rounded MT Bold" charset="0"/>
                <a:sym typeface="Arial Rounded MT Bold" charset="0"/>
              </a:rPr>
              <a:t>•	Best to see some examples:</a:t>
            </a:r>
          </a:p>
          <a:p>
            <a:pPr marL="519113" lvl="4" indent="-519113" algn="l"/>
            <a:r>
              <a:rPr lang="en-US" sz="3000" dirty="0">
                <a:solidFill>
                  <a:srgbClr val="000000"/>
                </a:solidFill>
                <a:latin typeface="Arial Rounded MT Bold" charset="0"/>
                <a:cs typeface="Arial Rounded MT Bold" charset="0"/>
                <a:sym typeface="Arial Rounded MT Bold" charset="0"/>
              </a:rPr>
              <a:t>	</a:t>
            </a:r>
            <a:r>
              <a:rPr lang="en-US" sz="3200" dirty="0" smtClean="0">
                <a:latin typeface="Arial Rounded MT Bold"/>
                <a:cs typeface="Arial Rounded MT Bold"/>
              </a:rPr>
              <a:t>–	 Regression Example</a:t>
            </a:r>
          </a:p>
          <a:p>
            <a:pPr marL="1027113" lvl="4" indent="-519113" algn="l"/>
            <a:r>
              <a:rPr lang="en-US" sz="3200" dirty="0" smtClean="0">
                <a:latin typeface="Arial Rounded MT Bold"/>
                <a:cs typeface="Arial Rounded MT Bold"/>
              </a:rPr>
              <a:t>–	Sampling Distribution Example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  <p:pic>
        <p:nvPicPr>
          <p:cNvPr id="3" name="Picture 2" descr="Hudson2.tiff"/>
          <p:cNvPicPr>
            <a:picLocks noChangeAspect="1"/>
          </p:cNvPicPr>
          <p:nvPr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6781800"/>
            <a:ext cx="4914900" cy="219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7777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11200" y="-190500"/>
            <a:ext cx="11734800" cy="2095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600" dirty="0" smtClean="0">
                <a:solidFill>
                  <a:schemeClr val="tx2">
                    <a:satMod val="130000"/>
                  </a:schemeClr>
                </a:solidFill>
                <a:latin typeface="Arial Rounded MT Bold" charset="0"/>
                <a:ea typeface="+mj-ea"/>
                <a:cs typeface="Arial Rounded MT Bold" charset="0"/>
                <a:sym typeface="Arial Rounded MT Bold" charset="0"/>
              </a:rPr>
              <a:t>Technology </a:t>
            </a:r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  <a:latin typeface="Arial Rounded MT Bold" charset="0"/>
                <a:ea typeface="+mj-ea"/>
                <a:cs typeface="Arial Rounded MT Bold" charset="0"/>
                <a:sym typeface="Arial Rounded MT Bold" charset="0"/>
              </a:rPr>
              <a:t> </a:t>
            </a:r>
            <a:endParaRPr lang="en-US" sz="3200" dirty="0">
              <a:solidFill>
                <a:schemeClr val="tx2">
                  <a:satMod val="130000"/>
                </a:schemeClr>
              </a:solidFill>
              <a:latin typeface="Arial Rounded MT Bold" charset="0"/>
              <a:ea typeface="ヒラギノ角ゴ ProN W6" charset="0"/>
              <a:cs typeface="ヒラギノ角ゴ ProN W6" charset="0"/>
              <a:sym typeface="Arial Rounded MT Bold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1625600" y="1447800"/>
            <a:ext cx="10820400" cy="8077200"/>
          </a:xfrm>
        </p:spPr>
        <p:txBody>
          <a:bodyPr lIns="0" tIns="0" rIns="0" bIns="0">
            <a:normAutofit/>
          </a:bodyPr>
          <a:lstStyle/>
          <a:p>
            <a:pPr marL="912813" lvl="4" indent="-885825" fontAlgn="auto">
              <a:spcBef>
                <a:spcPts val="2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en-US" sz="3600" dirty="0" smtClean="0">
                <a:solidFill>
                  <a:srgbClr val="00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	</a:t>
            </a:r>
            <a:endParaRPr lang="en-US" sz="3200" dirty="0">
              <a:solidFill>
                <a:srgbClr val="000000"/>
              </a:solidFill>
              <a:latin typeface="Arial Rounded MT Bold" charset="0"/>
              <a:cs typeface="Arial Rounded MT Bold" charset="0"/>
              <a:sym typeface="Arial Rounded MT Bol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7000" y="1295400"/>
            <a:ext cx="11353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9113" lvl="4" indent="-519113" algn="l"/>
            <a:r>
              <a:rPr lang="en-US" sz="3200" dirty="0" smtClean="0">
                <a:latin typeface="Arial Rounded MT Bold"/>
                <a:cs typeface="Arial Rounded MT Bold"/>
              </a:rPr>
              <a:t> </a:t>
            </a:r>
            <a:r>
              <a:rPr lang="en-US" sz="3200" dirty="0" smtClean="0">
                <a:latin typeface="Arial Rounded MT Bold"/>
                <a:cs typeface="Arial Rounded MT Bold"/>
              </a:rPr>
              <a:t>TI:    23/33        70%</a:t>
            </a:r>
          </a:p>
          <a:p>
            <a:pPr marL="519113" lvl="4" indent="-519113" algn="l"/>
            <a:endParaRPr lang="en-US" sz="3200" dirty="0">
              <a:latin typeface="Arial Rounded MT Bold"/>
              <a:cs typeface="Arial Rounded MT Bold"/>
            </a:endParaRPr>
          </a:p>
          <a:p>
            <a:pPr marL="519113" lvl="4" indent="-519113" algn="l"/>
            <a:r>
              <a:rPr lang="en-US" sz="3200" dirty="0" smtClean="0">
                <a:latin typeface="Arial Rounded MT Bold"/>
                <a:cs typeface="Arial Rounded MT Bold"/>
              </a:rPr>
              <a:t> Excel:  9/33         27%</a:t>
            </a:r>
          </a:p>
          <a:p>
            <a:pPr marL="519113" lvl="4" indent="-519113" algn="l"/>
            <a:endParaRPr lang="en-US" sz="3200" dirty="0">
              <a:latin typeface="Arial Rounded MT Bold"/>
              <a:cs typeface="Arial Rounded MT Bold"/>
            </a:endParaRPr>
          </a:p>
          <a:p>
            <a:pPr marL="519113" lvl="4" indent="-519113" algn="l"/>
            <a:r>
              <a:rPr lang="en-US" sz="3200" dirty="0" err="1" smtClean="0">
                <a:latin typeface="Arial Rounded MT Bold"/>
                <a:cs typeface="Arial Rounded MT Bold"/>
              </a:rPr>
              <a:t>StatCrunch</a:t>
            </a:r>
            <a:r>
              <a:rPr lang="en-US" sz="3200" dirty="0" smtClean="0">
                <a:latin typeface="Arial Rounded MT Bold"/>
                <a:cs typeface="Arial Rounded MT Bold"/>
              </a:rPr>
              <a:t>:   8/33     24%</a:t>
            </a:r>
            <a:endParaRPr lang="en-US" sz="3200" dirty="0" smtClean="0">
              <a:latin typeface="Arial Rounded MT Bold"/>
              <a:cs typeface="Arial Rounded MT Bold"/>
            </a:endParaRPr>
          </a:p>
          <a:p>
            <a:pPr marL="519113" lvl="4" indent="-519113" algn="l"/>
            <a:endParaRPr lang="en-US" sz="3200" dirty="0">
              <a:latin typeface="Arial Rounded MT Bold"/>
              <a:cs typeface="Arial Rounded MT Bold"/>
            </a:endParaRPr>
          </a:p>
          <a:p>
            <a:pPr marL="519113" lvl="4" indent="-519113" algn="l"/>
            <a:r>
              <a:rPr lang="en-US" sz="3200" dirty="0" smtClean="0">
                <a:latin typeface="Arial Rounded MT Bold"/>
                <a:cs typeface="Arial Rounded MT Bold"/>
              </a:rPr>
              <a:t>Wait, please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  <p:pic>
        <p:nvPicPr>
          <p:cNvPr id="3" name="Picture 2" descr="Hudson2.tiff"/>
          <p:cNvPicPr>
            <a:picLocks noChangeAspect="1"/>
          </p:cNvPicPr>
          <p:nvPr/>
        </p:nvPicPr>
        <p:blipFill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599" y="4343400"/>
            <a:ext cx="7837367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5985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939800" y="304800"/>
            <a:ext cx="6172200" cy="2286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600" dirty="0" smtClean="0">
                <a:solidFill>
                  <a:schemeClr val="tx2">
                    <a:satMod val="130000"/>
                  </a:schemeClr>
                </a:solidFill>
                <a:latin typeface="Arial Rounded MT Bold" charset="0"/>
                <a:ea typeface="+mj-ea"/>
                <a:cs typeface="Arial Rounded MT Bold" charset="0"/>
                <a:sym typeface="Arial Rounded MT Bold" charset="0"/>
              </a:rPr>
              <a:t>Technology Questions and Issues</a:t>
            </a:r>
            <a:endParaRPr lang="en-US" sz="3200" dirty="0">
              <a:solidFill>
                <a:schemeClr val="tx2">
                  <a:satMod val="130000"/>
                </a:schemeClr>
              </a:solidFill>
              <a:latin typeface="Arial Rounded MT Bold" charset="0"/>
              <a:ea typeface="ヒラギノ角ゴ ProN W6" charset="0"/>
              <a:cs typeface="ヒラギノ角ゴ ProN W6" charset="0"/>
              <a:sym typeface="Arial Rounded MT Bold" charset="0"/>
            </a:endParaRPr>
          </a:p>
        </p:txBody>
      </p:sp>
      <p:pic>
        <p:nvPicPr>
          <p:cNvPr id="2" name="Content Placeholder 1" descr="LocksWebsite.tiff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" r="1144"/>
          <a:stretch>
            <a:fillRect/>
          </a:stretch>
        </p:blipFill>
        <p:spPr>
          <a:xfrm>
            <a:off x="6959600" y="457200"/>
            <a:ext cx="5410200" cy="3051908"/>
          </a:xfrm>
        </p:spPr>
      </p:pic>
      <p:sp>
        <p:nvSpPr>
          <p:cNvPr id="4" name="TextBox 3"/>
          <p:cNvSpPr txBox="1"/>
          <p:nvPr/>
        </p:nvSpPr>
        <p:spPr>
          <a:xfrm>
            <a:off x="939800" y="2895601"/>
            <a:ext cx="11734800" cy="9448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9113" lvl="4" indent="-519113" algn="l"/>
            <a:r>
              <a:rPr lang="en-US" sz="3200" dirty="0" smtClean="0">
                <a:latin typeface="Arial Rounded MT Bold"/>
                <a:cs typeface="Arial Rounded MT Bold"/>
              </a:rPr>
              <a:t>•	Simulation: what is its place?</a:t>
            </a:r>
          </a:p>
          <a:p>
            <a:pPr marL="1030288" lvl="4" indent="-508000" algn="l"/>
            <a:r>
              <a:rPr lang="en-US" sz="3200" dirty="0" smtClean="0">
                <a:latin typeface="Arial Rounded MT Bold"/>
                <a:cs typeface="Arial Rounded MT Bold"/>
              </a:rPr>
              <a:t>–	At USCOTS and at JSM, much discussion of simulation:  See </a:t>
            </a:r>
            <a:r>
              <a:rPr lang="en-US" sz="3200" dirty="0" smtClean="0">
                <a:solidFill>
                  <a:srgbClr val="0000FF"/>
                </a:solidFill>
                <a:latin typeface="Arial Rounded MT Bold"/>
                <a:cs typeface="Arial Rounded MT Bold"/>
                <a:hlinkClick r:id="rId3"/>
              </a:rPr>
              <a:t>www.lock5stat.com</a:t>
            </a:r>
            <a:endParaRPr lang="en-US" sz="3200" dirty="0" smtClean="0">
              <a:solidFill>
                <a:srgbClr val="0000FF"/>
              </a:solidFill>
              <a:latin typeface="Arial Rounded MT Bold"/>
              <a:cs typeface="Arial Rounded MT Bold"/>
            </a:endParaRPr>
          </a:p>
          <a:p>
            <a:pPr marL="1030288" lvl="4" indent="-508000" algn="l"/>
            <a:endParaRPr lang="en-US" sz="3200" dirty="0">
              <a:solidFill>
                <a:srgbClr val="0000FF"/>
              </a:solidFill>
              <a:latin typeface="Arial Rounded MT Bold"/>
              <a:cs typeface="Arial Rounded MT Bold"/>
            </a:endParaRPr>
          </a:p>
          <a:p>
            <a:pPr marL="1030288" lvl="4" indent="-508000" algn="l"/>
            <a:r>
              <a:rPr lang="en-US" sz="32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–	Important that students see what is happening</a:t>
            </a:r>
          </a:p>
          <a:p>
            <a:pPr marL="1030288" lvl="4" indent="-508000" algn="l"/>
            <a:endParaRPr lang="en-US" sz="3200" dirty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 marL="1030288" lvl="4" indent="-508000" algn="l"/>
            <a:r>
              <a:rPr lang="en-US" sz="32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–	Hands on “simulation” first </a:t>
            </a:r>
            <a:r>
              <a:rPr lang="en-US" sz="3200" dirty="0">
                <a:solidFill>
                  <a:schemeClr val="tx1"/>
                </a:solidFill>
                <a:latin typeface="Arial Rounded MT Bold"/>
                <a:cs typeface="Arial Rounded MT Bold"/>
              </a:rPr>
              <a:t>	</a:t>
            </a:r>
          </a:p>
          <a:p>
            <a:pPr marL="1030288" lvl="4" indent="-508000" algn="l"/>
            <a:endParaRPr lang="en-US" sz="3200" dirty="0" smtClean="0">
              <a:latin typeface="Arial Rounded MT Bold"/>
              <a:cs typeface="Arial Rounded MT Bold"/>
            </a:endParaRPr>
          </a:p>
          <a:p>
            <a:pPr marL="1030288" lvl="4" indent="-508000" algn="l"/>
            <a:r>
              <a:rPr lang="en-US" sz="3200" dirty="0" smtClean="0">
                <a:latin typeface="Arial Rounded MT Bold"/>
                <a:cs typeface="Arial Rounded MT Bold"/>
              </a:rPr>
              <a:t>–	Does it solve the conceptual problems? </a:t>
            </a:r>
          </a:p>
          <a:p>
            <a:pPr marL="1030288" lvl="4" indent="-508000" algn="l"/>
            <a:r>
              <a:rPr lang="en-US" sz="3200" dirty="0">
                <a:latin typeface="Arial Rounded MT Bold"/>
                <a:cs typeface="Arial Rounded MT Bold"/>
              </a:rPr>
              <a:t>	</a:t>
            </a:r>
            <a:r>
              <a:rPr lang="en-US" sz="3200" dirty="0" smtClean="0">
                <a:latin typeface="Arial Rounded MT Bold"/>
                <a:cs typeface="Arial Rounded MT Bold"/>
              </a:rPr>
              <a:t>	No, but it helps</a:t>
            </a:r>
          </a:p>
          <a:p>
            <a:pPr marL="1030288" lvl="4" indent="-508000" algn="l"/>
            <a:endParaRPr lang="en-US" sz="3200" dirty="0">
              <a:latin typeface="Arial Rounded MT Bold"/>
              <a:cs typeface="Arial Rounded MT Bold"/>
            </a:endParaRPr>
          </a:p>
          <a:p>
            <a:pPr marL="508000" lvl="4" indent="-508000" algn="l"/>
            <a:r>
              <a:rPr lang="en-US" sz="3200" dirty="0" smtClean="0">
                <a:latin typeface="Arial Rounded MT Bold"/>
                <a:cs typeface="Arial Rounded MT Bold"/>
              </a:rPr>
              <a:t>•	An improvement towards understanding </a:t>
            </a:r>
            <a:r>
              <a:rPr lang="en-US" sz="3200" i="1" dirty="0" smtClean="0">
                <a:latin typeface="Arial Rounded MT Bold"/>
                <a:cs typeface="Arial Rounded MT Bold"/>
              </a:rPr>
              <a:t>p</a:t>
            </a:r>
            <a:r>
              <a:rPr lang="en-US" sz="3200" dirty="0" smtClean="0">
                <a:latin typeface="Arial Rounded MT Bold"/>
                <a:cs typeface="Arial Rounded MT Bold"/>
              </a:rPr>
              <a:t>-value but must emphasize what tail probabilities mean.</a:t>
            </a:r>
          </a:p>
          <a:p>
            <a:pPr marL="1030288" lvl="4" indent="-508000" algn="l"/>
            <a:endParaRPr lang="en-US" sz="3200" dirty="0">
              <a:latin typeface="Arial Rounded MT Bold"/>
              <a:cs typeface="Arial Rounded MT Bold"/>
            </a:endParaRPr>
          </a:p>
          <a:p>
            <a:pPr marL="1030288" lvl="4" indent="-508000" algn="l"/>
            <a:endParaRPr lang="en-US" sz="3200" dirty="0" smtClean="0">
              <a:latin typeface="Arial Rounded MT Bold"/>
              <a:cs typeface="Arial Rounded MT Bold"/>
            </a:endParaRPr>
          </a:p>
          <a:p>
            <a:pPr marL="519113" lvl="4" indent="-519113" algn="l"/>
            <a:endParaRPr lang="en-US" sz="3200" dirty="0">
              <a:latin typeface="Arial Rounded MT Bold"/>
              <a:cs typeface="Arial Rounded MT Bold"/>
            </a:endParaRPr>
          </a:p>
          <a:p>
            <a:pPr marL="519113" lvl="4" indent="-519113" algn="l"/>
            <a:endParaRPr lang="en-US" sz="3200" dirty="0">
              <a:latin typeface="Arial Rounded MT Bold"/>
              <a:cs typeface="Arial Rounded MT Bold"/>
            </a:endParaRPr>
          </a:p>
          <a:p>
            <a:pPr marL="519113" lvl="4" indent="-519113" algn="l"/>
            <a:r>
              <a:rPr lang="en-US" sz="3200" dirty="0" smtClean="0">
                <a:latin typeface="Arial Rounded MT Bold"/>
                <a:cs typeface="Arial Rounded MT Bold"/>
              </a:rPr>
              <a:t>•	</a:t>
            </a:r>
          </a:p>
          <a:p>
            <a:pPr marL="519113" lvl="4" indent="-519113" algn="l"/>
            <a:r>
              <a:rPr lang="en-US" sz="3200" dirty="0">
                <a:latin typeface="Arial Rounded MT Bold"/>
                <a:cs typeface="Arial Rounded MT Bold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436453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oto3.JPG"/>
          <p:cNvPicPr>
            <a:picLocks noChangeAspect="1"/>
          </p:cNvPicPr>
          <p:nvPr/>
        </p:nvPicPr>
        <p:blipFill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609600"/>
            <a:ext cx="6146800" cy="4610100"/>
          </a:xfrm>
          <a:prstGeom prst="rect">
            <a:avLst/>
          </a:prstGeom>
        </p:spPr>
      </p:pic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939800" y="304800"/>
            <a:ext cx="6172200" cy="2286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600" dirty="0" smtClean="0">
                <a:solidFill>
                  <a:schemeClr val="tx2">
                    <a:satMod val="130000"/>
                  </a:schemeClr>
                </a:solidFill>
                <a:latin typeface="Arial Rounded MT Bold" charset="0"/>
                <a:ea typeface="+mj-ea"/>
                <a:cs typeface="Arial Rounded MT Bold" charset="0"/>
                <a:sym typeface="Arial Rounded MT Bold" charset="0"/>
              </a:rPr>
              <a:t>Technology Questions and Issues</a:t>
            </a:r>
            <a:endParaRPr lang="en-US" sz="3200" dirty="0">
              <a:solidFill>
                <a:schemeClr val="tx2">
                  <a:satMod val="130000"/>
                </a:schemeClr>
              </a:solidFill>
              <a:latin typeface="Arial Rounded MT Bold" charset="0"/>
              <a:ea typeface="ヒラギノ角ゴ ProN W6" charset="0"/>
              <a:cs typeface="ヒラギノ角ゴ ProN W6" charset="0"/>
              <a:sym typeface="Arial Rounded MT Bol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9800" y="2895601"/>
            <a:ext cx="11734800" cy="8956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9113" lvl="4" indent="-519113" algn="l"/>
            <a:r>
              <a:rPr lang="en-US" sz="3200" dirty="0" smtClean="0">
                <a:latin typeface="Arial Rounded MT Bold"/>
                <a:cs typeface="Arial Rounded MT Bold"/>
              </a:rPr>
              <a:t>•	Software other than Fathom?</a:t>
            </a:r>
          </a:p>
          <a:p>
            <a:pPr marL="1027113" lvl="4" indent="-519113" algn="l"/>
            <a:r>
              <a:rPr lang="en-US" sz="3200" dirty="0" smtClean="0">
                <a:latin typeface="Arial Rounded MT Bold"/>
                <a:cs typeface="Arial Rounded MT Bold"/>
              </a:rPr>
              <a:t>–	with Minitab,  JMP, </a:t>
            </a:r>
            <a:r>
              <a:rPr lang="en-US" sz="3200" dirty="0" err="1" smtClean="0">
                <a:latin typeface="Arial Rounded MT Bold"/>
                <a:cs typeface="Arial Rounded MT Bold"/>
              </a:rPr>
              <a:t>StatCrunch</a:t>
            </a:r>
            <a:r>
              <a:rPr lang="en-US" sz="3200" dirty="0" smtClean="0">
                <a:latin typeface="Arial Rounded MT Bold"/>
                <a:cs typeface="Arial Rounded MT Bold"/>
              </a:rPr>
              <a:t>  . . .</a:t>
            </a:r>
          </a:p>
          <a:p>
            <a:pPr marL="1027113" lvl="4" indent="-519113" algn="l"/>
            <a:r>
              <a:rPr lang="en-US" sz="3200" dirty="0" smtClean="0">
                <a:latin typeface="Arial Rounded MT Bold"/>
                <a:cs typeface="Arial Rounded MT Bold"/>
              </a:rPr>
              <a:t>–	with Excel, possibly . . .</a:t>
            </a:r>
          </a:p>
          <a:p>
            <a:pPr marL="1027113" lvl="4" indent="-519113" algn="l"/>
            <a:r>
              <a:rPr lang="en-US" sz="3200" dirty="0" smtClean="0">
                <a:latin typeface="Arial Rounded MT Bold"/>
                <a:cs typeface="Arial Rounded MT Bold"/>
              </a:rPr>
              <a:t>–	with </a:t>
            </a:r>
            <a:r>
              <a:rPr lang="en-US" sz="3200" i="1" dirty="0" smtClean="0">
                <a:latin typeface="Arial Rounded MT Bold"/>
                <a:cs typeface="Arial Rounded MT Bold"/>
              </a:rPr>
              <a:t>R </a:t>
            </a:r>
            <a:r>
              <a:rPr lang="en-US" sz="3200" dirty="0" smtClean="0">
                <a:latin typeface="Arial Rounded MT Bold"/>
                <a:cs typeface="Arial Rounded MT Bold"/>
              </a:rPr>
              <a:t>? Free, and useful to learn, but have to over come the command interface barrier.</a:t>
            </a:r>
          </a:p>
          <a:p>
            <a:pPr marL="1027113" lvl="4" indent="-519113" algn="l"/>
            <a:endParaRPr lang="en-US" sz="3200" dirty="0">
              <a:latin typeface="Arial Rounded MT Bold"/>
              <a:cs typeface="Arial Rounded MT Bold"/>
            </a:endParaRPr>
          </a:p>
          <a:p>
            <a:pPr marL="519113" lvl="4" indent="-519113" algn="l"/>
            <a:r>
              <a:rPr lang="en-US" sz="3200" dirty="0" smtClean="0">
                <a:latin typeface="Arial Rounded MT Bold"/>
                <a:cs typeface="Arial Rounded MT Bold"/>
              </a:rPr>
              <a:t>•	The near future: materials on tablets or lap-tops, so that a computer equipped room is not as necessary</a:t>
            </a:r>
          </a:p>
          <a:p>
            <a:pPr marL="519113" lvl="4" indent="-519113" algn="l"/>
            <a:endParaRPr lang="en-US" sz="3200" dirty="0">
              <a:latin typeface="Arial Rounded MT Bold"/>
              <a:cs typeface="Arial Rounded MT Bold"/>
            </a:endParaRPr>
          </a:p>
          <a:p>
            <a:pPr marL="519113" lvl="4" indent="-519113" algn="l"/>
            <a:r>
              <a:rPr lang="en-US" sz="3200" dirty="0" smtClean="0">
                <a:latin typeface="Arial Rounded MT Bold"/>
                <a:cs typeface="Arial Rounded MT Bold"/>
              </a:rPr>
              <a:t>•	But advice: get a room with tables, not chairs </a:t>
            </a:r>
          </a:p>
          <a:p>
            <a:pPr marL="519113" lvl="4" indent="-519113" algn="l"/>
            <a:endParaRPr lang="en-US" sz="3200" dirty="0">
              <a:latin typeface="Arial Rounded MT Bold"/>
              <a:cs typeface="Arial Rounded MT Bold"/>
            </a:endParaRPr>
          </a:p>
          <a:p>
            <a:pPr marL="1027113" lvl="4" indent="-519113" algn="l"/>
            <a:r>
              <a:rPr lang="en-US" sz="3200" dirty="0" smtClean="0">
                <a:latin typeface="Arial Rounded MT Bold"/>
                <a:cs typeface="Arial Rounded MT Bold"/>
              </a:rPr>
              <a:t>	</a:t>
            </a:r>
          </a:p>
          <a:p>
            <a:pPr marL="1030288" lvl="4" indent="-508000" algn="l"/>
            <a:endParaRPr lang="en-US" sz="3200" dirty="0">
              <a:latin typeface="Arial Rounded MT Bold"/>
              <a:cs typeface="Arial Rounded MT Bold"/>
            </a:endParaRPr>
          </a:p>
          <a:p>
            <a:pPr marL="1030288" lvl="4" indent="-508000" algn="l"/>
            <a:endParaRPr lang="en-US" sz="3200" dirty="0" smtClean="0">
              <a:latin typeface="Arial Rounded MT Bold"/>
              <a:cs typeface="Arial Rounded MT Bold"/>
            </a:endParaRPr>
          </a:p>
          <a:p>
            <a:pPr marL="519113" lvl="4" indent="-519113" algn="l"/>
            <a:endParaRPr lang="en-US" sz="3200" dirty="0">
              <a:latin typeface="Arial Rounded MT Bold"/>
              <a:cs typeface="Arial Rounded MT Bold"/>
            </a:endParaRPr>
          </a:p>
          <a:p>
            <a:pPr marL="519113" lvl="4" indent="-519113" algn="l"/>
            <a:endParaRPr lang="en-US" sz="3200" dirty="0">
              <a:latin typeface="Arial Rounded MT Bold"/>
              <a:cs typeface="Arial Rounded MT Bold"/>
            </a:endParaRPr>
          </a:p>
          <a:p>
            <a:pPr marL="519113" lvl="4" indent="-519113" algn="l"/>
            <a:r>
              <a:rPr lang="en-US" sz="3200" dirty="0" smtClean="0">
                <a:latin typeface="Arial Rounded MT Bold"/>
                <a:cs typeface="Arial Rounded MT Bold"/>
              </a:rPr>
              <a:t>•	</a:t>
            </a:r>
          </a:p>
          <a:p>
            <a:pPr marL="519113" lvl="4" indent="-519113" algn="l"/>
            <a:r>
              <a:rPr lang="en-US" sz="3200" dirty="0">
                <a:latin typeface="Arial Rounded MT Bold"/>
                <a:cs typeface="Arial Rounded MT Bold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056205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11200" y="-190500"/>
            <a:ext cx="11734800" cy="2095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600" dirty="0" smtClean="0">
                <a:solidFill>
                  <a:schemeClr val="tx2">
                    <a:satMod val="130000"/>
                  </a:schemeClr>
                </a:solidFill>
                <a:latin typeface="Arial Rounded MT Bold" charset="0"/>
                <a:ea typeface="+mj-ea"/>
                <a:cs typeface="Arial Rounded MT Bold" charset="0"/>
                <a:sym typeface="Arial Rounded MT Bold" charset="0"/>
              </a:rPr>
              <a:t>Assessment	</a:t>
            </a:r>
            <a:r>
              <a:rPr lang="en-US" sz="2800" dirty="0" smtClean="0">
                <a:solidFill>
                  <a:schemeClr val="tx2">
                    <a:satMod val="130000"/>
                  </a:schemeClr>
                </a:solidFill>
                <a:latin typeface="Arial Rounded MT Bold" charset="0"/>
                <a:ea typeface="+mj-ea"/>
                <a:cs typeface="Arial Rounded MT Bold" charset="0"/>
                <a:sym typeface="Arial Rounded MT Bold" charset="0"/>
              </a:rPr>
              <a:t>(GAISE 6)</a:t>
            </a:r>
            <a:endParaRPr lang="en-US" sz="3200" dirty="0">
              <a:solidFill>
                <a:schemeClr val="tx2">
                  <a:satMod val="130000"/>
                </a:schemeClr>
              </a:solidFill>
              <a:latin typeface="Arial Rounded MT Bold" charset="0"/>
              <a:ea typeface="ヒラギノ角ゴ ProN W6" charset="0"/>
              <a:cs typeface="ヒラギノ角ゴ ProN W6" charset="0"/>
              <a:sym typeface="Arial Rounded MT Bold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1625600" y="1447800"/>
            <a:ext cx="5791200" cy="2362200"/>
          </a:xfrm>
        </p:spPr>
        <p:txBody>
          <a:bodyPr lIns="0" tIns="0" rIns="0" bIns="0">
            <a:normAutofit/>
          </a:bodyPr>
          <a:lstStyle/>
          <a:p>
            <a:pPr marL="912813" lvl="4" indent="-885825" fontAlgn="auto">
              <a:spcBef>
                <a:spcPts val="2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en-US" sz="3600" dirty="0" smtClean="0">
                <a:solidFill>
                  <a:srgbClr val="00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	</a:t>
            </a:r>
            <a:endParaRPr lang="en-US" sz="3200" dirty="0">
              <a:solidFill>
                <a:srgbClr val="000000"/>
              </a:solidFill>
              <a:latin typeface="Arial Rounded MT Bold" charset="0"/>
              <a:cs typeface="Arial Rounded MT Bold" charset="0"/>
              <a:sym typeface="Arial Rounded MT Bol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7000" y="1447800"/>
            <a:ext cx="67056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9113" lvl="4" indent="-519113" algn="l"/>
            <a:r>
              <a:rPr lang="en-US" sz="3200" dirty="0" smtClean="0">
                <a:latin typeface="Arial Rounded MT Bold"/>
                <a:cs typeface="Arial Rounded MT Bold"/>
              </a:rPr>
              <a:t>•	</a:t>
            </a:r>
            <a:r>
              <a:rPr lang="en-US" dirty="0" smtClean="0">
                <a:solidFill>
                  <a:srgbClr val="000000"/>
                </a:solidFill>
                <a:latin typeface="Arial Rounded MT Bold" charset="0"/>
                <a:cs typeface="Arial Rounded MT Bold" charset="0"/>
                <a:sym typeface="Arial Rounded MT Bold" charset="0"/>
              </a:rPr>
              <a:t>Use assessments to improve and evaluate student learning</a:t>
            </a:r>
          </a:p>
          <a:p>
            <a:pPr marL="519113" lvl="4" indent="-519113" algn="l"/>
            <a:endParaRPr lang="en-US" dirty="0">
              <a:solidFill>
                <a:srgbClr val="000000"/>
              </a:solidFill>
              <a:latin typeface="Arial Rounded MT Bold" charset="0"/>
              <a:cs typeface="Arial Rounded MT Bold" charset="0"/>
              <a:sym typeface="Arial Rounded MT Bold" charset="0"/>
            </a:endParaRPr>
          </a:p>
          <a:p>
            <a:pPr marL="519113" lvl="4" indent="-519113" algn="l"/>
            <a:r>
              <a:rPr lang="en-US" dirty="0">
                <a:latin typeface="Arial Rounded MT Bold"/>
                <a:cs typeface="Arial Rounded MT Bold"/>
              </a:rPr>
              <a:t>•	What does this mean?  One of the least specific parts of GAISE</a:t>
            </a:r>
          </a:p>
          <a:p>
            <a:pPr marL="519113" lvl="4" indent="-519113" algn="l"/>
            <a:endParaRPr lang="en-US" dirty="0" smtClean="0">
              <a:solidFill>
                <a:srgbClr val="000000"/>
              </a:solidFill>
              <a:latin typeface="Arial Rounded MT Bold" charset="0"/>
              <a:cs typeface="Arial Rounded MT Bold" charset="0"/>
              <a:sym typeface="Arial Rounded MT Bold" charset="0"/>
            </a:endParaRPr>
          </a:p>
          <a:p>
            <a:pPr marL="519113" lvl="4" indent="-519113" algn="l"/>
            <a:endParaRPr lang="en-US" dirty="0">
              <a:solidFill>
                <a:srgbClr val="000000"/>
              </a:solidFill>
              <a:latin typeface="Arial Rounded MT Bold" charset="0"/>
              <a:cs typeface="Arial Rounded MT Bold" charset="0"/>
              <a:sym typeface="Arial Rounded MT 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7000" y="4953000"/>
            <a:ext cx="1112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 algn="l"/>
            <a:endParaRPr lang="en-US" sz="3200" dirty="0">
              <a:latin typeface="Arial Rounded MT Bold"/>
              <a:cs typeface="Arial Rounded MT Bold"/>
            </a:endParaRPr>
          </a:p>
          <a:p>
            <a:pPr marL="463550" indent="-463550" algn="l"/>
            <a:r>
              <a:rPr lang="en-US" sz="3200" dirty="0" smtClean="0">
                <a:latin typeface="Arial Rounded MT Bold"/>
                <a:cs typeface="Arial Rounded MT Bold"/>
              </a:rPr>
              <a:t>•	But do say:  Use projects of some sort</a:t>
            </a:r>
          </a:p>
          <a:p>
            <a:pPr marL="463550" indent="-463550" algn="l"/>
            <a:endParaRPr lang="en-US" sz="3200" dirty="0">
              <a:latin typeface="Arial Rounded MT Bold"/>
              <a:cs typeface="Arial Rounded MT Bold"/>
            </a:endParaRPr>
          </a:p>
          <a:p>
            <a:pPr marL="463550" indent="-463550" algn="l"/>
            <a:r>
              <a:rPr lang="en-US" sz="3200" dirty="0" smtClean="0">
                <a:latin typeface="Arial Rounded MT Bold"/>
                <a:cs typeface="Arial Rounded MT Bold"/>
              </a:rPr>
              <a:t>•	What kind of project, and how?</a:t>
            </a:r>
          </a:p>
          <a:p>
            <a:pPr marL="1365250" indent="-460375" algn="l"/>
            <a:r>
              <a:rPr lang="en-US" sz="3200" dirty="0" smtClean="0">
                <a:latin typeface="Arial Rounded MT Bold"/>
                <a:cs typeface="Arial Rounded MT Bold"/>
              </a:rPr>
              <a:t>–	Experience at the JSM Roundtable</a:t>
            </a:r>
          </a:p>
          <a:p>
            <a:pPr marL="1365250" indent="-460375" algn="l"/>
            <a:r>
              <a:rPr lang="en-US" sz="3200" dirty="0" smtClean="0">
                <a:latin typeface="Arial Rounded MT Bold"/>
                <a:cs typeface="Arial Rounded MT Bold"/>
              </a:rPr>
              <a:t>–	Procedure: </a:t>
            </a:r>
          </a:p>
          <a:p>
            <a:pPr marL="1365250" indent="-460375" algn="l"/>
            <a:r>
              <a:rPr lang="en-US" sz="3200" dirty="0">
                <a:latin typeface="Arial Rounded MT Bold"/>
                <a:cs typeface="Arial Rounded MT Bold"/>
              </a:rPr>
              <a:t>	</a:t>
            </a:r>
            <a:r>
              <a:rPr lang="en-US" sz="3200" dirty="0" smtClean="0">
                <a:latin typeface="Arial Rounded MT Bold"/>
                <a:cs typeface="Arial Rounded MT Bold"/>
              </a:rPr>
              <a:t>	Describe what we have come up with (See B)</a:t>
            </a:r>
          </a:p>
          <a:p>
            <a:pPr marL="1365250" indent="-460375" algn="l"/>
            <a:r>
              <a:rPr lang="en-US" sz="3200" dirty="0">
                <a:latin typeface="Arial Rounded MT Bold"/>
                <a:cs typeface="Arial Rounded MT Bold"/>
              </a:rPr>
              <a:t>	</a:t>
            </a:r>
            <a:r>
              <a:rPr lang="en-US" sz="3200" dirty="0" smtClean="0">
                <a:latin typeface="Arial Rounded MT Bold"/>
                <a:cs typeface="Arial Rounded MT Bold"/>
              </a:rPr>
              <a:t>	Why it is it worthwhile</a:t>
            </a:r>
          </a:p>
          <a:p>
            <a:pPr marL="1365250" indent="-460375" algn="l"/>
            <a:r>
              <a:rPr lang="en-US" sz="3200" dirty="0">
                <a:latin typeface="Arial Rounded MT Bold"/>
                <a:cs typeface="Arial Rounded MT Bold"/>
              </a:rPr>
              <a:t>	</a:t>
            </a:r>
            <a:r>
              <a:rPr lang="en-US" sz="3200" dirty="0" smtClean="0">
                <a:latin typeface="Arial Rounded MT Bold"/>
                <a:cs typeface="Arial Rounded MT Bold"/>
              </a:rPr>
              <a:t>	Challenges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  <p:pic>
        <p:nvPicPr>
          <p:cNvPr id="3" name="Picture 2" descr="09621.21e Exercises Comparisons.pdf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0" y="381000"/>
            <a:ext cx="4828309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1708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11200" y="-190500"/>
            <a:ext cx="11734800" cy="2095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600" dirty="0" smtClean="0">
                <a:solidFill>
                  <a:schemeClr val="tx2">
                    <a:satMod val="130000"/>
                  </a:schemeClr>
                </a:solidFill>
                <a:latin typeface="Arial Rounded MT Bold" charset="0"/>
                <a:ea typeface="+mj-ea"/>
                <a:cs typeface="Arial Rounded MT Bold" charset="0"/>
                <a:sym typeface="Arial Rounded MT Bold" charset="0"/>
              </a:rPr>
              <a:t>Writing Assignment</a:t>
            </a:r>
            <a:endParaRPr lang="en-US" sz="3200" dirty="0">
              <a:solidFill>
                <a:schemeClr val="tx2">
                  <a:satMod val="130000"/>
                </a:schemeClr>
              </a:solidFill>
              <a:latin typeface="Arial Rounded MT Bold" charset="0"/>
              <a:ea typeface="ヒラギノ角ゴ ProN W6" charset="0"/>
              <a:cs typeface="ヒラギノ角ゴ ProN W6" charset="0"/>
              <a:sym typeface="Arial Rounded MT Bold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1625600" y="1447800"/>
            <a:ext cx="5791200" cy="2362200"/>
          </a:xfrm>
        </p:spPr>
        <p:txBody>
          <a:bodyPr lIns="0" tIns="0" rIns="0" bIns="0">
            <a:normAutofit/>
          </a:bodyPr>
          <a:lstStyle/>
          <a:p>
            <a:pPr marL="912813" lvl="4" indent="-885825" fontAlgn="auto">
              <a:spcBef>
                <a:spcPts val="2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en-US" sz="3600" dirty="0" smtClean="0">
                <a:solidFill>
                  <a:srgbClr val="00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	</a:t>
            </a:r>
            <a:endParaRPr lang="en-US" sz="3200" dirty="0">
              <a:solidFill>
                <a:srgbClr val="000000"/>
              </a:solidFill>
              <a:latin typeface="Arial Rounded MT Bold" charset="0"/>
              <a:cs typeface="Arial Rounded MT Bold" charset="0"/>
              <a:sym typeface="Arial Rounded MT Bol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7000" y="1447800"/>
            <a:ext cx="342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9113" lvl="4" indent="-519113" algn="l"/>
            <a:r>
              <a:rPr lang="en-US" sz="3200" dirty="0" smtClean="0">
                <a:latin typeface="Arial Rounded MT Bold"/>
                <a:cs typeface="Arial Rounded MT Bold"/>
              </a:rPr>
              <a:t>	</a:t>
            </a:r>
            <a:endParaRPr lang="en-US" dirty="0">
              <a:solidFill>
                <a:srgbClr val="000000"/>
              </a:solidFill>
              <a:latin typeface="Arial Rounded MT Bold" charset="0"/>
              <a:cs typeface="Arial Rounded MT Bold" charset="0"/>
              <a:sym typeface="Arial Rounded MT Bold" charset="0"/>
            </a:endParaRPr>
          </a:p>
        </p:txBody>
      </p:sp>
      <p:pic>
        <p:nvPicPr>
          <p:cNvPr id="2" name="Picture 1" descr="Project Instruction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600200"/>
            <a:ext cx="12703800" cy="800100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7269017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ject Instructions.tiff"/>
          <p:cNvPicPr>
            <a:picLocks noChangeAspect="1"/>
          </p:cNvPicPr>
          <p:nvPr/>
        </p:nvPicPr>
        <p:blipFill>
          <a:blip r:embed="rId2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0" y="609600"/>
            <a:ext cx="5928440" cy="3733800"/>
          </a:xfrm>
          <a:prstGeom prst="rect">
            <a:avLst/>
          </a:prstGeom>
          <a:ln w="28575" cmpd="sng">
            <a:noFill/>
          </a:ln>
        </p:spPr>
      </p:pic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11200" y="-190500"/>
            <a:ext cx="11734800" cy="2095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600" dirty="0" smtClean="0">
                <a:solidFill>
                  <a:schemeClr val="tx2">
                    <a:satMod val="130000"/>
                  </a:schemeClr>
                </a:solidFill>
                <a:latin typeface="Arial Rounded MT Bold" charset="0"/>
                <a:ea typeface="+mj-ea"/>
                <a:cs typeface="Arial Rounded MT Bold" charset="0"/>
                <a:sym typeface="Arial Rounded MT Bold" charset="0"/>
              </a:rPr>
              <a:t>Writing Assignment</a:t>
            </a:r>
            <a:endParaRPr lang="en-US" sz="3200" dirty="0">
              <a:solidFill>
                <a:schemeClr val="tx2">
                  <a:satMod val="130000"/>
                </a:schemeClr>
              </a:solidFill>
              <a:latin typeface="Arial Rounded MT Bold" charset="0"/>
              <a:ea typeface="ヒラギノ角ゴ ProN W6" charset="0"/>
              <a:cs typeface="ヒラギノ角ゴ ProN W6" charset="0"/>
              <a:sym typeface="Arial Rounded MT Bold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1625600" y="1447800"/>
            <a:ext cx="5791200" cy="2362200"/>
          </a:xfrm>
        </p:spPr>
        <p:txBody>
          <a:bodyPr lIns="0" tIns="0" rIns="0" bIns="0">
            <a:normAutofit/>
          </a:bodyPr>
          <a:lstStyle/>
          <a:p>
            <a:pPr marL="912813" lvl="4" indent="-885825" fontAlgn="auto">
              <a:spcBef>
                <a:spcPts val="2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en-US" sz="3600" dirty="0" smtClean="0">
                <a:solidFill>
                  <a:srgbClr val="00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	</a:t>
            </a:r>
            <a:endParaRPr lang="en-US" sz="3200" dirty="0">
              <a:solidFill>
                <a:srgbClr val="000000"/>
              </a:solidFill>
              <a:latin typeface="Arial Rounded MT Bold" charset="0"/>
              <a:cs typeface="Arial Rounded MT Bold" charset="0"/>
              <a:sym typeface="Arial Rounded MT Bol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7000" y="1447800"/>
            <a:ext cx="342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9113" lvl="4" indent="-519113" algn="l"/>
            <a:r>
              <a:rPr lang="en-US" sz="3200" dirty="0" smtClean="0">
                <a:latin typeface="Arial Rounded MT Bold"/>
                <a:cs typeface="Arial Rounded MT Bold"/>
              </a:rPr>
              <a:t>	</a:t>
            </a:r>
            <a:endParaRPr lang="en-US" dirty="0">
              <a:solidFill>
                <a:srgbClr val="000000"/>
              </a:solidFill>
              <a:latin typeface="Arial Rounded MT Bold" charset="0"/>
              <a:cs typeface="Arial Rounded MT Bold" charset="0"/>
              <a:sym typeface="Arial Rounded MT Bol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1800" y="1676400"/>
            <a:ext cx="107442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indent="-460375" algn="l"/>
            <a:r>
              <a:rPr lang="en-US" sz="3200" dirty="0" smtClean="0">
                <a:latin typeface="Arial Rounded MT Bold"/>
                <a:cs typeface="Arial Rounded MT Bold"/>
              </a:rPr>
              <a:t>•	Use the data we have collected</a:t>
            </a:r>
          </a:p>
          <a:p>
            <a:pPr marL="460375" indent="-460375" algn="l"/>
            <a:endParaRPr lang="en-US" sz="3200" dirty="0">
              <a:latin typeface="Arial Rounded MT Bold"/>
              <a:cs typeface="Arial Rounded MT Bold"/>
            </a:endParaRPr>
          </a:p>
          <a:p>
            <a:pPr marL="460375" indent="-460375" algn="l"/>
            <a:r>
              <a:rPr lang="en-US" sz="3200" dirty="0" smtClean="0">
                <a:latin typeface="Arial Rounded MT Bold"/>
                <a:cs typeface="Arial Rounded MT Bold"/>
              </a:rPr>
              <a:t>•	Statistical questions are defined </a:t>
            </a:r>
          </a:p>
          <a:p>
            <a:pPr marL="460375" indent="-460375" algn="l"/>
            <a:endParaRPr lang="en-US" sz="3200" dirty="0">
              <a:latin typeface="Arial Rounded MT Bold"/>
              <a:cs typeface="Arial Rounded MT Bold"/>
            </a:endParaRPr>
          </a:p>
          <a:p>
            <a:pPr marL="460375" indent="-460375" algn="l"/>
            <a:r>
              <a:rPr lang="en-US" sz="3200" dirty="0" smtClean="0">
                <a:latin typeface="Arial Rounded MT Bold"/>
                <a:cs typeface="Arial Rounded MT Bold"/>
              </a:rPr>
              <a:t>•	Definition of the project is:</a:t>
            </a:r>
          </a:p>
          <a:p>
            <a:pPr marL="920750" indent="-460375" algn="l"/>
            <a:r>
              <a:rPr lang="en-US" sz="3200" dirty="0" smtClean="0">
                <a:latin typeface="Arial Rounded MT Bold"/>
                <a:cs typeface="Arial Rounded MT Bold"/>
              </a:rPr>
              <a:t>–	analyze the data, and </a:t>
            </a:r>
          </a:p>
          <a:p>
            <a:pPr marL="920750" indent="-460375" algn="l"/>
            <a:r>
              <a:rPr lang="en-US" sz="3200" dirty="0" smtClean="0">
                <a:latin typeface="Arial Rounded MT Bold"/>
                <a:cs typeface="Arial Rounded MT Bold"/>
              </a:rPr>
              <a:t>–	write about what the data say in terms that someone who has not had a course in statistics will understand</a:t>
            </a:r>
          </a:p>
          <a:p>
            <a:pPr marL="920750" indent="-460375" algn="l"/>
            <a:endParaRPr lang="en-US" sz="3200" dirty="0" smtClean="0">
              <a:latin typeface="Arial Rounded MT Bold"/>
              <a:cs typeface="Arial Rounded MT Bold"/>
            </a:endParaRPr>
          </a:p>
          <a:p>
            <a:pPr marL="460375" indent="-460375" algn="l"/>
            <a:r>
              <a:rPr lang="en-US" sz="3200" dirty="0" smtClean="0">
                <a:latin typeface="Arial Rounded MT Bold"/>
                <a:cs typeface="Arial Rounded MT Bold"/>
              </a:rPr>
              <a:t>•	Multiple deadlines: one of the most useful is the “Rough Draft” stage, where instructor makes comments</a:t>
            </a:r>
          </a:p>
          <a:p>
            <a:pPr marL="460375" indent="-460375" algn="l"/>
            <a:endParaRPr lang="en-US" sz="3200" dirty="0">
              <a:latin typeface="Arial Rounded MT Bold"/>
              <a:cs typeface="Arial Rounded MT Bold"/>
            </a:endParaRPr>
          </a:p>
          <a:p>
            <a:pPr marL="460375" indent="-460375" algn="l"/>
            <a:r>
              <a:rPr lang="en-US" sz="3200" dirty="0" smtClean="0">
                <a:latin typeface="Arial Rounded MT Bold"/>
                <a:cs typeface="Arial Rounded MT Bold"/>
              </a:rPr>
              <a:t>•	There is an example essay (on a different topic) 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85201302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11200" y="-190500"/>
            <a:ext cx="11049000" cy="2095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600" dirty="0" smtClean="0">
                <a:solidFill>
                  <a:schemeClr val="tx2">
                    <a:satMod val="130000"/>
                  </a:schemeClr>
                </a:solidFill>
                <a:latin typeface="Arial Rounded MT Bold" charset="0"/>
                <a:ea typeface="+mj-ea"/>
                <a:cs typeface="Arial Rounded MT Bold" charset="0"/>
                <a:sym typeface="Arial Rounded MT Bold" charset="0"/>
              </a:rPr>
              <a:t>Driving Miss GAISE . . .  </a:t>
            </a:r>
            <a:endParaRPr lang="en-US" sz="5600" dirty="0">
              <a:solidFill>
                <a:schemeClr val="tx2">
                  <a:satMod val="130000"/>
                </a:schemeClr>
              </a:solidFill>
              <a:latin typeface="Arial Rounded MT Bold" charset="0"/>
              <a:ea typeface="ヒラギノ角ゴ ProN W6" charset="0"/>
              <a:cs typeface="ヒラギノ角ゴ ProN W6" charset="0"/>
              <a:sym typeface="Arial Rounded MT Bold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1549400" y="1676400"/>
            <a:ext cx="10591800" cy="7162800"/>
          </a:xfrm>
        </p:spPr>
        <p:txBody>
          <a:bodyPr lIns="0" tIns="0" rIns="0" bIns="0">
            <a:normAutofit/>
          </a:bodyPr>
          <a:lstStyle/>
          <a:p>
            <a:pPr marL="463550" lvl="4" indent="-342900" fontAlgn="auto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en-US" sz="3200" dirty="0" smtClean="0">
                <a:solidFill>
                  <a:srgbClr val="00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•	Operative word is “Driving”: </a:t>
            </a:r>
          </a:p>
          <a:p>
            <a:pPr marL="120650" lvl="4" indent="0" fontAlgn="auto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endParaRPr lang="en-US" sz="3200" dirty="0">
              <a:solidFill>
                <a:srgbClr val="000000"/>
              </a:solidFill>
              <a:latin typeface="Arial Rounded MT Bold" charset="0"/>
              <a:ea typeface="+mn-ea"/>
              <a:cs typeface="Arial Rounded MT Bold" charset="0"/>
              <a:sym typeface="Arial Rounded MT Bold" charset="0"/>
            </a:endParaRPr>
          </a:p>
          <a:p>
            <a:pPr marL="1435100" lvl="4" indent="-514350" fontAlgn="auto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en-US" sz="3200" dirty="0" smtClean="0">
                <a:solidFill>
                  <a:srgbClr val="00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–</a:t>
            </a:r>
            <a:r>
              <a:rPr lang="en-US" sz="3200" dirty="0">
                <a:solidFill>
                  <a:srgbClr val="00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	</a:t>
            </a:r>
            <a:r>
              <a:rPr lang="en-US" sz="3200" dirty="0" smtClean="0">
                <a:solidFill>
                  <a:srgbClr val="00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Conveys our experience following the GAISE recommendations</a:t>
            </a:r>
          </a:p>
          <a:p>
            <a:pPr marL="1435100" lvl="4" indent="-514350" fontAlgn="auto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endParaRPr lang="en-US" sz="3200" dirty="0" smtClean="0">
              <a:solidFill>
                <a:srgbClr val="000000"/>
              </a:solidFill>
              <a:latin typeface="Arial Rounded MT Bold" charset="0"/>
              <a:ea typeface="+mn-ea"/>
              <a:cs typeface="Arial Rounded MT Bold" charset="0"/>
              <a:sym typeface="Arial Rounded MT Bold" charset="0"/>
            </a:endParaRPr>
          </a:p>
          <a:p>
            <a:pPr marL="1435100" lvl="4" indent="-514350" fontAlgn="auto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en-US" sz="3200" dirty="0" smtClean="0">
                <a:solidFill>
                  <a:srgbClr val="00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–	Share the adventure, see what colleagues think . . .</a:t>
            </a:r>
          </a:p>
          <a:p>
            <a:pPr marL="1435100" lvl="4" indent="-514350" fontAlgn="auto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endParaRPr lang="en-US" sz="3200" dirty="0" smtClean="0">
              <a:solidFill>
                <a:srgbClr val="000000"/>
              </a:solidFill>
              <a:latin typeface="Arial Rounded MT Bold" charset="0"/>
              <a:ea typeface="+mn-ea"/>
              <a:cs typeface="Arial Rounded MT Bold" charset="0"/>
              <a:sym typeface="Arial Rounded MT Bold" charset="0"/>
            </a:endParaRPr>
          </a:p>
          <a:p>
            <a:pPr marL="1435100" lvl="4" indent="-514350" fontAlgn="auto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endParaRPr lang="en-US" sz="3200" dirty="0">
              <a:solidFill>
                <a:srgbClr val="000000"/>
              </a:solidFill>
              <a:latin typeface="Arial Rounded MT Bold" charset="0"/>
              <a:ea typeface="+mn-ea"/>
              <a:cs typeface="Arial Rounded MT Bold" charset="0"/>
              <a:sym typeface="Arial Rounded MT Bold" charset="0"/>
            </a:endParaRPr>
          </a:p>
          <a:p>
            <a:pPr marL="747713" lvl="4" indent="-558800" fontAlgn="auto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en-US" sz="3200" dirty="0">
                <a:solidFill>
                  <a:srgbClr val="000000"/>
                </a:solidFill>
                <a:latin typeface="Arial Rounded MT Bold" charset="0"/>
                <a:cs typeface="Arial Rounded MT Bold" charset="0"/>
                <a:sym typeface="Arial Rounded MT Bold" charset="0"/>
              </a:rPr>
              <a:t>•	</a:t>
            </a:r>
            <a:r>
              <a:rPr lang="en-US" sz="3200" dirty="0" smtClean="0">
                <a:solidFill>
                  <a:srgbClr val="000000"/>
                </a:solidFill>
                <a:latin typeface="Arial Rounded MT Bold" charset="0"/>
                <a:cs typeface="Arial Rounded MT Bold" charset="0"/>
                <a:sym typeface="Arial Rounded MT Bold" charset="0"/>
              </a:rPr>
              <a:t>GAISE more for text writers than for instructors?</a:t>
            </a:r>
            <a:endParaRPr lang="en-US" sz="3200" dirty="0">
              <a:solidFill>
                <a:srgbClr val="000000"/>
              </a:solidFill>
              <a:latin typeface="Arial Rounded MT Bold" charset="0"/>
              <a:cs typeface="Arial Rounded MT Bold" charset="0"/>
              <a:sym typeface="Arial Rounded MT Bold" charset="0"/>
            </a:endParaRPr>
          </a:p>
          <a:p>
            <a:pPr marL="1435100" lvl="4" indent="-514350" fontAlgn="auto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endParaRPr lang="en-US" sz="3000" dirty="0">
              <a:solidFill>
                <a:srgbClr val="000000"/>
              </a:solidFill>
              <a:latin typeface="Arial Rounded MT Bold" charset="0"/>
              <a:ea typeface="+mn-ea"/>
              <a:cs typeface="Arial Rounded MT Bold" charset="0"/>
              <a:sym typeface="Arial Rounded MT Bold" charset="0"/>
            </a:endParaRPr>
          </a:p>
          <a:p>
            <a:pPr marL="909638" lvl="4" indent="-788988" fontAlgn="auto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AutoNum type="arabicPeriod"/>
              <a:defRPr/>
            </a:pPr>
            <a:endParaRPr lang="en-US" sz="3000" dirty="0">
              <a:solidFill>
                <a:srgbClr val="000000"/>
              </a:solidFill>
              <a:latin typeface="Arial Rounded MT Bold" charset="0"/>
              <a:ea typeface="+mn-ea"/>
              <a:cs typeface="Arial Rounded MT Bold" charset="0"/>
              <a:sym typeface="Arial Rounded MT Bold" charset="0"/>
            </a:endParaRPr>
          </a:p>
          <a:p>
            <a:pPr marL="909638" lvl="4" indent="-788988" fontAlgn="auto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AutoNum type="arabicPeriod"/>
              <a:defRPr/>
            </a:pPr>
            <a:endParaRPr lang="en-US" sz="3000" dirty="0">
              <a:solidFill>
                <a:srgbClr val="000000"/>
              </a:solidFill>
              <a:latin typeface="Arial Rounded MT Bold" charset="0"/>
              <a:ea typeface="ヒラギノ角ゴ ProN W6" charset="0"/>
              <a:cs typeface="ヒラギノ角ゴ ProN W6" charset="0"/>
              <a:sym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76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ject Instructions.tiff"/>
          <p:cNvPicPr>
            <a:picLocks noChangeAspect="1"/>
          </p:cNvPicPr>
          <p:nvPr/>
        </p:nvPicPr>
        <p:blipFill>
          <a:blip r:embed="rId2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0" y="609600"/>
            <a:ext cx="5928440" cy="3733800"/>
          </a:xfrm>
          <a:prstGeom prst="rect">
            <a:avLst/>
          </a:prstGeom>
          <a:ln w="28575" cmpd="sng">
            <a:noFill/>
          </a:ln>
        </p:spPr>
      </p:pic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11200" y="-190500"/>
            <a:ext cx="11734800" cy="2095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600" dirty="0" smtClean="0">
                <a:solidFill>
                  <a:schemeClr val="tx2">
                    <a:satMod val="130000"/>
                  </a:schemeClr>
                </a:solidFill>
                <a:latin typeface="Arial Rounded MT Bold" charset="0"/>
                <a:ea typeface="+mj-ea"/>
                <a:cs typeface="Arial Rounded MT Bold" charset="0"/>
                <a:sym typeface="Arial Rounded MT Bold" charset="0"/>
              </a:rPr>
              <a:t>Our Experience</a:t>
            </a:r>
            <a:endParaRPr lang="en-US" sz="3200" dirty="0">
              <a:solidFill>
                <a:schemeClr val="tx2">
                  <a:satMod val="130000"/>
                </a:schemeClr>
              </a:solidFill>
              <a:latin typeface="Arial Rounded MT Bold" charset="0"/>
              <a:ea typeface="ヒラギノ角ゴ ProN W6" charset="0"/>
              <a:cs typeface="ヒラギノ角ゴ ProN W6" charset="0"/>
              <a:sym typeface="Arial Rounded MT Bold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1625600" y="1447800"/>
            <a:ext cx="5791200" cy="2362200"/>
          </a:xfrm>
        </p:spPr>
        <p:txBody>
          <a:bodyPr lIns="0" tIns="0" rIns="0" bIns="0">
            <a:normAutofit/>
          </a:bodyPr>
          <a:lstStyle/>
          <a:p>
            <a:pPr marL="912813" lvl="4" indent="-885825" fontAlgn="auto">
              <a:spcBef>
                <a:spcPts val="2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en-US" sz="3600" dirty="0" smtClean="0">
                <a:solidFill>
                  <a:srgbClr val="00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	</a:t>
            </a:r>
            <a:endParaRPr lang="en-US" sz="3200" dirty="0">
              <a:solidFill>
                <a:srgbClr val="000000"/>
              </a:solidFill>
              <a:latin typeface="Arial Rounded MT Bold" charset="0"/>
              <a:cs typeface="Arial Rounded MT Bold" charset="0"/>
              <a:sym typeface="Arial Rounded MT Bol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7000" y="1447800"/>
            <a:ext cx="342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9113" lvl="4" indent="-519113" algn="l"/>
            <a:r>
              <a:rPr lang="en-US" sz="3200" dirty="0" smtClean="0">
                <a:latin typeface="Arial Rounded MT Bold"/>
                <a:cs typeface="Arial Rounded MT Bold"/>
              </a:rPr>
              <a:t>	</a:t>
            </a:r>
            <a:endParaRPr lang="en-US" dirty="0">
              <a:solidFill>
                <a:srgbClr val="000000"/>
              </a:solidFill>
              <a:latin typeface="Arial Rounded MT Bold" charset="0"/>
              <a:cs typeface="Arial Rounded MT Bold" charset="0"/>
              <a:sym typeface="Arial Rounded MT Bol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4600" y="1447800"/>
            <a:ext cx="10744200" cy="8956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indent="-460375" algn="l"/>
            <a:r>
              <a:rPr lang="en-US" sz="3200" dirty="0" smtClean="0">
                <a:latin typeface="Arial Rounded MT Bold"/>
                <a:cs typeface="Arial Rounded MT Bold"/>
              </a:rPr>
              <a:t>•	The WA is limited to the descriptive part of the course</a:t>
            </a:r>
          </a:p>
          <a:p>
            <a:pPr marL="920750" indent="-460375" algn="l"/>
            <a:r>
              <a:rPr lang="en-US" sz="3200" dirty="0" smtClean="0">
                <a:latin typeface="Arial Rounded MT Bold"/>
                <a:cs typeface="Arial Rounded MT Bold"/>
              </a:rPr>
              <a:t>–	Time constraints on the instructor’s part</a:t>
            </a:r>
          </a:p>
          <a:p>
            <a:pPr marL="920750" indent="-460375" algn="l"/>
            <a:r>
              <a:rPr lang="en-US" sz="3200" dirty="0" smtClean="0">
                <a:latin typeface="Arial Rounded MT Bold"/>
                <a:cs typeface="Arial Rounded MT Bold"/>
              </a:rPr>
              <a:t>–	Challenging enough</a:t>
            </a:r>
          </a:p>
          <a:p>
            <a:pPr marL="920750" indent="-460375" algn="l"/>
            <a:r>
              <a:rPr lang="en-US" sz="3200" dirty="0" smtClean="0">
                <a:latin typeface="Arial Rounded MT Bold"/>
                <a:cs typeface="Arial Rounded MT Bold"/>
              </a:rPr>
              <a:t>–	Much of the data we have does not employ randomization</a:t>
            </a:r>
          </a:p>
          <a:p>
            <a:pPr marL="460375" indent="-460375" algn="l"/>
            <a:r>
              <a:rPr lang="en-US" sz="3200" dirty="0" smtClean="0">
                <a:latin typeface="Arial Rounded MT Bold"/>
                <a:cs typeface="Arial Rounded MT Bold"/>
              </a:rPr>
              <a:t>	</a:t>
            </a:r>
          </a:p>
          <a:p>
            <a:pPr marL="460375" indent="-460375" algn="l"/>
            <a:r>
              <a:rPr lang="en-US" sz="3200" dirty="0" smtClean="0">
                <a:latin typeface="Arial Rounded MT Bold"/>
                <a:cs typeface="Arial Rounded MT Bold"/>
              </a:rPr>
              <a:t>•	Try to have a group project – to cut down on the amount of work</a:t>
            </a:r>
          </a:p>
          <a:p>
            <a:pPr marL="460375" indent="-460375" algn="l"/>
            <a:endParaRPr lang="en-US" sz="3200" dirty="0">
              <a:latin typeface="Arial Rounded MT Bold"/>
              <a:cs typeface="Arial Rounded MT Bold"/>
            </a:endParaRPr>
          </a:p>
          <a:p>
            <a:pPr marL="460375" indent="-460375" algn="l"/>
            <a:r>
              <a:rPr lang="en-US" sz="3200" dirty="0" smtClean="0">
                <a:latin typeface="Arial Rounded MT Bold"/>
                <a:cs typeface="Arial Rounded MT Bold"/>
              </a:rPr>
              <a:t>•	Common tendency: </a:t>
            </a:r>
          </a:p>
          <a:p>
            <a:pPr marL="460375" indent="-460375" algn="l"/>
            <a:r>
              <a:rPr lang="en-US" sz="3200" dirty="0">
                <a:latin typeface="Arial Rounded MT Bold"/>
                <a:cs typeface="Arial Rounded MT Bold"/>
              </a:rPr>
              <a:t>	</a:t>
            </a:r>
            <a:r>
              <a:rPr lang="en-US" sz="3200" dirty="0" smtClean="0">
                <a:latin typeface="Arial Rounded MT Bold"/>
                <a:cs typeface="Arial Rounded MT Bold"/>
              </a:rPr>
              <a:t>–	Parrot back what has been learnt in the course</a:t>
            </a:r>
          </a:p>
          <a:p>
            <a:pPr marL="920750" indent="-460375" algn="l"/>
            <a:r>
              <a:rPr lang="en-US" sz="3200" dirty="0" smtClean="0">
                <a:latin typeface="Arial Rounded MT Bold"/>
                <a:cs typeface="Arial Rounded MT Bold"/>
              </a:rPr>
              <a:t>–	Telling, shows why we need something like the writing assignment</a:t>
            </a:r>
          </a:p>
          <a:p>
            <a:pPr marL="920750" indent="-460375" algn="l"/>
            <a:endParaRPr lang="en-US" sz="3200" dirty="0">
              <a:latin typeface="Arial Rounded MT Bold"/>
              <a:cs typeface="Arial Rounded MT Bold"/>
            </a:endParaRPr>
          </a:p>
          <a:p>
            <a:pPr marL="920750" indent="-460375" algn="l"/>
            <a:endParaRPr lang="en-US" sz="3200" dirty="0" smtClean="0">
              <a:latin typeface="Arial Rounded MT Bold"/>
              <a:cs typeface="Arial Rounded MT Bold"/>
            </a:endParaRPr>
          </a:p>
          <a:p>
            <a:pPr marL="920750" indent="-460375" algn="l"/>
            <a:endParaRPr lang="en-US" sz="3200" dirty="0" smtClean="0">
              <a:latin typeface="Arial Rounded MT Bold"/>
              <a:cs typeface="Arial Rounded MT Bold"/>
            </a:endParaRPr>
          </a:p>
          <a:p>
            <a:pPr marL="460375" indent="-460375" algn="l"/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56047811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11200" y="-190500"/>
            <a:ext cx="11734800" cy="2095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600" dirty="0" smtClean="0">
                <a:solidFill>
                  <a:schemeClr val="tx2">
                    <a:satMod val="130000"/>
                  </a:schemeClr>
                </a:solidFill>
                <a:latin typeface="Arial Rounded MT Bold" charset="0"/>
                <a:ea typeface="+mj-ea"/>
                <a:cs typeface="Arial Rounded MT Bold" charset="0"/>
                <a:sym typeface="Arial Rounded MT Bold" charset="0"/>
              </a:rPr>
              <a:t>Our Experience, continued</a:t>
            </a:r>
            <a:endParaRPr lang="en-US" sz="3200" dirty="0">
              <a:solidFill>
                <a:schemeClr val="tx2">
                  <a:satMod val="130000"/>
                </a:schemeClr>
              </a:solidFill>
              <a:latin typeface="Arial Rounded MT Bold" charset="0"/>
              <a:ea typeface="ヒラギノ角ゴ ProN W6" charset="0"/>
              <a:cs typeface="ヒラギノ角ゴ ProN W6" charset="0"/>
              <a:sym typeface="Arial Rounded MT Bold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1625600" y="1447800"/>
            <a:ext cx="5791200" cy="2362200"/>
          </a:xfrm>
        </p:spPr>
        <p:txBody>
          <a:bodyPr lIns="0" tIns="0" rIns="0" bIns="0">
            <a:normAutofit/>
          </a:bodyPr>
          <a:lstStyle/>
          <a:p>
            <a:pPr marL="912813" lvl="4" indent="-885825" fontAlgn="auto">
              <a:spcBef>
                <a:spcPts val="2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en-US" sz="3600" dirty="0" smtClean="0">
                <a:solidFill>
                  <a:srgbClr val="00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	</a:t>
            </a:r>
            <a:endParaRPr lang="en-US" sz="3200" dirty="0">
              <a:solidFill>
                <a:srgbClr val="000000"/>
              </a:solidFill>
              <a:latin typeface="Arial Rounded MT Bold" charset="0"/>
              <a:cs typeface="Arial Rounded MT Bold" charset="0"/>
              <a:sym typeface="Arial Rounded MT Bol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7000" y="1371600"/>
            <a:ext cx="10744200" cy="606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indent="-460375" algn="l"/>
            <a:r>
              <a:rPr lang="en-US" sz="3200" dirty="0" smtClean="0">
                <a:latin typeface="Arial Rounded MT Bold"/>
                <a:cs typeface="Arial Rounded MT Bold"/>
              </a:rPr>
              <a:t>•	Issues of logic and critical thinking 	</a:t>
            </a:r>
          </a:p>
          <a:p>
            <a:pPr marL="460375" indent="-460375" algn="l"/>
            <a:endParaRPr lang="en-US" sz="3200" dirty="0" smtClean="0">
              <a:latin typeface="Arial Rounded MT Bold"/>
              <a:cs typeface="Arial Rounded MT Bold"/>
            </a:endParaRPr>
          </a:p>
          <a:p>
            <a:pPr marL="460375" indent="-460375" algn="l"/>
            <a:endParaRPr lang="en-US" sz="3200" dirty="0">
              <a:latin typeface="Arial Rounded MT Bold"/>
              <a:cs typeface="Arial Rounded MT Bold"/>
            </a:endParaRPr>
          </a:p>
          <a:p>
            <a:pPr marL="460375" indent="-460375" algn="l"/>
            <a:endParaRPr lang="en-US" sz="3200" dirty="0" smtClean="0">
              <a:latin typeface="Arial Rounded MT Bold"/>
              <a:cs typeface="Arial Rounded MT Bold"/>
            </a:endParaRPr>
          </a:p>
          <a:p>
            <a:pPr marL="460375" indent="-460375" algn="l"/>
            <a:endParaRPr lang="en-US" sz="3200" dirty="0">
              <a:latin typeface="Arial Rounded MT Bold"/>
              <a:cs typeface="Arial Rounded MT Bold"/>
            </a:endParaRPr>
          </a:p>
          <a:p>
            <a:pPr marL="920750" indent="-460375" algn="l"/>
            <a:endParaRPr lang="en-US" sz="3200" dirty="0">
              <a:latin typeface="Arial Rounded MT Bold"/>
              <a:cs typeface="Arial Rounded MT Bold"/>
            </a:endParaRPr>
          </a:p>
          <a:p>
            <a:pPr marL="460375" algn="l"/>
            <a:endParaRPr lang="en-US" sz="2800" dirty="0" smtClean="0">
              <a:latin typeface="Arial Rounded MT Bold"/>
              <a:cs typeface="Arial Rounded MT Bold"/>
            </a:endParaRPr>
          </a:p>
          <a:p>
            <a:pPr marL="460375" algn="l"/>
            <a:endParaRPr lang="en-US" sz="2800" dirty="0">
              <a:latin typeface="Arial Rounded MT Bold"/>
              <a:cs typeface="Arial Rounded MT Bold"/>
            </a:endParaRPr>
          </a:p>
          <a:p>
            <a:pPr marL="460375" algn="l"/>
            <a:r>
              <a:rPr lang="en-US" sz="2800" dirty="0" smtClean="0">
                <a:latin typeface="Arial Rounded MT Bold"/>
                <a:cs typeface="Arial Rounded MT Bold"/>
              </a:rPr>
              <a:t>How does the age of a mother who has a child influence the extent of her education?  . . . It seems that women who have graduated from high school or are under this age begin having children earlier. . . than those who went to college.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  <p:pic>
        <p:nvPicPr>
          <p:cNvPr id="5" name="Picture 4" descr="FathomBirth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00" y="2514600"/>
            <a:ext cx="77851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6706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11200" y="-190500"/>
            <a:ext cx="11734800" cy="2095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600" dirty="0" smtClean="0">
                <a:solidFill>
                  <a:schemeClr val="tx2">
                    <a:satMod val="130000"/>
                  </a:schemeClr>
                </a:solidFill>
                <a:latin typeface="Arial Rounded MT Bold" charset="0"/>
                <a:ea typeface="+mj-ea"/>
                <a:cs typeface="Arial Rounded MT Bold" charset="0"/>
                <a:sym typeface="Arial Rounded MT Bold" charset="0"/>
              </a:rPr>
              <a:t>Our Experience, continued</a:t>
            </a:r>
            <a:endParaRPr lang="en-US" sz="3200" dirty="0">
              <a:solidFill>
                <a:schemeClr val="tx2">
                  <a:satMod val="130000"/>
                </a:schemeClr>
              </a:solidFill>
              <a:latin typeface="Arial Rounded MT Bold" charset="0"/>
              <a:ea typeface="ヒラギノ角ゴ ProN W6" charset="0"/>
              <a:cs typeface="ヒラギノ角ゴ ProN W6" charset="0"/>
              <a:sym typeface="Arial Rounded MT Bold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1625600" y="1447800"/>
            <a:ext cx="5791200" cy="2362200"/>
          </a:xfrm>
        </p:spPr>
        <p:txBody>
          <a:bodyPr lIns="0" tIns="0" rIns="0" bIns="0">
            <a:normAutofit/>
          </a:bodyPr>
          <a:lstStyle/>
          <a:p>
            <a:pPr marL="912813" lvl="4" indent="-885825" fontAlgn="auto">
              <a:spcBef>
                <a:spcPts val="2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en-US" sz="3600" dirty="0" smtClean="0">
                <a:solidFill>
                  <a:srgbClr val="00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	</a:t>
            </a:r>
            <a:endParaRPr lang="en-US" sz="3200" dirty="0">
              <a:solidFill>
                <a:srgbClr val="000000"/>
              </a:solidFill>
              <a:latin typeface="Arial Rounded MT Bold" charset="0"/>
              <a:cs typeface="Arial Rounded MT Bold" charset="0"/>
              <a:sym typeface="Arial Rounded MT Bol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3200" y="1447800"/>
            <a:ext cx="10744200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indent="-460375" algn="l"/>
            <a:r>
              <a:rPr lang="en-US" sz="3200" dirty="0" smtClean="0">
                <a:latin typeface="Arial Rounded MT Bold"/>
                <a:cs typeface="Arial Rounded MT Bold"/>
              </a:rPr>
              <a:t>•	Labor intensive for instructors, even with streamlining</a:t>
            </a:r>
          </a:p>
          <a:p>
            <a:pPr marL="460375" indent="-460375" algn="l"/>
            <a:endParaRPr lang="en-US" sz="3200" dirty="0">
              <a:latin typeface="Arial Rounded MT Bold"/>
              <a:cs typeface="Arial Rounded MT Bold"/>
            </a:endParaRPr>
          </a:p>
          <a:p>
            <a:pPr marL="460375" indent="-460375" algn="l"/>
            <a:r>
              <a:rPr lang="en-US" sz="3200" dirty="0" smtClean="0">
                <a:latin typeface="Arial Rounded MT Bold"/>
                <a:cs typeface="Arial Rounded MT Bold"/>
              </a:rPr>
              <a:t>•	Timed assessments are efficient for testing</a:t>
            </a:r>
          </a:p>
          <a:p>
            <a:pPr marL="920750" indent="-460375" algn="l"/>
            <a:r>
              <a:rPr lang="en-US" sz="3200" dirty="0" smtClean="0">
                <a:latin typeface="Arial Rounded MT Bold"/>
                <a:cs typeface="Arial Rounded MT Bold"/>
              </a:rPr>
              <a:t>–	specific facts or understandings</a:t>
            </a:r>
          </a:p>
          <a:p>
            <a:pPr marL="920750" indent="-460375" algn="l"/>
            <a:r>
              <a:rPr lang="en-US" sz="3200" dirty="0" smtClean="0">
                <a:latin typeface="Arial Rounded MT Bold"/>
                <a:cs typeface="Arial Rounded MT Bold"/>
              </a:rPr>
              <a:t>–	skills, </a:t>
            </a:r>
          </a:p>
          <a:p>
            <a:pPr marL="920750" indent="-460375" algn="l"/>
            <a:r>
              <a:rPr lang="en-US" sz="3200" dirty="0" smtClean="0">
                <a:latin typeface="Arial Rounded MT Bold"/>
                <a:cs typeface="Arial Rounded MT Bold"/>
              </a:rPr>
              <a:t>–	but for critical thinking, or for </a:t>
            </a:r>
          </a:p>
          <a:p>
            <a:pPr marL="920750" indent="-460375" algn="l"/>
            <a:r>
              <a:rPr lang="en-US" sz="3200" dirty="0" smtClean="0">
                <a:latin typeface="Arial Rounded MT Bold"/>
                <a:cs typeface="Arial Rounded MT Bold"/>
              </a:rPr>
              <a:t>–	interpretation</a:t>
            </a:r>
          </a:p>
          <a:p>
            <a:pPr marL="920750" indent="-460375" algn="l"/>
            <a:endParaRPr lang="en-US" sz="3200" dirty="0">
              <a:latin typeface="Arial Rounded MT Bold"/>
              <a:cs typeface="Arial Rounded MT Bold"/>
            </a:endParaRPr>
          </a:p>
          <a:p>
            <a:pPr marL="460375" indent="-460375" algn="l"/>
            <a:r>
              <a:rPr lang="en-US" sz="3200" dirty="0" smtClean="0">
                <a:latin typeface="Arial Rounded MT Bold"/>
                <a:cs typeface="Arial Rounded MT Bold"/>
              </a:rPr>
              <a:t>•	Now, true that students who do well on tests tend also to do well on the WA, but there are exceptions</a:t>
            </a:r>
          </a:p>
          <a:p>
            <a:pPr marL="460375" indent="-460375" algn="l"/>
            <a:endParaRPr lang="en-US" sz="3200" dirty="0">
              <a:latin typeface="Arial Rounded MT Bold"/>
              <a:cs typeface="Arial Rounded MT Bold"/>
            </a:endParaRPr>
          </a:p>
          <a:p>
            <a:pPr marL="460375" indent="-460375" algn="l"/>
            <a:r>
              <a:rPr lang="en-US" sz="3200" dirty="0" smtClean="0">
                <a:latin typeface="Arial Rounded MT Bold"/>
                <a:cs typeface="Arial Rounded MT Bold"/>
              </a:rPr>
              <a:t>•	Basing the WA on our data</a:t>
            </a:r>
          </a:p>
          <a:p>
            <a:pPr marL="920750" indent="-460375" algn="l"/>
            <a:r>
              <a:rPr lang="en-US" sz="3200" dirty="0" smtClean="0">
                <a:latin typeface="Arial Rounded MT Bold"/>
                <a:cs typeface="Arial Rounded MT Bold"/>
              </a:rPr>
              <a:t>–	means that we can change the assignments, or use samples (as a bulwark against plagiarism)</a:t>
            </a:r>
          </a:p>
          <a:p>
            <a:pPr marL="920750" indent="-460375" algn="l"/>
            <a:r>
              <a:rPr lang="en-US" sz="3200" dirty="0" smtClean="0">
                <a:latin typeface="Arial Rounded MT Bold"/>
                <a:cs typeface="Arial Rounded MT Bold"/>
              </a:rPr>
              <a:t>–	but also open to student analyzing other data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08633837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11200" y="-190500"/>
            <a:ext cx="11734800" cy="2095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600" dirty="0" smtClean="0">
                <a:solidFill>
                  <a:schemeClr val="tx2">
                    <a:satMod val="130000"/>
                  </a:schemeClr>
                </a:solidFill>
                <a:latin typeface="Arial Rounded MT Bold" charset="0"/>
                <a:ea typeface="+mj-ea"/>
                <a:cs typeface="Arial Rounded MT Bold" charset="0"/>
                <a:sym typeface="Arial Rounded MT Bold" charset="0"/>
              </a:rPr>
              <a:t>Assessment, dieseling  . . </a:t>
            </a:r>
            <a:endParaRPr lang="en-US" sz="3200" dirty="0">
              <a:solidFill>
                <a:schemeClr val="tx2">
                  <a:satMod val="130000"/>
                </a:schemeClr>
              </a:solidFill>
              <a:latin typeface="Arial Rounded MT Bold" charset="0"/>
              <a:ea typeface="ヒラギノ角ゴ ProN W6" charset="0"/>
              <a:cs typeface="ヒラギノ角ゴ ProN W6" charset="0"/>
              <a:sym typeface="Arial Rounded MT Bold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1625600" y="1447800"/>
            <a:ext cx="5791200" cy="2362200"/>
          </a:xfrm>
        </p:spPr>
        <p:txBody>
          <a:bodyPr lIns="0" tIns="0" rIns="0" bIns="0">
            <a:normAutofit/>
          </a:bodyPr>
          <a:lstStyle/>
          <a:p>
            <a:pPr marL="912813" lvl="4" indent="-885825" fontAlgn="auto">
              <a:spcBef>
                <a:spcPts val="2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en-US" sz="3600" dirty="0" smtClean="0">
                <a:solidFill>
                  <a:srgbClr val="00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	</a:t>
            </a:r>
            <a:endParaRPr lang="en-US" sz="3200" dirty="0">
              <a:solidFill>
                <a:srgbClr val="000000"/>
              </a:solidFill>
              <a:latin typeface="Arial Rounded MT Bold" charset="0"/>
              <a:cs typeface="Arial Rounded MT Bold" charset="0"/>
              <a:sym typeface="Arial Rounded MT Bol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7000" y="1371600"/>
            <a:ext cx="107442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indent="-460375" algn="l"/>
            <a:r>
              <a:rPr lang="en-US" sz="3200" dirty="0" smtClean="0">
                <a:latin typeface="Arial Rounded MT Bold"/>
                <a:cs typeface="Arial Rounded MT Bold"/>
              </a:rPr>
              <a:t>•	Try to make tests “themed” so that all of the analysis and interpretations are about the same data</a:t>
            </a:r>
          </a:p>
          <a:p>
            <a:pPr marL="460375" indent="-460375" algn="l"/>
            <a:endParaRPr lang="en-US" sz="3200" dirty="0">
              <a:latin typeface="Arial Rounded MT Bold"/>
              <a:cs typeface="Arial Rounded MT Bold"/>
            </a:endParaRPr>
          </a:p>
          <a:p>
            <a:pPr marL="460375" indent="-460375" algn="l"/>
            <a:r>
              <a:rPr lang="en-US" sz="3200" dirty="0" smtClean="0">
                <a:latin typeface="Arial Rounded MT Bold"/>
                <a:cs typeface="Arial Rounded MT Bold"/>
              </a:rPr>
              <a:t>•	Often, begun with one of the hardest questions:</a:t>
            </a:r>
          </a:p>
          <a:p>
            <a:pPr marL="920750" indent="-460375" algn="l"/>
            <a:r>
              <a:rPr lang="en-US" sz="3200" dirty="0" smtClean="0">
                <a:latin typeface="Arial Rounded MT Bold"/>
                <a:cs typeface="Arial Rounded MT Bold"/>
              </a:rPr>
              <a:t>“What are the cases?” (observational units)</a:t>
            </a:r>
          </a:p>
          <a:p>
            <a:pPr marL="920750" indent="-460375" algn="l"/>
            <a:r>
              <a:rPr lang="en-US" sz="3200" dirty="0">
                <a:latin typeface="Arial Rounded MT Bold"/>
                <a:cs typeface="Arial Rounded MT Bold"/>
              </a:rPr>
              <a:t>	</a:t>
            </a:r>
          </a:p>
          <a:p>
            <a:pPr marL="460375" indent="-460375" algn="l"/>
            <a:r>
              <a:rPr lang="en-US" sz="3200" dirty="0" smtClean="0">
                <a:latin typeface="Arial Rounded MT Bold"/>
                <a:cs typeface="Arial Rounded MT Bold"/>
              </a:rPr>
              <a:t>•	Mixture of “How did they calculate that”, facts and interpretation</a:t>
            </a:r>
          </a:p>
          <a:p>
            <a:pPr marL="460375" indent="-460375" algn="l"/>
            <a:endParaRPr lang="en-US" sz="3200" dirty="0">
              <a:latin typeface="Arial Rounded MT Bold"/>
              <a:cs typeface="Arial Rounded MT Bold"/>
            </a:endParaRPr>
          </a:p>
          <a:p>
            <a:pPr marL="460375" indent="-460375" algn="l"/>
            <a:r>
              <a:rPr lang="en-US" sz="3200" dirty="0" smtClean="0">
                <a:latin typeface="Arial Rounded MT Bold"/>
                <a:cs typeface="Arial Rounded MT Bold"/>
              </a:rPr>
              <a:t>•	On to the last two cylinders  . . .</a:t>
            </a:r>
          </a:p>
          <a:p>
            <a:pPr marL="460375" indent="-460375" algn="l"/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10484484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406400" y="533400"/>
            <a:ext cx="11734800" cy="2286000"/>
          </a:xfrm>
        </p:spPr>
        <p:txBody>
          <a:bodyPr lIns="0" tIns="0" rIns="0" bIns="0">
            <a:noAutofit/>
          </a:bodyPr>
          <a:lstStyle/>
          <a:p>
            <a:pPr marL="63500" lvl="4" indent="0" fontAlgn="auto">
              <a:spcBef>
                <a:spcPts val="2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en-US" sz="3600" dirty="0">
                <a:solidFill>
                  <a:schemeClr val="accent5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E</a:t>
            </a:r>
            <a:r>
              <a:rPr lang="en-US" sz="3600" dirty="0" smtClean="0">
                <a:solidFill>
                  <a:schemeClr val="accent5"/>
                </a:solidFill>
                <a:latin typeface="Arial Rounded MT Bold" charset="0"/>
                <a:ea typeface="ヒラギノ角ゴ ProN W6" charset="0"/>
                <a:cs typeface="ヒラギノ角ゴ ProN W6" charset="0"/>
                <a:sym typeface="Arial Rounded MT Bold" charset="0"/>
              </a:rPr>
              <a:t>mphasize statistical </a:t>
            </a:r>
            <a:r>
              <a:rPr lang="en-US" sz="3600" dirty="0">
                <a:solidFill>
                  <a:schemeClr val="accent5"/>
                </a:solidFill>
                <a:latin typeface="Arial Rounded MT Bold" charset="0"/>
                <a:ea typeface="ヒラギノ角ゴ ProN W6" charset="0"/>
                <a:cs typeface="ヒラギノ角ゴ ProN W6" charset="0"/>
                <a:sym typeface="Arial Rounded MT Bold" charset="0"/>
              </a:rPr>
              <a:t>literacy and develop statistical </a:t>
            </a:r>
            <a:r>
              <a:rPr lang="en-US" sz="3600" dirty="0" smtClean="0">
                <a:solidFill>
                  <a:schemeClr val="accent5"/>
                </a:solidFill>
                <a:latin typeface="Arial Rounded MT Bold" charset="0"/>
                <a:ea typeface="ヒラギノ角ゴ ProN W6" charset="0"/>
                <a:cs typeface="ヒラギノ角ゴ ProN W6" charset="0"/>
                <a:sym typeface="Arial Rounded MT Bold" charset="0"/>
              </a:rPr>
              <a:t>thinking</a:t>
            </a:r>
            <a:endParaRPr lang="en-US" sz="3600" dirty="0">
              <a:solidFill>
                <a:schemeClr val="accent5"/>
              </a:solidFill>
              <a:latin typeface="Arial Rounded MT Bold" charset="0"/>
              <a:ea typeface="ヒラギノ角ゴ ProN W6" charset="0"/>
              <a:cs typeface="ヒラギノ角ゴ ProN W6" charset="0"/>
              <a:sym typeface="Arial Rounded MT Bold" charset="0"/>
            </a:endParaRPr>
          </a:p>
          <a:p>
            <a:pPr marL="63500" lvl="4" indent="0" fontAlgn="auto">
              <a:spcBef>
                <a:spcPts val="2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en-US" sz="3600" dirty="0" smtClean="0">
                <a:solidFill>
                  <a:schemeClr val="accent5"/>
                </a:solidFill>
                <a:latin typeface="Arial Rounded MT Bold" charset="0"/>
                <a:ea typeface="ヒラギノ角ゴ ProN W6" charset="0"/>
                <a:cs typeface="ヒラギノ角ゴ ProN W6" charset="0"/>
                <a:sym typeface="Arial Rounded MT Bold" charset="0"/>
              </a:rPr>
              <a:t>Stress conceptual understanding rather than mere knowledge of procedures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20800" y="3048000"/>
            <a:ext cx="11049000" cy="6986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indent="-460375" algn="l"/>
            <a:r>
              <a:rPr lang="en-US" sz="32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•	Are we attaining these goals?</a:t>
            </a:r>
          </a:p>
          <a:p>
            <a:pPr marL="920750" indent="-460375" algn="l"/>
            <a:r>
              <a:rPr lang="en-US" sz="32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	</a:t>
            </a:r>
          </a:p>
          <a:p>
            <a:pPr marL="460375" indent="-460375" algn="l"/>
            <a:r>
              <a:rPr lang="en-US" sz="32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•	Objective sense: no objective data</a:t>
            </a:r>
          </a:p>
          <a:p>
            <a:pPr marL="920750" indent="-460375" algn="l"/>
            <a:r>
              <a:rPr lang="en-US" sz="32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–	No pre- and post-test data</a:t>
            </a:r>
          </a:p>
          <a:p>
            <a:pPr marL="920750" indent="-460375" algn="l"/>
            <a:endParaRPr lang="en-US" sz="3200" dirty="0" smtClean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 marL="920750" indent="-460375" algn="l"/>
            <a:r>
              <a:rPr lang="en-US" sz="32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–	No retention or “success” data (in two senses)</a:t>
            </a:r>
          </a:p>
          <a:p>
            <a:pPr marL="920750" indent="-460375" algn="l"/>
            <a:endParaRPr lang="en-US" sz="3200" dirty="0" smtClean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 marL="920750" indent="-460375" algn="l"/>
            <a:r>
              <a:rPr lang="en-US" sz="32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–	Such data may be problematic, in that Driving Miss GAISE may make the course more difficult</a:t>
            </a:r>
          </a:p>
          <a:p>
            <a:pPr marL="920750" indent="-460375" algn="l"/>
            <a:endParaRPr lang="en-US" sz="3200" dirty="0" smtClean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 marL="920750" indent="-460375" algn="l"/>
            <a:r>
              <a:rPr lang="en-US" sz="32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–	Most of our objective measures may be far too crude: we should measure three years or more hence.</a:t>
            </a:r>
          </a:p>
          <a:p>
            <a:pPr marL="920750" indent="-460375" algn="l"/>
            <a:r>
              <a:rPr lang="en-US" sz="3200" dirty="0">
                <a:solidFill>
                  <a:schemeClr val="tx1"/>
                </a:solidFill>
                <a:latin typeface="Arial Rounded MT Bold"/>
                <a:cs typeface="Arial Rounded MT Bold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3463529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406400" y="533400"/>
            <a:ext cx="11734800" cy="2286000"/>
          </a:xfrm>
        </p:spPr>
        <p:txBody>
          <a:bodyPr lIns="0" tIns="0" rIns="0" bIns="0">
            <a:noAutofit/>
          </a:bodyPr>
          <a:lstStyle/>
          <a:p>
            <a:pPr marL="63500" lvl="4" indent="0" fontAlgn="auto">
              <a:spcBef>
                <a:spcPts val="2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en-US" sz="3600" dirty="0">
                <a:solidFill>
                  <a:schemeClr val="accent5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E</a:t>
            </a:r>
            <a:r>
              <a:rPr lang="en-US" sz="3600" dirty="0" smtClean="0">
                <a:solidFill>
                  <a:schemeClr val="accent5"/>
                </a:solidFill>
                <a:latin typeface="Arial Rounded MT Bold" charset="0"/>
                <a:ea typeface="ヒラギノ角ゴ ProN W6" charset="0"/>
                <a:cs typeface="ヒラギノ角ゴ ProN W6" charset="0"/>
                <a:sym typeface="Arial Rounded MT Bold" charset="0"/>
              </a:rPr>
              <a:t>mphasize statistical </a:t>
            </a:r>
            <a:r>
              <a:rPr lang="en-US" sz="3600" dirty="0">
                <a:solidFill>
                  <a:schemeClr val="accent5"/>
                </a:solidFill>
                <a:latin typeface="Arial Rounded MT Bold" charset="0"/>
                <a:ea typeface="ヒラギノ角ゴ ProN W6" charset="0"/>
                <a:cs typeface="ヒラギノ角ゴ ProN W6" charset="0"/>
                <a:sym typeface="Arial Rounded MT Bold" charset="0"/>
              </a:rPr>
              <a:t>literacy and develop statistical </a:t>
            </a:r>
            <a:r>
              <a:rPr lang="en-US" sz="3600" dirty="0" smtClean="0">
                <a:solidFill>
                  <a:schemeClr val="accent5"/>
                </a:solidFill>
                <a:latin typeface="Arial Rounded MT Bold" charset="0"/>
                <a:ea typeface="ヒラギノ角ゴ ProN W6" charset="0"/>
                <a:cs typeface="ヒラギノ角ゴ ProN W6" charset="0"/>
                <a:sym typeface="Arial Rounded MT Bold" charset="0"/>
              </a:rPr>
              <a:t>thinking</a:t>
            </a:r>
            <a:endParaRPr lang="en-US" sz="3600" dirty="0">
              <a:solidFill>
                <a:schemeClr val="accent5"/>
              </a:solidFill>
              <a:latin typeface="Arial Rounded MT Bold" charset="0"/>
              <a:ea typeface="ヒラギノ角ゴ ProN W6" charset="0"/>
              <a:cs typeface="ヒラギノ角ゴ ProN W6" charset="0"/>
              <a:sym typeface="Arial Rounded MT Bold" charset="0"/>
            </a:endParaRPr>
          </a:p>
          <a:p>
            <a:pPr marL="63500" lvl="4" indent="0" fontAlgn="auto">
              <a:spcBef>
                <a:spcPts val="2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en-US" sz="3600" dirty="0" smtClean="0">
                <a:solidFill>
                  <a:schemeClr val="accent5"/>
                </a:solidFill>
                <a:latin typeface="Arial Rounded MT Bold" charset="0"/>
                <a:ea typeface="ヒラギノ角ゴ ProN W6" charset="0"/>
                <a:cs typeface="ヒラギノ角ゴ ProN W6" charset="0"/>
                <a:sym typeface="Arial Rounded MT Bold" charset="0"/>
              </a:rPr>
              <a:t>Stress conceptual understanding rather than mere knowledge of procedures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20800" y="3048000"/>
            <a:ext cx="11049000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indent="-460375" algn="l"/>
            <a:r>
              <a:rPr lang="en-US" sz="32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•	Subjective sense: mixed</a:t>
            </a:r>
          </a:p>
          <a:p>
            <a:pPr marL="920750" indent="-460375" algn="l"/>
            <a:r>
              <a:rPr lang="en-US" sz="32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–	Course still too full of formulas</a:t>
            </a:r>
          </a:p>
          <a:p>
            <a:pPr marL="920750" indent="-460375" algn="l"/>
            <a:endParaRPr lang="en-US" sz="3200" dirty="0" smtClean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 marL="920750" indent="-460375" algn="l"/>
            <a:r>
              <a:rPr lang="en-US" sz="32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–	Driving Miss GAISE, seeing misunderstandings makes one aware of how big the task is</a:t>
            </a:r>
          </a:p>
          <a:p>
            <a:pPr marL="920750" indent="-460375" algn="l"/>
            <a:endParaRPr lang="en-US" sz="3200" dirty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 marL="920750" indent="-460375" algn="l"/>
            <a:r>
              <a:rPr lang="en-US" sz="32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–	How far statistical thinking is from most students’ experience</a:t>
            </a:r>
          </a:p>
          <a:p>
            <a:pPr marL="920750" indent="-460375" algn="l"/>
            <a:endParaRPr lang="en-US" sz="3200" dirty="0" smtClean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 marL="920750" indent="-460375" algn="l"/>
            <a:r>
              <a:rPr lang="en-US" sz="32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–	How satisfying seeing thinking develop. . .</a:t>
            </a:r>
          </a:p>
        </p:txBody>
      </p:sp>
    </p:spTree>
    <p:extLst>
      <p:ext uri="{BB962C8B-B14F-4D97-AF65-F5344CB8AC3E}">
        <p14:creationId xmlns:p14="http://schemas.microsoft.com/office/powerpoint/2010/main" val="73998471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406400" y="533400"/>
            <a:ext cx="11734800" cy="914400"/>
          </a:xfrm>
        </p:spPr>
        <p:txBody>
          <a:bodyPr lIns="0" tIns="0" rIns="0" bIns="0">
            <a:noAutofit/>
          </a:bodyPr>
          <a:lstStyle/>
          <a:p>
            <a:pPr marL="63500" lvl="4" indent="0" fontAlgn="auto">
              <a:spcBef>
                <a:spcPts val="2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en-US" sz="3600" dirty="0" smtClean="0">
                <a:solidFill>
                  <a:schemeClr val="accent5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Conclusion</a:t>
            </a:r>
            <a:endParaRPr lang="en-US" sz="3600" dirty="0">
              <a:solidFill>
                <a:schemeClr val="accent5"/>
              </a:solidFill>
              <a:latin typeface="Arial Rounded MT Bold" charset="0"/>
              <a:ea typeface="ヒラギノ角ゴ ProN W6" charset="0"/>
              <a:cs typeface="ヒラギノ角ゴ ProN W6" charset="0"/>
              <a:sym typeface="Arial Rounded MT Bol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800" y="1143000"/>
            <a:ext cx="11049000" cy="8463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indent="-460375" algn="l"/>
            <a:r>
              <a:rPr lang="en-US" sz="32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Are we satisfied with the drive?</a:t>
            </a:r>
          </a:p>
          <a:p>
            <a:pPr marL="460375" indent="-460375" algn="l"/>
            <a:r>
              <a:rPr lang="en-US" sz="3200" dirty="0">
                <a:solidFill>
                  <a:schemeClr val="tx1"/>
                </a:solidFill>
                <a:latin typeface="Arial Rounded MT Bold"/>
                <a:cs typeface="Arial Rounded MT Bold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						Of course not	</a:t>
            </a:r>
          </a:p>
          <a:p>
            <a:pPr marL="460375" indent="-460375" algn="l"/>
            <a:r>
              <a:rPr lang="en-US" sz="32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	</a:t>
            </a:r>
          </a:p>
          <a:p>
            <a:pPr marL="460375" indent="-460375" algn="l"/>
            <a:r>
              <a:rPr lang="en-US" sz="32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But, overall, it is a good drive</a:t>
            </a:r>
          </a:p>
          <a:p>
            <a:pPr marL="460375" indent="-460375" algn="l"/>
            <a:endParaRPr lang="en-US" sz="3200" dirty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 marL="460375" indent="-460375" algn="l"/>
            <a:endParaRPr lang="en-US" sz="3200" dirty="0" smtClean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 marL="460375" indent="-460375" algn="l"/>
            <a:endParaRPr lang="en-US" sz="3200" dirty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 marL="460375" indent="-460375" algn="l"/>
            <a:endParaRPr lang="en-US" sz="3200" dirty="0" smtClean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 marL="460375" indent="-460375" algn="l"/>
            <a:endParaRPr lang="en-US" sz="3200" dirty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 marL="460375" indent="-460375" algn="l"/>
            <a:endParaRPr lang="en-US" sz="3200" dirty="0" smtClean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 marL="460375" indent="-460375" algn="l"/>
            <a:endParaRPr lang="en-US" sz="3200" dirty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 marL="460375" indent="-460375" algn="l"/>
            <a:endParaRPr lang="en-US" sz="3200" dirty="0" smtClean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 marL="460375" indent="-460375" algn="l"/>
            <a:endParaRPr lang="en-US" sz="3200" dirty="0" smtClean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 marL="460375" indent="-460375" algn="l"/>
            <a:r>
              <a:rPr lang="en-US" sz="3200" dirty="0">
                <a:solidFill>
                  <a:schemeClr val="tx1"/>
                </a:solidFill>
                <a:latin typeface="Arial Rounded MT Bold"/>
                <a:cs typeface="Arial Rounded MT Bold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			[OK: Make, model and year . . .?]</a:t>
            </a:r>
          </a:p>
          <a:p>
            <a:pPr marL="460375" indent="-460375" algn="l"/>
            <a:endParaRPr lang="en-US" sz="3200" dirty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 marL="460375" indent="-460375" algn="l"/>
            <a:r>
              <a:rPr lang="en-US" sz="3200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				Contact Info: </a:t>
            </a:r>
            <a:r>
              <a:rPr lang="en-US" sz="3200" dirty="0" err="1" smtClean="0">
                <a:solidFill>
                  <a:schemeClr val="tx1"/>
                </a:solidFill>
                <a:latin typeface="Arial Rounded MT Bold"/>
                <a:cs typeface="Arial Rounded MT Bold"/>
              </a:rPr>
              <a:t>brownkm@smccd.edu</a:t>
            </a:r>
            <a:endParaRPr lang="en-US" sz="3200" dirty="0" smtClean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 marL="920750" indent="-460375" algn="l"/>
            <a:endParaRPr lang="en-US" sz="3200" dirty="0" smtClean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2" name="Picture 1" descr="Huds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00" y="3505200"/>
            <a:ext cx="6405093" cy="358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053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dson2.tiff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0" y="4800600"/>
            <a:ext cx="8547270" cy="3822700"/>
          </a:xfrm>
          <a:prstGeom prst="rect">
            <a:avLst/>
          </a:prstGeom>
        </p:spPr>
      </p:pic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58800" y="228600"/>
            <a:ext cx="11049000" cy="17907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600" dirty="0" smtClean="0">
                <a:solidFill>
                  <a:schemeClr val="tx2">
                    <a:satMod val="130000"/>
                  </a:schemeClr>
                </a:solidFill>
                <a:latin typeface="Arial Rounded MT Bold" charset="0"/>
                <a:ea typeface="+mj-ea"/>
                <a:cs typeface="Arial Rounded MT Bold" charset="0"/>
                <a:sym typeface="Arial Rounded MT Bold" charset="0"/>
              </a:rPr>
              <a:t>GAISE, for us. . .  </a:t>
            </a:r>
            <a:endParaRPr lang="en-US" sz="5600" dirty="0">
              <a:solidFill>
                <a:schemeClr val="tx2">
                  <a:satMod val="130000"/>
                </a:schemeClr>
              </a:solidFill>
              <a:latin typeface="Arial Rounded MT Bold" charset="0"/>
              <a:ea typeface="ヒラギノ角ゴ ProN W6" charset="0"/>
              <a:cs typeface="ヒラギノ角ゴ ProN W6" charset="0"/>
              <a:sym typeface="Arial Rounded MT Bold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1549400" y="1600200"/>
            <a:ext cx="11125200" cy="7924800"/>
          </a:xfrm>
        </p:spPr>
        <p:txBody>
          <a:bodyPr lIns="0" tIns="0" rIns="0" bIns="0">
            <a:normAutofit/>
          </a:bodyPr>
          <a:lstStyle/>
          <a:p>
            <a:pPr marL="920750" lvl="4" indent="-800100" fontAlgn="auto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en-US" sz="3000" dirty="0" smtClean="0">
                <a:solidFill>
                  <a:srgbClr val="00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•	Constraints </a:t>
            </a:r>
          </a:p>
          <a:p>
            <a:pPr marL="920750" lvl="4" indent="-800100" fontAlgn="auto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en-US" sz="3000" dirty="0">
                <a:solidFill>
                  <a:srgbClr val="00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	</a:t>
            </a:r>
            <a:r>
              <a:rPr lang="en-US" sz="3000" dirty="0" smtClean="0">
                <a:solidFill>
                  <a:srgbClr val="00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	–	text choice</a:t>
            </a:r>
          </a:p>
          <a:p>
            <a:pPr marL="920750" lvl="4" indent="-800100" fontAlgn="auto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en-US" sz="3000" dirty="0" smtClean="0">
                <a:solidFill>
                  <a:srgbClr val="00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		–	technology available, </a:t>
            </a:r>
          </a:p>
          <a:p>
            <a:pPr marL="920750" lvl="4" indent="-800100" fontAlgn="auto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en-US" sz="3000" dirty="0">
                <a:solidFill>
                  <a:srgbClr val="00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	</a:t>
            </a:r>
            <a:r>
              <a:rPr lang="en-US" sz="3000" dirty="0" smtClean="0">
                <a:solidFill>
                  <a:srgbClr val="00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	–	what one is expected to “cover”</a:t>
            </a:r>
          </a:p>
          <a:p>
            <a:pPr marL="920750" lvl="4" indent="-800100" fontAlgn="auto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en-US" sz="3000" dirty="0">
                <a:solidFill>
                  <a:srgbClr val="00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	</a:t>
            </a:r>
            <a:r>
              <a:rPr lang="en-US" sz="3000" dirty="0" smtClean="0">
                <a:solidFill>
                  <a:srgbClr val="00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	–	transferability concerns</a:t>
            </a:r>
          </a:p>
          <a:p>
            <a:pPr marL="920750" lvl="4" indent="-800100" fontAlgn="auto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en-US" sz="3000" dirty="0" smtClean="0">
                <a:solidFill>
                  <a:srgbClr val="00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•	Premise: we are not locked in</a:t>
            </a:r>
            <a:endParaRPr lang="en-US" sz="3000" dirty="0">
              <a:solidFill>
                <a:srgbClr val="000000"/>
              </a:solidFill>
              <a:latin typeface="Arial Rounded MT Bold" charset="0"/>
              <a:ea typeface="+mn-ea"/>
              <a:cs typeface="Arial Rounded MT Bold" charset="0"/>
              <a:sym typeface="Arial Rounded MT Bold" charset="0"/>
            </a:endParaRPr>
          </a:p>
          <a:p>
            <a:pPr marL="920750" lvl="4" indent="-800100" fontAlgn="auto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en-US" sz="3000" dirty="0" smtClean="0">
                <a:solidFill>
                  <a:srgbClr val="00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•	How the present project started</a:t>
            </a:r>
          </a:p>
          <a:p>
            <a:pPr marL="920750" lvl="4" indent="-800100" fontAlgn="auto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endParaRPr lang="en-US" sz="3000" dirty="0">
              <a:solidFill>
                <a:srgbClr val="000000"/>
              </a:solidFill>
              <a:latin typeface="Arial Rounded MT Bold" charset="0"/>
              <a:ea typeface="+mn-ea"/>
              <a:cs typeface="Arial Rounded MT Bold" charset="0"/>
              <a:sym typeface="Arial Rounded MT Bold" charset="0"/>
            </a:endParaRPr>
          </a:p>
          <a:p>
            <a:pPr marL="920750" lvl="4" indent="-800100" fontAlgn="auto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endParaRPr lang="en-US" sz="3000" dirty="0" smtClean="0">
              <a:solidFill>
                <a:srgbClr val="000000"/>
              </a:solidFill>
              <a:latin typeface="Arial Rounded MT Bold" charset="0"/>
              <a:ea typeface="+mn-ea"/>
              <a:cs typeface="Arial Rounded MT Bold" charset="0"/>
              <a:sym typeface="Arial Rounded MT Bold" charset="0"/>
            </a:endParaRPr>
          </a:p>
          <a:p>
            <a:pPr marL="920750" lvl="4" indent="-800100" fontAlgn="auto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endParaRPr lang="en-US" sz="3000" dirty="0">
              <a:solidFill>
                <a:srgbClr val="000000"/>
              </a:solidFill>
              <a:latin typeface="Arial Rounded MT Bold" charset="0"/>
              <a:ea typeface="+mn-ea"/>
              <a:cs typeface="Arial Rounded MT Bold" charset="0"/>
              <a:sym typeface="Arial Rounded MT Bold" charset="0"/>
            </a:endParaRPr>
          </a:p>
          <a:p>
            <a:pPr marL="920750" lvl="4" indent="-800100" fontAlgn="auto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endParaRPr lang="en-US" sz="3000" dirty="0" smtClean="0">
              <a:solidFill>
                <a:srgbClr val="000000"/>
              </a:solidFill>
              <a:latin typeface="Arial Rounded MT Bold" charset="0"/>
              <a:ea typeface="+mn-ea"/>
              <a:cs typeface="Arial Rounded MT Bold" charset="0"/>
              <a:sym typeface="Arial Rounded MT Bold" charset="0"/>
            </a:endParaRPr>
          </a:p>
          <a:p>
            <a:pPr marL="920750" lvl="4" indent="-800100" fontAlgn="auto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endParaRPr lang="en-US" sz="3000" dirty="0">
              <a:solidFill>
                <a:srgbClr val="000000"/>
              </a:solidFill>
              <a:latin typeface="Arial Rounded MT Bold" charset="0"/>
              <a:ea typeface="+mn-ea"/>
              <a:cs typeface="Arial Rounded MT Bold" charset="0"/>
              <a:sym typeface="Arial Rounded MT Bold" charset="0"/>
            </a:endParaRPr>
          </a:p>
          <a:p>
            <a:pPr marL="920750" lvl="4" indent="-800100" fontAlgn="auto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endParaRPr lang="en-US" sz="3000" dirty="0" smtClean="0">
              <a:solidFill>
                <a:srgbClr val="000000"/>
              </a:solidFill>
              <a:latin typeface="Arial Rounded MT Bold" charset="0"/>
              <a:ea typeface="+mn-ea"/>
              <a:cs typeface="Arial Rounded MT Bold" charset="0"/>
              <a:sym typeface="Arial Rounded MT Bold" charset="0"/>
            </a:endParaRPr>
          </a:p>
          <a:p>
            <a:pPr marL="920750" lvl="4" indent="-800100" fontAlgn="auto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endParaRPr lang="en-US" sz="3000" dirty="0">
              <a:solidFill>
                <a:srgbClr val="000000"/>
              </a:solidFill>
              <a:latin typeface="Arial Rounded MT Bold" charset="0"/>
              <a:ea typeface="+mn-ea"/>
              <a:cs typeface="Arial Rounded MT Bold" charset="0"/>
              <a:sym typeface="Arial Rounded MT Bold" charset="0"/>
            </a:endParaRPr>
          </a:p>
          <a:p>
            <a:pPr marL="920750" lvl="4" indent="-800100" fontAlgn="auto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endParaRPr lang="en-US" sz="3000" dirty="0">
              <a:solidFill>
                <a:srgbClr val="000000"/>
              </a:solidFill>
              <a:latin typeface="Arial Rounded MT Bold" charset="0"/>
              <a:ea typeface="+mn-ea"/>
              <a:cs typeface="Arial Rounded MT Bold" charset="0"/>
              <a:sym typeface="Arial Rounded MT Bold" charset="0"/>
            </a:endParaRPr>
          </a:p>
          <a:p>
            <a:pPr marL="920750" lvl="4" indent="-800100" fontAlgn="auto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endParaRPr lang="en-US" sz="3000" dirty="0">
              <a:solidFill>
                <a:srgbClr val="000000"/>
              </a:solidFill>
              <a:latin typeface="Arial Rounded MT Bold" charset="0"/>
              <a:ea typeface="+mn-ea"/>
              <a:cs typeface="Arial Rounded MT Bold" charset="0"/>
              <a:sym typeface="Arial Rounded MT Bold" charset="0"/>
            </a:endParaRPr>
          </a:p>
          <a:p>
            <a:pPr marL="920750" lvl="4" indent="-800100" fontAlgn="auto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en-US" sz="3000" dirty="0" smtClean="0">
                <a:solidFill>
                  <a:srgbClr val="00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•	And developed</a:t>
            </a:r>
            <a:endParaRPr lang="en-US" sz="3000" dirty="0">
              <a:solidFill>
                <a:srgbClr val="000000"/>
              </a:solidFill>
              <a:latin typeface="Arial Rounded MT Bold" charset="0"/>
              <a:ea typeface="ヒラギノ角ゴ ProN W6" charset="0"/>
              <a:cs typeface="ヒラギノ角ゴ ProN W6" charset="0"/>
              <a:sym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03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33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oves Cycling.tiff"/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228600"/>
            <a:ext cx="6536627" cy="8915400"/>
          </a:xfrm>
          <a:prstGeom prst="rect">
            <a:avLst/>
          </a:prstGeom>
        </p:spPr>
      </p:pic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11200" y="228600"/>
            <a:ext cx="11049000" cy="1371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600" dirty="0" smtClean="0">
                <a:solidFill>
                  <a:schemeClr val="tx2">
                    <a:satMod val="130000"/>
                  </a:schemeClr>
                </a:solidFill>
                <a:latin typeface="Arial Rounded MT Bold" charset="0"/>
                <a:ea typeface="+mj-ea"/>
                <a:cs typeface="Arial Rounded MT Bold" charset="0"/>
                <a:sym typeface="Arial Rounded MT Bold" charset="0"/>
              </a:rPr>
              <a:t>Goals for the presentation. . .  </a:t>
            </a:r>
            <a:endParaRPr lang="en-US" sz="5600" dirty="0">
              <a:solidFill>
                <a:schemeClr val="tx2">
                  <a:satMod val="130000"/>
                </a:schemeClr>
              </a:solidFill>
              <a:latin typeface="Arial Rounded MT Bold" charset="0"/>
              <a:ea typeface="ヒラギノ角ゴ ProN W6" charset="0"/>
              <a:cs typeface="ヒラギノ角ゴ ProN W6" charset="0"/>
              <a:sym typeface="Arial Rounded MT Bold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787400" y="1600200"/>
            <a:ext cx="11658600" cy="3048000"/>
          </a:xfrm>
        </p:spPr>
        <p:txBody>
          <a:bodyPr lIns="0" tIns="0" rIns="0" bIns="0">
            <a:normAutofit/>
          </a:bodyPr>
          <a:lstStyle/>
          <a:p>
            <a:pPr marL="1435100" lvl="4" indent="-514350" fontAlgn="auto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endParaRPr lang="en-US" sz="3000" dirty="0">
              <a:solidFill>
                <a:srgbClr val="000000"/>
              </a:solidFill>
              <a:latin typeface="Arial Rounded MT Bold" charset="0"/>
              <a:ea typeface="+mn-ea"/>
              <a:cs typeface="Arial Rounded MT Bold" charset="0"/>
              <a:sym typeface="Arial Rounded MT Bold" charset="0"/>
            </a:endParaRPr>
          </a:p>
          <a:p>
            <a:pPr marL="920750" lvl="4" indent="-800100" fontAlgn="auto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en-US" sz="3000" dirty="0" smtClean="0">
                <a:solidFill>
                  <a:srgbClr val="00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•	Share what we have done – “Driving GAISE”</a:t>
            </a:r>
          </a:p>
          <a:p>
            <a:pPr marL="920750" lvl="4" indent="-800100" fontAlgn="auto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endParaRPr lang="en-US" sz="3000" dirty="0">
              <a:solidFill>
                <a:srgbClr val="000000"/>
              </a:solidFill>
              <a:latin typeface="Arial Rounded MT Bold" charset="0"/>
              <a:ea typeface="+mn-ea"/>
              <a:cs typeface="Arial Rounded MT Bold" charset="0"/>
              <a:sym typeface="Arial Rounded MT Bold" charset="0"/>
            </a:endParaRPr>
          </a:p>
          <a:p>
            <a:pPr marL="920750" lvl="4" indent="-800100" fontAlgn="auto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en-US" sz="3000" dirty="0" smtClean="0">
                <a:solidFill>
                  <a:srgbClr val="00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•	Get feedback from colleagues who face similar challenges – wanting to teach a course along these lines</a:t>
            </a:r>
          </a:p>
          <a:p>
            <a:pPr marL="909638" lvl="4" indent="-788988" fontAlgn="auto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AutoNum type="arabicPeriod"/>
              <a:defRPr/>
            </a:pPr>
            <a:endParaRPr lang="en-US" sz="3000" dirty="0">
              <a:solidFill>
                <a:srgbClr val="000000"/>
              </a:solidFill>
              <a:latin typeface="Arial Rounded MT Bold" charset="0"/>
              <a:ea typeface="+mn-ea"/>
              <a:cs typeface="Arial Rounded MT Bold" charset="0"/>
              <a:sym typeface="Arial Rounded MT Bold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482600" y="4495800"/>
            <a:ext cx="11049000" cy="1371600"/>
          </a:xfrm>
          <a:prstGeom prst="rect">
            <a:avLst/>
          </a:prstGeom>
        </p:spPr>
        <p:txBody>
          <a:bodyPr lIns="130046" tIns="65023" rIns="130046" bIns="65023"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61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100">
                <a:solidFill>
                  <a:srgbClr val="572314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100">
                <a:solidFill>
                  <a:srgbClr val="572314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100">
                <a:solidFill>
                  <a:srgbClr val="572314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100">
                <a:solidFill>
                  <a:srgbClr val="572314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100">
                <a:solidFill>
                  <a:srgbClr val="572314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100">
                <a:solidFill>
                  <a:srgbClr val="572314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100">
                <a:solidFill>
                  <a:srgbClr val="572314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100">
                <a:solidFill>
                  <a:srgbClr val="572314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5600" dirty="0" smtClean="0">
                <a:solidFill>
                  <a:schemeClr val="tx2">
                    <a:satMod val="130000"/>
                  </a:schemeClr>
                </a:solidFill>
                <a:latin typeface="Arial Rounded MT Bold" charset="0"/>
                <a:ea typeface="+mj-ea"/>
                <a:cs typeface="Arial Rounded MT Bold" charset="0"/>
                <a:sym typeface="Arial Rounded MT Bold" charset="0"/>
              </a:rPr>
              <a:t>Procedure</a:t>
            </a:r>
            <a:endParaRPr lang="en-US" sz="5600" dirty="0">
              <a:solidFill>
                <a:schemeClr val="tx2">
                  <a:satMod val="130000"/>
                </a:schemeClr>
              </a:solidFill>
              <a:latin typeface="Arial Rounded MT Bold" charset="0"/>
              <a:ea typeface="ヒラギノ角ゴ ProN W6" charset="0"/>
              <a:cs typeface="ヒラギノ角ゴ ProN W6" charset="0"/>
              <a:sym typeface="Arial Rounded MT Bold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63600" y="5791200"/>
            <a:ext cx="11125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519113" indent="-401638" algn="l" rtl="0" fontAlgn="base">
              <a:spcBef>
                <a:spcPts val="8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"/>
              <a:defRPr sz="4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909638" indent="-336550" algn="l" rtl="0" fontAlgn="base">
              <a:spcBef>
                <a:spcPts val="788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buChar char="◦"/>
              <a:defRPr sz="4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260475" indent="-3238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3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560513" indent="-246063" algn="l" rtl="0" fontAlgn="base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charset="0"/>
              <a:buChar char="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46263" indent="-258763" algn="l" rtl="0" fontAlgn="base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0"/>
              <a:buChar char="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45758" indent="-260092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4864" indent="-260092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0965" indent="-260092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30071" indent="-260092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35100" lvl="4" indent="-514350" fontAlgn="auto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Font typeface="Wingdings 2" charset="0"/>
              <a:buNone/>
              <a:defRPr/>
            </a:pPr>
            <a:endParaRPr lang="en-US" sz="3000" dirty="0" smtClean="0">
              <a:solidFill>
                <a:srgbClr val="000000"/>
              </a:solidFill>
              <a:latin typeface="Arial Rounded MT Bold" charset="0"/>
              <a:ea typeface="+mn-ea"/>
              <a:cs typeface="Arial Rounded MT Bold" charset="0"/>
              <a:sym typeface="Arial Rounded MT Bold" charset="0"/>
            </a:endParaRPr>
          </a:p>
          <a:p>
            <a:pPr marL="920750" lvl="4" indent="-800100" fontAlgn="auto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Font typeface="Wingdings 2" charset="0"/>
              <a:buNone/>
              <a:defRPr/>
            </a:pPr>
            <a:r>
              <a:rPr lang="en-US" sz="3000" dirty="0" smtClean="0">
                <a:solidFill>
                  <a:srgbClr val="00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•	Relate our experience to the six GAISE recommendations</a:t>
            </a:r>
          </a:p>
          <a:p>
            <a:pPr marL="920750" lvl="4" indent="-800100" fontAlgn="auto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Font typeface="Wingdings 2" charset="0"/>
              <a:buNone/>
              <a:defRPr/>
            </a:pPr>
            <a:endParaRPr lang="en-US" sz="3000" dirty="0" smtClean="0">
              <a:solidFill>
                <a:srgbClr val="000000"/>
              </a:solidFill>
              <a:latin typeface="Arial Rounded MT Bold" charset="0"/>
              <a:ea typeface="+mn-ea"/>
              <a:cs typeface="Arial Rounded MT Bold" charset="0"/>
              <a:sym typeface="Arial Rounded MT Bold" charset="0"/>
            </a:endParaRPr>
          </a:p>
          <a:p>
            <a:pPr marL="920750" lvl="4" indent="-800100" fontAlgn="auto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Font typeface="Wingdings 2" charset="0"/>
              <a:buNone/>
              <a:defRPr/>
            </a:pPr>
            <a:r>
              <a:rPr lang="en-US" sz="3000" dirty="0" smtClean="0">
                <a:solidFill>
                  <a:srgbClr val="00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•	After reorganizing the recommendations  . . .</a:t>
            </a:r>
          </a:p>
          <a:p>
            <a:pPr marL="909638" lvl="4" indent="-788988" fontAlgn="auto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AutoNum type="arabicPeriod"/>
              <a:defRPr/>
            </a:pPr>
            <a:endParaRPr lang="en-US" sz="3000" dirty="0">
              <a:solidFill>
                <a:srgbClr val="000000"/>
              </a:solidFill>
              <a:latin typeface="Arial Rounded MT Bold" charset="0"/>
              <a:ea typeface="+mn-ea"/>
              <a:cs typeface="Arial Rounded MT Bold" charset="0"/>
              <a:sym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9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635000" y="-457200"/>
            <a:ext cx="11734800" cy="2095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600" dirty="0" smtClean="0">
                <a:solidFill>
                  <a:schemeClr val="tx2">
                    <a:satMod val="130000"/>
                  </a:schemeClr>
                </a:solidFill>
                <a:latin typeface="Arial Rounded MT Bold" charset="0"/>
                <a:ea typeface="+mj-ea"/>
                <a:cs typeface="Arial Rounded MT Bold" charset="0"/>
                <a:sym typeface="Arial Rounded MT Bold" charset="0"/>
              </a:rPr>
              <a:t>Recommendations, reorganized</a:t>
            </a:r>
            <a:endParaRPr lang="en-US" sz="5600" dirty="0">
              <a:solidFill>
                <a:schemeClr val="tx2">
                  <a:satMod val="130000"/>
                </a:schemeClr>
              </a:solidFill>
              <a:latin typeface="Arial Rounded MT Bold" charset="0"/>
              <a:ea typeface="ヒラギノ角ゴ ProN W6" charset="0"/>
              <a:cs typeface="ヒラギノ角ゴ ProN W6" charset="0"/>
              <a:sym typeface="Arial Rounded MT Bold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1625600" y="1371600"/>
            <a:ext cx="10693400" cy="8001000"/>
          </a:xfrm>
        </p:spPr>
        <p:txBody>
          <a:bodyPr lIns="0" tIns="0" rIns="0" bIns="0">
            <a:normAutofit fontScale="92500" lnSpcReduction="10000"/>
          </a:bodyPr>
          <a:lstStyle/>
          <a:p>
            <a:pPr marL="854075" lvl="4" indent="-827088" fontAlgn="auto">
              <a:spcBef>
                <a:spcPts val="230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en-US" sz="3000" dirty="0">
                <a:solidFill>
                  <a:srgbClr val="000000"/>
                </a:solidFill>
                <a:latin typeface="Arial Rounded MT Bold" charset="0"/>
                <a:cs typeface="Arial Rounded MT Bold" charset="0"/>
                <a:sym typeface="Arial Rounded MT Bold" charset="0"/>
              </a:rPr>
              <a:t>4.	Foster active learning in the classroom</a:t>
            </a:r>
            <a:r>
              <a:rPr lang="en-US" sz="3000" dirty="0" smtClean="0">
                <a:solidFill>
                  <a:srgbClr val="000000"/>
                </a:solidFill>
                <a:latin typeface="Arial Rounded MT Bold" charset="0"/>
                <a:cs typeface="Arial Rounded MT Bold" charset="0"/>
                <a:sym typeface="Arial Rounded MT Bold" charset="0"/>
              </a:rPr>
              <a:t>;</a:t>
            </a:r>
            <a:endParaRPr lang="en-US" sz="3000" dirty="0" smtClean="0">
              <a:solidFill>
                <a:srgbClr val="000000"/>
              </a:solidFill>
              <a:latin typeface="Arial Rounded MT Bold" charset="0"/>
              <a:ea typeface="+mn-ea"/>
              <a:cs typeface="Arial Rounded MT Bold" charset="0"/>
              <a:sym typeface="Arial Rounded MT Bold" charset="0"/>
            </a:endParaRPr>
          </a:p>
          <a:p>
            <a:pPr marL="854075" lvl="4" indent="-827088" fontAlgn="auto">
              <a:spcBef>
                <a:spcPts val="2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en-US" sz="3000" dirty="0" smtClean="0">
                <a:solidFill>
                  <a:srgbClr val="00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2.	Use </a:t>
            </a:r>
            <a:r>
              <a:rPr lang="en-US" sz="3000" dirty="0">
                <a:solidFill>
                  <a:srgbClr val="00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real data</a:t>
            </a:r>
            <a:r>
              <a:rPr lang="en-US" sz="3000" dirty="0" smtClean="0">
                <a:solidFill>
                  <a:srgbClr val="00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;</a:t>
            </a:r>
          </a:p>
          <a:p>
            <a:pPr marL="0" lvl="4" indent="0" fontAlgn="auto">
              <a:spcBef>
                <a:spcPts val="230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en-US" sz="3600" i="1" dirty="0">
                <a:solidFill>
                  <a:srgbClr val="FF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	</a:t>
            </a:r>
            <a:r>
              <a:rPr lang="en-US" sz="3600" i="1" dirty="0" smtClean="0">
                <a:solidFill>
                  <a:srgbClr val="FF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   </a:t>
            </a:r>
            <a:r>
              <a:rPr lang="en-US" sz="3200" i="1" dirty="0" smtClean="0"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Most transparent and clear?</a:t>
            </a:r>
          </a:p>
          <a:p>
            <a:pPr marL="912813" lvl="4" indent="-885825" fontAlgn="auto">
              <a:spcBef>
                <a:spcPts val="2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en-US" sz="3000" dirty="0" smtClean="0">
                <a:solidFill>
                  <a:srgbClr val="00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5.		Use technology for developing conceptual understanding and analyzing data;</a:t>
            </a:r>
            <a:endParaRPr lang="en-US" sz="3000" dirty="0" smtClean="0">
              <a:solidFill>
                <a:srgbClr val="000000"/>
              </a:solidFill>
              <a:latin typeface="Arial Rounded MT Bold" charset="0"/>
              <a:ea typeface="ヒラギノ角ゴ ProN W6" charset="0"/>
              <a:cs typeface="ヒラギノ角ゴ ProN W6" charset="0"/>
              <a:sym typeface="Arial Rounded MT Bold" charset="0"/>
            </a:endParaRPr>
          </a:p>
          <a:p>
            <a:pPr marL="912813" lvl="4" indent="-885825" fontAlgn="auto">
              <a:spcBef>
                <a:spcPts val="230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en-US" sz="3000" dirty="0" smtClean="0">
                <a:solidFill>
                  <a:srgbClr val="00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6.	Use assessments to improve and evaluate student learning;</a:t>
            </a:r>
          </a:p>
          <a:p>
            <a:pPr marL="515938" lvl="4" indent="-488950" fontAlgn="auto">
              <a:spcBef>
                <a:spcPts val="230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en-US" sz="3200" i="1" dirty="0" smtClean="0">
                <a:solidFill>
                  <a:srgbClr val="FF0000"/>
                </a:solidFill>
                <a:latin typeface="Arial Rounded MT Bold" charset="0"/>
                <a:cs typeface="Arial Rounded MT Bold" charset="0"/>
                <a:sym typeface="Arial Rounded MT Bold" charset="0"/>
              </a:rPr>
              <a:t>              </a:t>
            </a:r>
            <a:r>
              <a:rPr lang="en-US" sz="3200" i="1" dirty="0" smtClean="0">
                <a:latin typeface="Arial Rounded MT Bold" charset="0"/>
                <a:cs typeface="Arial Rounded MT Bold" charset="0"/>
                <a:sym typeface="Arial Rounded MT Bold" charset="0"/>
              </a:rPr>
              <a:t>Raise more questions?</a:t>
            </a:r>
            <a:endParaRPr lang="en-US" sz="3000" dirty="0" smtClean="0">
              <a:latin typeface="Arial Rounded MT Bold" charset="0"/>
              <a:ea typeface="+mn-ea"/>
              <a:cs typeface="Arial Rounded MT Bold" charset="0"/>
              <a:sym typeface="Arial Rounded MT Bold" charset="0"/>
            </a:endParaRPr>
          </a:p>
          <a:p>
            <a:pPr marL="912813" lvl="4" indent="-885825" fontAlgn="auto">
              <a:spcBef>
                <a:spcPts val="230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en-US" sz="3000" dirty="0" smtClean="0">
                <a:solidFill>
                  <a:srgbClr val="00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1.  	Emphasize statistical literacy and develop statistical thinking;</a:t>
            </a:r>
            <a:endParaRPr lang="en-US" sz="3000" dirty="0" smtClean="0">
              <a:solidFill>
                <a:srgbClr val="000000"/>
              </a:solidFill>
              <a:latin typeface="Arial Rounded MT Bold" charset="0"/>
              <a:ea typeface="ヒラギノ角ゴ ProN W6" charset="0"/>
              <a:cs typeface="ヒラギノ角ゴ ProN W6" charset="0"/>
              <a:sym typeface="Arial Rounded MT Bold" charset="0"/>
            </a:endParaRPr>
          </a:p>
          <a:p>
            <a:pPr marL="912813" lvl="4" indent="-885825" fontAlgn="auto">
              <a:spcBef>
                <a:spcPts val="2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en-US" sz="3000" dirty="0" smtClean="0">
                <a:solidFill>
                  <a:srgbClr val="00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3.	Stress </a:t>
            </a:r>
            <a:r>
              <a:rPr lang="en-US" sz="3000" dirty="0">
                <a:solidFill>
                  <a:srgbClr val="00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conceptual understanding rather than mere knowledge of procedures;</a:t>
            </a:r>
            <a:endParaRPr lang="en-US" sz="3000" dirty="0">
              <a:solidFill>
                <a:srgbClr val="000000"/>
              </a:solidFill>
              <a:latin typeface="Arial Rounded MT Bold" charset="0"/>
              <a:ea typeface="ヒラギノ角ゴ ProN W6" charset="0"/>
              <a:cs typeface="ヒラギノ角ゴ ProN W6" charset="0"/>
              <a:sym typeface="Arial Rounded MT Bold" charset="0"/>
            </a:endParaRPr>
          </a:p>
          <a:p>
            <a:pPr marL="515938" lvl="4" indent="-488950" fontAlgn="auto">
              <a:spcBef>
                <a:spcPts val="2300"/>
              </a:spcBef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en-US" sz="3200" i="1" dirty="0" smtClean="0">
                <a:solidFill>
                  <a:srgbClr val="FF0000"/>
                </a:solidFill>
                <a:latin typeface="Arial Rounded MT Bold" charset="0"/>
                <a:cs typeface="Arial Rounded MT Bold" charset="0"/>
                <a:sym typeface="Arial Rounded MT Bold" charset="0"/>
              </a:rPr>
              <a:t>             </a:t>
            </a:r>
            <a:r>
              <a:rPr lang="en-US" sz="3200" i="1" dirty="0" smtClean="0">
                <a:latin typeface="Arial Rounded MT Bold" charset="0"/>
                <a:cs typeface="Arial Rounded MT Bold" charset="0"/>
                <a:sym typeface="Arial Rounded MT Bold" charset="0"/>
              </a:rPr>
              <a:t>Look like goals  </a:t>
            </a:r>
            <a:r>
              <a:rPr lang="en-US" sz="3200" i="1" dirty="0" smtClean="0">
                <a:solidFill>
                  <a:srgbClr val="FF0000"/>
                </a:solidFill>
                <a:latin typeface="Arial Rounded MT Bold" charset="0"/>
                <a:cs typeface="Arial Rounded MT Bold" charset="0"/>
                <a:sym typeface="Arial Rounded MT Bold" charset="0"/>
              </a:rPr>
              <a:t>. . .  </a:t>
            </a:r>
            <a:endParaRPr lang="en-US" sz="3200" dirty="0">
              <a:solidFill>
                <a:srgbClr val="000000"/>
              </a:solidFill>
              <a:latin typeface="Arial Rounded MT Bold" charset="0"/>
              <a:cs typeface="Arial Rounded MT Bold" charset="0"/>
              <a:sym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49605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11200" y="-190500"/>
            <a:ext cx="11734800" cy="2095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600" dirty="0" smtClean="0">
                <a:solidFill>
                  <a:schemeClr val="tx2">
                    <a:satMod val="130000"/>
                  </a:schemeClr>
                </a:solidFill>
                <a:latin typeface="Arial Rounded MT Bold" charset="0"/>
                <a:ea typeface="+mj-ea"/>
                <a:cs typeface="Arial Rounded MT Bold" charset="0"/>
                <a:sym typeface="Arial Rounded MT Bold" charset="0"/>
              </a:rPr>
              <a:t>Firing Order:  4, 2, 5, 6, 1, 3 </a:t>
            </a:r>
            <a:endParaRPr lang="en-US" sz="5600" dirty="0">
              <a:solidFill>
                <a:schemeClr val="tx2">
                  <a:satMod val="130000"/>
                </a:schemeClr>
              </a:solidFill>
              <a:latin typeface="Arial Rounded MT Bold" charset="0"/>
              <a:ea typeface="ヒラギノ角ゴ ProN W6" charset="0"/>
              <a:cs typeface="ヒラギノ角ゴ ProN W6" charset="0"/>
              <a:sym typeface="Arial Rounded MT Bold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482600" y="1524000"/>
            <a:ext cx="7620000" cy="1752600"/>
          </a:xfrm>
        </p:spPr>
        <p:txBody>
          <a:bodyPr lIns="0" tIns="0" rIns="0" bIns="0">
            <a:normAutofit fontScale="40000" lnSpcReduction="20000"/>
          </a:bodyPr>
          <a:lstStyle/>
          <a:p>
            <a:pPr marL="912813" lvl="4" indent="-885825" fontAlgn="auto">
              <a:spcBef>
                <a:spcPts val="2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en-US" sz="11100" dirty="0" smtClean="0">
                <a:solidFill>
                  <a:srgbClr val="00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4.	Foster active learning in the classroom;</a:t>
            </a:r>
          </a:p>
          <a:p>
            <a:pPr marL="26988" lvl="4" indent="-260092" fontAlgn="auto">
              <a:spcBef>
                <a:spcPts val="2300"/>
              </a:spcBef>
              <a:spcAft>
                <a:spcPts val="0"/>
              </a:spcAft>
              <a:buClr>
                <a:schemeClr val="accent4"/>
              </a:buClr>
              <a:buFont typeface="Wingdings 2"/>
              <a:buChar char=""/>
              <a:defRPr/>
            </a:pPr>
            <a:r>
              <a:rPr lang="en-US" sz="3600" i="1" dirty="0" smtClean="0">
                <a:solidFill>
                  <a:srgbClr val="FF0000"/>
                </a:solidFill>
                <a:latin typeface="Arial Rounded MT Bold" charset="0"/>
                <a:ea typeface="+mn-ea"/>
                <a:cs typeface="Arial Rounded MT Bold" charset="0"/>
                <a:sym typeface="Arial Rounded MT Bold" charset="0"/>
              </a:rPr>
              <a:t>           </a:t>
            </a:r>
            <a:endParaRPr lang="en-US" sz="3200" dirty="0">
              <a:solidFill>
                <a:srgbClr val="000000"/>
              </a:solidFill>
              <a:latin typeface="Arial Rounded MT Bold" charset="0"/>
              <a:cs typeface="Arial Rounded MT Bold" charset="0"/>
              <a:sym typeface="Arial Rounded MT Bol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8400" y="2590800"/>
            <a:ext cx="4724400" cy="6986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3200" dirty="0" smtClean="0">
              <a:latin typeface="Arial Rounded MT Bold"/>
              <a:cs typeface="Arial Rounded MT Bold"/>
            </a:endParaRPr>
          </a:p>
          <a:p>
            <a:pPr algn="l"/>
            <a:r>
              <a:rPr lang="en-US" sz="3200" dirty="0" smtClean="0">
                <a:latin typeface="Arial Rounded MT Bold"/>
                <a:cs typeface="Arial Rounded MT Bold"/>
              </a:rPr>
              <a:t>The core of our answer are guided inquiry exercises.</a:t>
            </a:r>
          </a:p>
          <a:p>
            <a:pPr algn="l"/>
            <a:r>
              <a:rPr lang="en-US" sz="3200" dirty="0" smtClean="0">
                <a:latin typeface="Arial Rounded MT Bold"/>
                <a:cs typeface="Arial Rounded MT Bold"/>
              </a:rPr>
              <a:t> </a:t>
            </a:r>
          </a:p>
          <a:p>
            <a:pPr marL="457200" indent="-457200" algn="l"/>
            <a:r>
              <a:rPr lang="en-US" sz="3200" dirty="0" smtClean="0">
                <a:latin typeface="Arial Rounded MT Bold"/>
                <a:cs typeface="Arial Rounded MT Bold"/>
              </a:rPr>
              <a:t>•	What are they?</a:t>
            </a:r>
          </a:p>
          <a:p>
            <a:pPr marL="457200" indent="-457200" algn="l"/>
            <a:endParaRPr lang="en-US" sz="3200" dirty="0">
              <a:latin typeface="Arial Rounded MT Bold"/>
              <a:cs typeface="Arial Rounded MT Bold"/>
            </a:endParaRPr>
          </a:p>
          <a:p>
            <a:pPr marL="457200" indent="-457200" algn="l"/>
            <a:r>
              <a:rPr lang="en-US" sz="3200" dirty="0" smtClean="0">
                <a:latin typeface="Arial Rounded MT Bold"/>
                <a:cs typeface="Arial Rounded MT Bold"/>
              </a:rPr>
              <a:t>•	How do we use them?</a:t>
            </a:r>
          </a:p>
          <a:p>
            <a:pPr marL="457200" indent="-457200" algn="l"/>
            <a:endParaRPr lang="en-US" sz="3200" dirty="0">
              <a:latin typeface="Arial Rounded MT Bold"/>
              <a:cs typeface="Arial Rounded MT Bold"/>
            </a:endParaRPr>
          </a:p>
          <a:p>
            <a:pPr marL="457200" indent="-457200" algn="l"/>
            <a:r>
              <a:rPr lang="en-US" sz="3200" dirty="0" smtClean="0">
                <a:latin typeface="Arial Rounded MT Bold"/>
                <a:cs typeface="Arial Rounded MT Bold"/>
              </a:rPr>
              <a:t>•	See any of the “Exhibits”</a:t>
            </a:r>
          </a:p>
          <a:p>
            <a:pPr marL="457200" indent="-457200" algn="l"/>
            <a:endParaRPr lang="en-US" sz="3200" dirty="0">
              <a:latin typeface="Arial Rounded MT Bold"/>
              <a:cs typeface="Arial Rounded MT Bold"/>
            </a:endParaRPr>
          </a:p>
          <a:p>
            <a:pPr marL="457200" indent="-457200" algn="l"/>
            <a:r>
              <a:rPr lang="en-US" sz="3200" dirty="0" smtClean="0">
                <a:latin typeface="Arial Rounded MT Bold"/>
                <a:cs typeface="Arial Rounded MT Bold"/>
              </a:rPr>
              <a:t>	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  <p:pic>
        <p:nvPicPr>
          <p:cNvPr id="2" name="Picture 1" descr="Hudson.tiff"/>
          <p:cNvPicPr>
            <a:picLocks noChangeAspect="1"/>
          </p:cNvPicPr>
          <p:nvPr/>
        </p:nvPicPr>
        <p:blipFill>
          <a:blip r:embed="rId2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533400"/>
            <a:ext cx="5105400" cy="2857414"/>
          </a:xfrm>
          <a:prstGeom prst="rect">
            <a:avLst/>
          </a:prstGeom>
        </p:spPr>
      </p:pic>
      <p:pic>
        <p:nvPicPr>
          <p:cNvPr id="5" name="Picture 4" descr="09623.21 Exercises Regressi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838200"/>
            <a:ext cx="6629400" cy="857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6749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03200" y="381000"/>
            <a:ext cx="12801600" cy="1219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latin typeface="Arial Rounded MT Bold" charset="0"/>
                <a:ea typeface="+mj-ea"/>
                <a:cs typeface="Arial Rounded MT Bold" charset="0"/>
                <a:sym typeface="Arial Rounded MT Bold" charset="0"/>
              </a:rPr>
              <a:t>Guided Inquiry Exercises: What are they?</a:t>
            </a:r>
            <a:endParaRPr lang="en-US" sz="4800" dirty="0">
              <a:solidFill>
                <a:schemeClr val="tx2">
                  <a:satMod val="130000"/>
                </a:schemeClr>
              </a:solidFill>
              <a:latin typeface="Arial Rounded MT Bold" charset="0"/>
              <a:ea typeface="ヒラギノ角ゴ ProN W6" charset="0"/>
              <a:cs typeface="ヒラギノ角ゴ ProN W6" charset="0"/>
              <a:sym typeface="Arial Rounded MT Bol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0800" y="1447800"/>
            <a:ext cx="11049000" cy="6986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/>
            <a:r>
              <a:rPr lang="en-US" sz="3200" dirty="0" smtClean="0">
                <a:latin typeface="Arial Rounded MT Bold"/>
                <a:cs typeface="Arial Rounded MT Bold"/>
              </a:rPr>
              <a:t>•	Sequence of questions,</a:t>
            </a:r>
          </a:p>
          <a:p>
            <a:pPr marL="1370013" indent="-457200" algn="l"/>
            <a:r>
              <a:rPr lang="en-US" sz="3200" dirty="0" smtClean="0">
                <a:latin typeface="Arial Rounded MT Bold"/>
                <a:cs typeface="Arial Rounded MT Bold"/>
              </a:rPr>
              <a:t>–	hopefully in logical order,</a:t>
            </a:r>
          </a:p>
          <a:p>
            <a:pPr marL="1370013" indent="-457200" algn="l" defTabSz="1190625"/>
            <a:r>
              <a:rPr lang="en-US" sz="3200" dirty="0" smtClean="0">
                <a:latin typeface="Arial Rounded MT Bold"/>
                <a:cs typeface="Arial Rounded MT Bold"/>
              </a:rPr>
              <a:t>–	hopefully leading to an understanding of the material,</a:t>
            </a:r>
          </a:p>
          <a:p>
            <a:pPr marL="1370013" indent="-457200" algn="l" defTabSz="1190625"/>
            <a:r>
              <a:rPr lang="en-US" sz="3200" dirty="0" smtClean="0">
                <a:latin typeface="Arial Rounded MT Bold"/>
                <a:cs typeface="Arial Rounded MT Bold"/>
              </a:rPr>
              <a:t>–	addressing difficulties that students have.</a:t>
            </a:r>
          </a:p>
          <a:p>
            <a:pPr marL="1370013" indent="-457200" algn="l" defTabSz="1190625"/>
            <a:r>
              <a:rPr lang="en-US" sz="3200" dirty="0" smtClean="0">
                <a:latin typeface="Arial Rounded MT Bold"/>
                <a:cs typeface="Arial Rounded MT Bold"/>
              </a:rPr>
              <a:t>  </a:t>
            </a:r>
          </a:p>
          <a:p>
            <a:pPr marL="457200" indent="-457200" algn="l"/>
            <a:r>
              <a:rPr lang="en-US" sz="3200" dirty="0" smtClean="0">
                <a:latin typeface="Arial Rounded MT Bold"/>
                <a:cs typeface="Arial Rounded MT Bold"/>
              </a:rPr>
              <a:t>•	Not a new or novel idea:</a:t>
            </a:r>
          </a:p>
          <a:p>
            <a:pPr marL="1370013" indent="-457200" algn="l"/>
            <a:r>
              <a:rPr lang="en-US" sz="3200" dirty="0" smtClean="0">
                <a:latin typeface="Arial Rounded MT Bold"/>
                <a:cs typeface="Arial Rounded MT Bold"/>
              </a:rPr>
              <a:t>–	</a:t>
            </a:r>
            <a:r>
              <a:rPr lang="en-US" sz="3200" dirty="0" err="1" smtClean="0">
                <a:latin typeface="Arial Rounded MT Bold"/>
                <a:cs typeface="Arial Rounded MT Bold"/>
              </a:rPr>
              <a:t>Chakerian</a:t>
            </a:r>
            <a:r>
              <a:rPr lang="en-US" sz="3200" dirty="0" smtClean="0">
                <a:latin typeface="Arial Rounded MT Bold"/>
                <a:cs typeface="Arial Rounded MT Bold"/>
              </a:rPr>
              <a:t>, Stein and </a:t>
            </a:r>
            <a:r>
              <a:rPr lang="en-US" sz="3200" dirty="0" err="1" smtClean="0">
                <a:latin typeface="Arial Rounded MT Bold"/>
                <a:cs typeface="Arial Rounded MT Bold"/>
              </a:rPr>
              <a:t>Crabill</a:t>
            </a:r>
            <a:r>
              <a:rPr lang="en-US" sz="3200" dirty="0" smtClean="0">
                <a:latin typeface="Arial Rounded MT Bold"/>
                <a:cs typeface="Arial Rounded MT Bold"/>
              </a:rPr>
              <a:t>, </a:t>
            </a:r>
            <a:r>
              <a:rPr lang="en-US" sz="3200" i="1" dirty="0" smtClean="0">
                <a:latin typeface="Arial Rounded MT Bold"/>
                <a:cs typeface="Arial Rounded MT Bold"/>
              </a:rPr>
              <a:t>Geometry</a:t>
            </a:r>
          </a:p>
          <a:p>
            <a:pPr marL="1370013" indent="-457200" algn="l"/>
            <a:endParaRPr lang="en-US" sz="3200" dirty="0" smtClean="0">
              <a:latin typeface="Arial Rounded MT Bold"/>
              <a:cs typeface="Arial Rounded MT Bold"/>
            </a:endParaRPr>
          </a:p>
          <a:p>
            <a:pPr marL="1370013" indent="-457200" algn="l"/>
            <a:r>
              <a:rPr lang="en-US" sz="3200" dirty="0" smtClean="0">
                <a:latin typeface="Arial Rounded MT Bold"/>
                <a:cs typeface="Arial Rounded MT Bold"/>
              </a:rPr>
              <a:t>–	 </a:t>
            </a:r>
            <a:r>
              <a:rPr lang="en-US" sz="3200" dirty="0" err="1" smtClean="0">
                <a:latin typeface="Arial Rounded MT Bold"/>
                <a:cs typeface="Arial Rounded MT Bold"/>
              </a:rPr>
              <a:t>Rossman</a:t>
            </a:r>
            <a:r>
              <a:rPr lang="en-US" sz="3200" dirty="0" smtClean="0">
                <a:latin typeface="Arial Rounded MT Bold"/>
                <a:cs typeface="Arial Rounded MT Bold"/>
              </a:rPr>
              <a:t>/Chance’s </a:t>
            </a:r>
            <a:r>
              <a:rPr lang="en-US" sz="3200" i="1" dirty="0" smtClean="0">
                <a:latin typeface="Arial Rounded MT Bold"/>
                <a:cs typeface="Arial Rounded MT Bold"/>
              </a:rPr>
              <a:t>Workshop Statistics</a:t>
            </a:r>
            <a:r>
              <a:rPr lang="en-US" sz="3200" dirty="0" smtClean="0">
                <a:latin typeface="Arial Rounded MT Bold"/>
                <a:cs typeface="Arial Rounded MT Bold"/>
              </a:rPr>
              <a:t>.</a:t>
            </a:r>
          </a:p>
          <a:p>
            <a:pPr marL="1370013" indent="-457200" algn="l"/>
            <a:endParaRPr lang="en-US" sz="3200" dirty="0" smtClean="0">
              <a:latin typeface="Arial Rounded MT Bold"/>
              <a:cs typeface="Arial Rounded MT Bold"/>
            </a:endParaRPr>
          </a:p>
          <a:p>
            <a:pPr marL="1370013" indent="-457200" algn="l"/>
            <a:r>
              <a:rPr lang="en-US" sz="3200" dirty="0" smtClean="0">
                <a:latin typeface="Arial Rounded MT Bold"/>
                <a:cs typeface="Arial Rounded MT Bold"/>
              </a:rPr>
              <a:t>–	Also: CMC</a:t>
            </a:r>
            <a:r>
              <a:rPr lang="en-US" sz="3200" baseline="30000" dirty="0" smtClean="0">
                <a:latin typeface="Arial Rounded MT Bold"/>
                <a:cs typeface="Arial Rounded MT Bold"/>
              </a:rPr>
              <a:t>3</a:t>
            </a:r>
            <a:r>
              <a:rPr lang="en-US" sz="3200" dirty="0" smtClean="0">
                <a:latin typeface="Arial Rounded MT Bold"/>
                <a:cs typeface="Arial Rounded MT Bold"/>
              </a:rPr>
              <a:t> presentations</a:t>
            </a:r>
            <a:endParaRPr lang="en-US" sz="3200" dirty="0">
              <a:latin typeface="Arial Rounded MT Bold"/>
              <a:cs typeface="Arial Rounded MT Bold"/>
            </a:endParaRPr>
          </a:p>
          <a:p>
            <a:pPr marL="457200" indent="-457200" algn="l"/>
            <a:endParaRPr lang="en-US" sz="3200" dirty="0">
              <a:latin typeface="Arial Rounded MT Bold"/>
              <a:cs typeface="Arial Rounded MT Bold"/>
            </a:endParaRPr>
          </a:p>
          <a:p>
            <a:pPr marL="457200" indent="-457200" algn="l"/>
            <a:r>
              <a:rPr lang="en-US" sz="3200" dirty="0" smtClean="0">
                <a:latin typeface="Arial Rounded MT Bold"/>
                <a:cs typeface="Arial Rounded MT Bold"/>
              </a:rPr>
              <a:t>	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  <p:pic>
        <p:nvPicPr>
          <p:cNvPr id="5" name="Picture 4" descr="09623.21 Exercises Regression.pdf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00" y="1371600"/>
            <a:ext cx="5770418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2990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 - Left">
  <a:themeElements>
    <a:clrScheme name="">
      <a:dk1>
        <a:srgbClr val="49433E"/>
      </a:dk1>
      <a:lt1>
        <a:srgbClr val="B6BCC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DADD"/>
      </a:accent3>
      <a:accent4>
        <a:srgbClr val="3D38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 Light"/>
        <a:ea typeface="ヒラギノ角ゴ ProN W3"/>
        <a:cs typeface="ヒラギノ角ゴ ProN W3"/>
      </a:majorFont>
      <a:minorFont>
        <a:latin typeface="Bradley Hand ITC TT-Bold"/>
        <a:ea typeface="ヒラギノ明朝 ProN W6"/>
        <a:cs typeface="ヒラギノ明朝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6" charset="0"/>
            <a:cs typeface="ヒラギノ明朝 ProN W6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6" charset="0"/>
            <a:cs typeface="ヒラギノ明朝 ProN W6" charset="0"/>
            <a:sym typeface="Bradley Hand ITC TT-Bold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2 Column">
  <a:themeElements>
    <a:clrScheme name="">
      <a:dk1>
        <a:srgbClr val="49433E"/>
      </a:dk1>
      <a:lt1>
        <a:srgbClr val="B6BCC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DADD"/>
      </a:accent3>
      <a:accent4>
        <a:srgbClr val="3D38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 Light"/>
        <a:ea typeface="ヒラギノ角ゴ ProN W3"/>
        <a:cs typeface="ヒラギノ角ゴ ProN W3"/>
      </a:majorFont>
      <a:minorFont>
        <a:latin typeface="Bradley Hand ITC TT-Bold"/>
        <a:ea typeface="ヒラギノ明朝 ProN W6"/>
        <a:cs typeface="ヒラギノ明朝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6" charset="0"/>
            <a:cs typeface="ヒラギノ明朝 ProN W6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6" charset="0"/>
            <a:cs typeface="ヒラギノ明朝 ProN W6" charset="0"/>
            <a:sym typeface="Bradley Hand ITC TT-Bold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Photo - 3 Up">
  <a:themeElements>
    <a:clrScheme name="">
      <a:dk1>
        <a:srgbClr val="49433E"/>
      </a:dk1>
      <a:lt1>
        <a:srgbClr val="B6BCC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DADD"/>
      </a:accent3>
      <a:accent4>
        <a:srgbClr val="3D38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">
      <a:majorFont>
        <a:latin typeface="Gill Sans Light"/>
        <a:ea typeface="ヒラギノ角ゴ ProN W3"/>
        <a:cs typeface="ヒラギノ角ゴ ProN W3"/>
      </a:majorFont>
      <a:minorFont>
        <a:latin typeface="Bradley Hand ITC TT-Bold"/>
        <a:ea typeface="ヒラギノ明朝 ProN W6"/>
        <a:cs typeface="ヒラギノ明朝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6" charset="0"/>
            <a:cs typeface="ヒラギノ明朝 ProN W6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6" charset="0"/>
            <a:cs typeface="ヒラギノ明朝 ProN W6" charset="0"/>
            <a:sym typeface="Bradley Hand ITC TT-Bold" charset="0"/>
          </a:defRPr>
        </a:defPPr>
      </a:lstStyle>
    </a:lnDef>
  </a:objectDefaults>
  <a:extraClrSchemeLst>
    <a:extraClrScheme>
      <a:clrScheme name="Photo - 3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Blank - Caption">
  <a:themeElements>
    <a:clrScheme name="">
      <a:dk1>
        <a:srgbClr val="49433E"/>
      </a:dk1>
      <a:lt1>
        <a:srgbClr val="B6BCC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DADD"/>
      </a:accent3>
      <a:accent4>
        <a:srgbClr val="3D38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- Caption">
      <a:majorFont>
        <a:latin typeface="Gill Sans Light"/>
        <a:ea typeface="ヒラギノ角ゴ ProN W3"/>
        <a:cs typeface="ヒラギノ角ゴ ProN W3"/>
      </a:majorFont>
      <a:minorFont>
        <a:latin typeface="Bradley Hand ITC TT-Bold"/>
        <a:ea typeface="ヒラギノ明朝 ProN W6"/>
        <a:cs typeface="ヒラギノ明朝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6" charset="0"/>
            <a:cs typeface="ヒラギノ明朝 ProN W6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6" charset="0"/>
            <a:cs typeface="ヒラギノ明朝 ProN W6" charset="0"/>
            <a:sym typeface="Bradley Hand ITC TT-Bold" charset="0"/>
          </a:defRPr>
        </a:defPPr>
      </a:lstStyle>
    </a:lnDef>
  </a:objectDefaults>
  <a:extraClrSchemeLst>
    <a:extraClrScheme>
      <a:clrScheme name="Blank - Cap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, Bullets &amp; Photo">
  <a:themeElements>
    <a:clrScheme name="">
      <a:dk1>
        <a:srgbClr val="49433E"/>
      </a:dk1>
      <a:lt1>
        <a:srgbClr val="B6BCC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DADD"/>
      </a:accent3>
      <a:accent4>
        <a:srgbClr val="3D38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 Light"/>
        <a:ea typeface="ヒラギノ角ゴ ProN W3"/>
        <a:cs typeface="ヒラギノ角ゴ ProN W3"/>
      </a:majorFont>
      <a:minorFont>
        <a:latin typeface="Bradley Hand ITC TT-Bold"/>
        <a:ea typeface="ヒラギノ明朝 ProN W6"/>
        <a:cs typeface="ヒラギノ明朝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6" charset="0"/>
            <a:cs typeface="ヒラギノ明朝 ProN W6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6" charset="0"/>
            <a:cs typeface="ヒラギノ明朝 ProN W6" charset="0"/>
            <a:sym typeface="Bradley Hand ITC TT-Bold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 - Right">
  <a:themeElements>
    <a:clrScheme name="">
      <a:dk1>
        <a:srgbClr val="49433E"/>
      </a:dk1>
      <a:lt1>
        <a:srgbClr val="B6BCC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DADD"/>
      </a:accent3>
      <a:accent4>
        <a:srgbClr val="3D38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 Light"/>
        <a:ea typeface="ヒラギノ角ゴ ProN W3"/>
        <a:cs typeface="ヒラギノ角ゴ ProN W3"/>
      </a:majorFont>
      <a:minorFont>
        <a:latin typeface="Bradley Hand ITC TT-Bold"/>
        <a:ea typeface="ヒラギノ明朝 ProN W6"/>
        <a:cs typeface="ヒラギノ明朝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6" charset="0"/>
            <a:cs typeface="ヒラギノ明朝 ProN W6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6" charset="0"/>
            <a:cs typeface="ヒラギノ明朝 ProN W6" charset="0"/>
            <a:sym typeface="Bradley Hand ITC TT-Bold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Horizontal">
  <a:themeElements>
    <a:clrScheme name="">
      <a:dk1>
        <a:srgbClr val="49433E"/>
      </a:dk1>
      <a:lt1>
        <a:srgbClr val="B6BCC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DADD"/>
      </a:accent3>
      <a:accent4>
        <a:srgbClr val="3D38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 Light"/>
        <a:ea typeface="ヒラギノ角ゴ ProN W3"/>
        <a:cs typeface="ヒラギノ角ゴ ProN W3"/>
      </a:majorFont>
      <a:minorFont>
        <a:latin typeface="Bradley Hand ITC TT-Bold"/>
        <a:ea typeface="ヒラギノ明朝 ProN W6"/>
        <a:cs typeface="ヒラギノ明朝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6" charset="0"/>
            <a:cs typeface="ヒラギノ明朝 ProN W6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6" charset="0"/>
            <a:cs typeface="ヒラギノ明朝 ProN W6" charset="0"/>
            <a:sym typeface="Bradley Hand ITC TT-Bold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- Top">
  <a:themeElements>
    <a:clrScheme name="">
      <a:dk1>
        <a:srgbClr val="49433E"/>
      </a:dk1>
      <a:lt1>
        <a:srgbClr val="B6BCC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DADD"/>
      </a:accent3>
      <a:accent4>
        <a:srgbClr val="3D38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 Light"/>
        <a:ea typeface="ヒラギノ角ゴ ProN W3"/>
        <a:cs typeface="ヒラギノ角ゴ ProN W3"/>
      </a:majorFont>
      <a:minorFont>
        <a:latin typeface="Bradley Hand ITC TT-Bold"/>
        <a:ea typeface="ヒラギノ明朝 ProN W6"/>
        <a:cs typeface="ヒラギノ明朝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6" charset="0"/>
            <a:cs typeface="ヒラギノ明朝 ProN W6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6" charset="0"/>
            <a:cs typeface="ヒラギノ明朝 ProN W6" charset="0"/>
            <a:sym typeface="Bradley Hand ITC TT-Bold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- Center">
  <a:themeElements>
    <a:clrScheme name="">
      <a:dk1>
        <a:srgbClr val="49433E"/>
      </a:dk1>
      <a:lt1>
        <a:srgbClr val="B6BCC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DADD"/>
      </a:accent3>
      <a:accent4>
        <a:srgbClr val="3D38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 Light"/>
        <a:ea typeface="ヒラギノ角ゴ ProN W3"/>
        <a:cs typeface="ヒラギノ角ゴ ProN W3"/>
      </a:majorFont>
      <a:minorFont>
        <a:latin typeface="Bradley Hand ITC TT-Bold"/>
        <a:ea typeface="ヒラギノ明朝 ProN W6"/>
        <a:cs typeface="ヒラギノ明朝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6" charset="0"/>
            <a:cs typeface="ヒラギノ明朝 ProN W6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6" charset="0"/>
            <a:cs typeface="ヒラギノ明朝 ProN W6" charset="0"/>
            <a:sym typeface="Bradley Hand ITC TT-Bold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&amp; Bullets">
  <a:themeElements>
    <a:clrScheme name="">
      <a:dk1>
        <a:srgbClr val="49433E"/>
      </a:dk1>
      <a:lt1>
        <a:srgbClr val="B6BCC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DADD"/>
      </a:accent3>
      <a:accent4>
        <a:srgbClr val="3D38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 Light"/>
        <a:ea typeface="ヒラギノ角ゴ ProN W3"/>
        <a:cs typeface="ヒラギノ角ゴ ProN W3"/>
      </a:majorFont>
      <a:minorFont>
        <a:latin typeface="Bradley Hand ITC TT-Bold"/>
        <a:ea typeface="ヒラギノ明朝 ProN W6"/>
        <a:cs typeface="ヒラギノ明朝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6" charset="0"/>
            <a:cs typeface="ヒラギノ明朝 ProN W6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6" charset="0"/>
            <a:cs typeface="ヒラギノ明朝 ProN W6" charset="0"/>
            <a:sym typeface="Bradley Hand ITC TT-Bold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ullets">
  <a:themeElements>
    <a:clrScheme name="">
      <a:dk1>
        <a:srgbClr val="49433E"/>
      </a:dk1>
      <a:lt1>
        <a:srgbClr val="B6BCC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DADD"/>
      </a:accent3>
      <a:accent4>
        <a:srgbClr val="3D38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 Light"/>
        <a:ea typeface="ヒラギノ角ゴ ProN W3"/>
        <a:cs typeface="ヒラギノ角ゴ ProN W3"/>
      </a:majorFont>
      <a:minorFont>
        <a:latin typeface="Bradley Hand ITC TT-Bold"/>
        <a:ea typeface="ヒラギノ明朝 ProN W6"/>
        <a:cs typeface="ヒラギノ明朝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6" charset="0"/>
            <a:cs typeface="ヒラギノ明朝 ProN W6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6" charset="0"/>
            <a:cs typeface="ヒラギノ明朝 ProN W6" charset="0"/>
            <a:sym typeface="Bradley Hand ITC TT-Bold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lank">
  <a:themeElements>
    <a:clrScheme name="">
      <a:dk1>
        <a:srgbClr val="49433E"/>
      </a:dk1>
      <a:lt1>
        <a:srgbClr val="B6BCC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DADD"/>
      </a:accent3>
      <a:accent4>
        <a:srgbClr val="3D383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 Light"/>
        <a:ea typeface="ヒラギノ角ゴ ProN W3"/>
        <a:cs typeface="ヒラギノ角ゴ ProN W3"/>
      </a:majorFont>
      <a:minorFont>
        <a:latin typeface="Bradley Hand ITC TT-Bold"/>
        <a:ea typeface="ヒラギノ明朝 ProN W6"/>
        <a:cs typeface="ヒラギノ明朝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6" charset="0"/>
            <a:cs typeface="ヒラギノ明朝 ProN W6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4B4B4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49433E"/>
            </a:solidFill>
            <a:effectLst/>
            <a:latin typeface="Bradley Hand ITC TT-Bold" charset="0"/>
            <a:ea typeface="ヒラギノ明朝 ProN W6" charset="0"/>
            <a:cs typeface="ヒラギノ明朝 ProN W6" charset="0"/>
            <a:sym typeface="Bradley Hand ITC TT-Bold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3079</TotalTime>
  <Pages>0</Pages>
  <Words>454</Words>
  <Characters>0</Characters>
  <Application>Microsoft Macintosh PowerPoint</Application>
  <PresentationFormat>Custom</PresentationFormat>
  <Lines>0</Lines>
  <Paragraphs>538</Paragraphs>
  <Slides>46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46</vt:i4>
      </vt:variant>
    </vt:vector>
  </HeadingPairs>
  <TitlesOfParts>
    <vt:vector size="59" baseType="lpstr">
      <vt:lpstr>Title &amp; Bullets - Left</vt:lpstr>
      <vt:lpstr>Title, Bullets &amp; Photo</vt:lpstr>
      <vt:lpstr>Title &amp; Bullets - Right</vt:lpstr>
      <vt:lpstr>Photo - Horizontal</vt:lpstr>
      <vt:lpstr>Title - Top</vt:lpstr>
      <vt:lpstr>Title - Center</vt:lpstr>
      <vt:lpstr>Title &amp; Bullets</vt:lpstr>
      <vt:lpstr>Bullets</vt:lpstr>
      <vt:lpstr>Blank</vt:lpstr>
      <vt:lpstr>Title &amp; Bullets - 2 Column</vt:lpstr>
      <vt:lpstr>Photo - 3 Up</vt:lpstr>
      <vt:lpstr>Blank - Caption</vt:lpstr>
      <vt:lpstr>Solstice</vt:lpstr>
      <vt:lpstr>Please wait</vt:lpstr>
      <vt:lpstr>Driving Miss GAISE</vt:lpstr>
      <vt:lpstr>Why the title?  </vt:lpstr>
      <vt:lpstr>Driving Miss GAISE . . .  </vt:lpstr>
      <vt:lpstr>GAISE, for us. . .  </vt:lpstr>
      <vt:lpstr>Goals for the presentation. . .  </vt:lpstr>
      <vt:lpstr>Recommendations, reorganized</vt:lpstr>
      <vt:lpstr>Firing Order:  4, 2, 5, 6, 1, 3 </vt:lpstr>
      <vt:lpstr>Guided Inquiry Exercises: What are they?</vt:lpstr>
      <vt:lpstr>Guided Inquiries:  Short Example</vt:lpstr>
      <vt:lpstr>Guided Inquiries:  Short Example</vt:lpstr>
      <vt:lpstr>Guided Inquiries:  Short Example</vt:lpstr>
      <vt:lpstr>Guided Inquiries:  Short Example</vt:lpstr>
      <vt:lpstr>Guided Inquiries: Experience</vt:lpstr>
      <vt:lpstr>How we use guided inquiries:</vt:lpstr>
      <vt:lpstr>Our home for guided inquiries:</vt:lpstr>
      <vt:lpstr>How it works:</vt:lpstr>
      <vt:lpstr>Problems?</vt:lpstr>
      <vt:lpstr>The Place of Lectures</vt:lpstr>
      <vt:lpstr>Guided Inquiries Summary</vt:lpstr>
      <vt:lpstr>Firing on 2:</vt:lpstr>
      <vt:lpstr>Using Real Data: Why or why not?</vt:lpstr>
      <vt:lpstr>Using Real Data: A Policy</vt:lpstr>
      <vt:lpstr>Using Fanciful Data: Example</vt:lpstr>
      <vt:lpstr>Snagging real data</vt:lpstr>
      <vt:lpstr>Snagging real data: Lessons from Experience </vt:lpstr>
      <vt:lpstr>Snagging real data: More</vt:lpstr>
      <vt:lpstr> Real papers</vt:lpstr>
      <vt:lpstr>Which data?: The saga of the steam schooners</vt:lpstr>
      <vt:lpstr>Who here has heard of steam schooners?</vt:lpstr>
      <vt:lpstr>Who here has heard of steam schooners?</vt:lpstr>
      <vt:lpstr>Guilty, and plea for mercy</vt:lpstr>
      <vt:lpstr>Technology (GAISE Cylinder 5)</vt:lpstr>
      <vt:lpstr>Technology  </vt:lpstr>
      <vt:lpstr>Technology Questions and Issues</vt:lpstr>
      <vt:lpstr>Technology Questions and Issues</vt:lpstr>
      <vt:lpstr>Assessment (GAISE 6)</vt:lpstr>
      <vt:lpstr>Writing Assignment</vt:lpstr>
      <vt:lpstr>Writing Assignment</vt:lpstr>
      <vt:lpstr>Our Experience</vt:lpstr>
      <vt:lpstr>Our Experience, continued</vt:lpstr>
      <vt:lpstr>Our Experience, continued</vt:lpstr>
      <vt:lpstr>Assessment, dieseling  . .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GAISE Project  Recommendations</dc:title>
  <dc:subject/>
  <dc:creator/>
  <cp:keywords/>
  <dc:description/>
  <cp:lastModifiedBy>Kenneth Morrison Brown</cp:lastModifiedBy>
  <cp:revision>176</cp:revision>
  <dcterms:created xsi:type="dcterms:W3CDTF">2012-11-13T00:51:39Z</dcterms:created>
  <dcterms:modified xsi:type="dcterms:W3CDTF">2012-12-08T20:00:37Z</dcterms:modified>
</cp:coreProperties>
</file>