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256" r:id="rId2"/>
    <p:sldId id="261" r:id="rId3"/>
    <p:sldId id="258" r:id="rId4"/>
    <p:sldId id="259" r:id="rId5"/>
    <p:sldId id="257" r:id="rId6"/>
    <p:sldId id="260" r:id="rId7"/>
    <p:sldId id="269" r:id="rId8"/>
    <p:sldId id="272" r:id="rId9"/>
    <p:sldId id="282" r:id="rId10"/>
    <p:sldId id="273" r:id="rId11"/>
    <p:sldId id="280" r:id="rId12"/>
    <p:sldId id="294" r:id="rId13"/>
    <p:sldId id="301" r:id="rId14"/>
    <p:sldId id="263" r:id="rId15"/>
    <p:sldId id="262" r:id="rId16"/>
    <p:sldId id="274" r:id="rId17"/>
    <p:sldId id="275" r:id="rId18"/>
    <p:sldId id="268" r:id="rId19"/>
    <p:sldId id="264" r:id="rId20"/>
    <p:sldId id="271" r:id="rId21"/>
    <p:sldId id="276" r:id="rId22"/>
    <p:sldId id="270" r:id="rId23"/>
    <p:sldId id="284" r:id="rId24"/>
    <p:sldId id="266" r:id="rId25"/>
    <p:sldId id="298" r:id="rId26"/>
    <p:sldId id="297" r:id="rId27"/>
    <p:sldId id="291" r:id="rId28"/>
    <p:sldId id="292" r:id="rId29"/>
    <p:sldId id="293" r:id="rId30"/>
    <p:sldId id="265" r:id="rId31"/>
    <p:sldId id="299" r:id="rId32"/>
    <p:sldId id="277" r:id="rId33"/>
    <p:sldId id="285" r:id="rId34"/>
    <p:sldId id="267" r:id="rId35"/>
    <p:sldId id="300" r:id="rId36"/>
    <p:sldId id="296" r:id="rId37"/>
    <p:sldId id="295" r:id="rId38"/>
    <p:sldId id="281" r:id="rId39"/>
    <p:sldId id="283" r:id="rId40"/>
    <p:sldId id="278" r:id="rId41"/>
    <p:sldId id="286" r:id="rId42"/>
    <p:sldId id="279" r:id="rId4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80" autoAdjust="0"/>
  </p:normalViewPr>
  <p:slideViewPr>
    <p:cSldViewPr>
      <p:cViewPr varScale="1">
        <p:scale>
          <a:sx n="62" d="100"/>
          <a:sy n="62" d="100"/>
        </p:scale>
        <p:origin x="-159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6B3074AE-95A0-45CD-A652-C42DD077461A}" type="datetimeFigureOut">
              <a:rPr lang="en-US" smtClean="0"/>
              <a:t>12/29/2013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4DD12DD1-4DDD-44A5-A8F0-1669F35D4AEA}" type="slidenum">
              <a:rPr lang="en-US" smtClean="0"/>
              <a:t>‹#›</a:t>
            </a:fld>
            <a:endParaRPr lang="en-US"/>
          </a:p>
        </p:txBody>
      </p:sp>
    </p:spTree>
    <p:extLst>
      <p:ext uri="{BB962C8B-B14F-4D97-AF65-F5344CB8AC3E}">
        <p14:creationId xmlns:p14="http://schemas.microsoft.com/office/powerpoint/2010/main" val="2953866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72E49AE5-9BAE-4C09-9575-BCED371825D7}" type="datetimeFigureOut">
              <a:rPr lang="en-US" smtClean="0"/>
              <a:t>12/29/2013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4691C947-0051-4580-9EEC-8CF94ECBBBAA}" type="slidenum">
              <a:rPr lang="en-US" smtClean="0"/>
              <a:t>‹#›</a:t>
            </a:fld>
            <a:endParaRPr lang="en-US"/>
          </a:p>
        </p:txBody>
      </p:sp>
    </p:spTree>
    <p:extLst>
      <p:ext uri="{BB962C8B-B14F-4D97-AF65-F5344CB8AC3E}">
        <p14:creationId xmlns:p14="http://schemas.microsoft.com/office/powerpoint/2010/main" val="2667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unfortunate</a:t>
            </a:r>
            <a:r>
              <a:rPr lang="en-US" baseline="0" dirty="0" smtClean="0"/>
              <a:t> title has a couple of significant problems with it. When I suggested it to Mark </a:t>
            </a:r>
            <a:r>
              <a:rPr lang="en-US" baseline="0" dirty="0" err="1" smtClean="0"/>
              <a:t>Harbison</a:t>
            </a:r>
            <a:r>
              <a:rPr lang="en-US" baseline="0" dirty="0" smtClean="0"/>
              <a:t> as a placeholder, I expected to follow up with something better. First of all, not all of the people I interviewed would agree to being described as a “mathematician.” Second, it doesn’t sound like a very interesting talk.</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1</a:t>
            </a:fld>
            <a:endParaRPr lang="en-US"/>
          </a:p>
        </p:txBody>
      </p:sp>
    </p:spTree>
    <p:extLst>
      <p:ext uri="{BB962C8B-B14F-4D97-AF65-F5344CB8AC3E}">
        <p14:creationId xmlns:p14="http://schemas.microsoft.com/office/powerpoint/2010/main" val="219106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Henry and Tom, I got to spend the summer of</a:t>
            </a:r>
            <a:r>
              <a:rPr lang="en-US" baseline="0" dirty="0" smtClean="0"/>
              <a:t> 1978 as a AAAS-sponsored science writer on the staff of the </a:t>
            </a:r>
            <a:r>
              <a:rPr lang="en-US" i="1" baseline="0" dirty="0" smtClean="0"/>
              <a:t>Albuquerque Journal</a:t>
            </a:r>
            <a:r>
              <a:rPr lang="en-US" i="0" baseline="0" dirty="0" smtClean="0"/>
              <a:t>. It is difficult to overstate the importance of this experience in shaping my life as a writer and math teacher.</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10</a:t>
            </a:fld>
            <a:endParaRPr lang="en-US"/>
          </a:p>
        </p:txBody>
      </p:sp>
    </p:spTree>
    <p:extLst>
      <p:ext uri="{BB962C8B-B14F-4D97-AF65-F5344CB8AC3E}">
        <p14:creationId xmlns:p14="http://schemas.microsoft.com/office/powerpoint/2010/main" val="2939738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of my articles</a:t>
            </a:r>
            <a:r>
              <a:rPr lang="en-US" baseline="0" dirty="0" smtClean="0"/>
              <a:t> for the </a:t>
            </a:r>
            <a:r>
              <a:rPr lang="en-US" i="1" baseline="0" dirty="0" smtClean="0"/>
              <a:t>Albuquerque Journal</a:t>
            </a:r>
            <a:r>
              <a:rPr lang="en-US" i="0" baseline="0" dirty="0" smtClean="0"/>
              <a:t> ran on the front page, heralding the operational status of the new Very Large Array radio telescope in the desert outside Socorro, New Mexico. My students get to see this photo of a parabolic dish antenna whenever we get to the unit on conic sections (and why it matters where the focus is).</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11</a:t>
            </a:fld>
            <a:endParaRPr lang="en-US"/>
          </a:p>
        </p:txBody>
      </p:sp>
    </p:spTree>
    <p:extLst>
      <p:ext uri="{BB962C8B-B14F-4D97-AF65-F5344CB8AC3E}">
        <p14:creationId xmlns:p14="http://schemas.microsoft.com/office/powerpoint/2010/main" val="219346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photographer on the VLA story was Jim </a:t>
            </a:r>
            <a:r>
              <a:rPr lang="en-US" dirty="0" err="1" smtClean="0"/>
              <a:t>Natchtwey</a:t>
            </a:r>
            <a:r>
              <a:rPr lang="en-US" dirty="0" smtClean="0"/>
              <a:t>, who has since gone on to fame as a photo-journalist who fearlessly documents the world’s trouble spots, including wars and natural disasters. He is one more example of my good fortune</a:t>
            </a:r>
            <a:r>
              <a:rPr lang="en-US" baseline="0" dirty="0" smtClean="0"/>
              <a:t> in encountering great people.</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12</a:t>
            </a:fld>
            <a:endParaRPr lang="en-US"/>
          </a:p>
        </p:txBody>
      </p:sp>
    </p:spTree>
    <p:extLst>
      <p:ext uri="{BB962C8B-B14F-4D97-AF65-F5344CB8AC3E}">
        <p14:creationId xmlns:p14="http://schemas.microsoft.com/office/powerpoint/2010/main" val="384384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Mass Media Fellowship led directly the following year to my acceptance into the California State Senate Fellowship program</a:t>
            </a:r>
            <a:r>
              <a:rPr lang="en-US" dirty="0" smtClean="0"/>
              <a:t>. The members of the screening panel may have been skeptical about selecting a mathematician for a legislative position, but they were impressed by my time as a science</a:t>
            </a:r>
            <a:r>
              <a:rPr lang="en-US" baseline="0" dirty="0" smtClean="0"/>
              <a:t> journalist. Of course, it was my strong math background as well as tutelage by articulate math educators that made it all possible.</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13</a:t>
            </a:fld>
            <a:endParaRPr lang="en-US"/>
          </a:p>
        </p:txBody>
      </p:sp>
    </p:spTree>
    <p:extLst>
      <p:ext uri="{BB962C8B-B14F-4D97-AF65-F5344CB8AC3E}">
        <p14:creationId xmlns:p14="http://schemas.microsoft.com/office/powerpoint/2010/main" val="426898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assigned to the office of Sen. Albert S. </a:t>
            </a:r>
            <a:r>
              <a:rPr lang="en-US" dirty="0" err="1" smtClean="0"/>
              <a:t>Rodda</a:t>
            </a:r>
            <a:r>
              <a:rPr lang="en-US" dirty="0" smtClean="0"/>
              <a:t>, the senior member of the State Senate. </a:t>
            </a:r>
            <a:r>
              <a:rPr lang="en-US" dirty="0" err="1" smtClean="0"/>
              <a:t>Rodda</a:t>
            </a:r>
            <a:r>
              <a:rPr lang="en-US" dirty="0" smtClean="0"/>
              <a:t> was chair of the Senate Finance Committee</a:t>
            </a:r>
            <a:r>
              <a:rPr lang="en-US" baseline="0" dirty="0" smtClean="0"/>
              <a:t> and was probably best known for his sponsorship of SB 160, the measure that secured collective bargaining rights for public-sector teachers. The Senator was also a former community college professor, having been on the faculty of Sacramento City College, where a building complex is named in his honor. He held a Ph.D. from Stanford</a:t>
            </a:r>
            <a:r>
              <a:rPr lang="en-US" baseline="0" dirty="0" smtClean="0"/>
              <a:t>. Working for </a:t>
            </a:r>
            <a:r>
              <a:rPr lang="en-US" baseline="0" dirty="0" err="1" smtClean="0"/>
              <a:t>Rodda</a:t>
            </a:r>
            <a:r>
              <a:rPr lang="en-US" baseline="0" dirty="0" smtClean="0"/>
              <a:t> gave me experience in legislation, constituent services, and the state budget process. He also let me work on his successful campaign against Howard Jarvis’s Proposition 9 (June 1980).</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14</a:t>
            </a:fld>
            <a:endParaRPr lang="en-US"/>
          </a:p>
        </p:txBody>
      </p:sp>
    </p:spTree>
    <p:extLst>
      <p:ext uri="{BB962C8B-B14F-4D97-AF65-F5344CB8AC3E}">
        <p14:creationId xmlns:p14="http://schemas.microsoft.com/office/powerpoint/2010/main" val="1022553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stayed on Sen. </a:t>
            </a:r>
            <a:r>
              <a:rPr lang="en-US" dirty="0" err="1" smtClean="0"/>
              <a:t>Rodda’s</a:t>
            </a:r>
            <a:r>
              <a:rPr lang="en-US" dirty="0" smtClean="0"/>
              <a:t> staff when he accepted an offer from State</a:t>
            </a:r>
            <a:r>
              <a:rPr lang="en-US" baseline="0" dirty="0" smtClean="0"/>
              <a:t> Treasurer Jess Unruh to serve as executive officer of the Commission on State Finance. I tracked legislation (since I had legislative staff experience), edited Commission reports (since I had professional writing experience), and provided some computer support services (since I was a nerd who was active in the Sacramento IBM PC Users Group).</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15</a:t>
            </a:fld>
            <a:endParaRPr lang="en-US"/>
          </a:p>
        </p:txBody>
      </p:sp>
    </p:spTree>
    <p:extLst>
      <p:ext uri="{BB962C8B-B14F-4D97-AF65-F5344CB8AC3E}">
        <p14:creationId xmlns:p14="http://schemas.microsoft.com/office/powerpoint/2010/main" val="3543049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Commission on State Finance was housed in State</a:t>
            </a:r>
            <a:r>
              <a:rPr lang="en-US" baseline="0" dirty="0" smtClean="0"/>
              <a:t> Office Building 1 (yes, I’ve heard all the jokes about the initials), since named the Jesse M. Unruh Building.  It is opposite the State Capitol.</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16</a:t>
            </a:fld>
            <a:endParaRPr lang="en-US"/>
          </a:p>
        </p:txBody>
      </p:sp>
    </p:spTree>
    <p:extLst>
      <p:ext uri="{BB962C8B-B14F-4D97-AF65-F5344CB8AC3E}">
        <p14:creationId xmlns:p14="http://schemas.microsoft.com/office/powerpoint/2010/main" val="1223433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business</a:t>
            </a:r>
            <a:r>
              <a:rPr lang="en-US" baseline="0" dirty="0" smtClean="0"/>
              <a:t> cards as a state worker.</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17</a:t>
            </a:fld>
            <a:endParaRPr lang="en-US"/>
          </a:p>
        </p:txBody>
      </p:sp>
    </p:spTree>
    <p:extLst>
      <p:ext uri="{BB962C8B-B14F-4D97-AF65-F5344CB8AC3E}">
        <p14:creationId xmlns:p14="http://schemas.microsoft.com/office/powerpoint/2010/main" val="3552008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got to meet former governor Edmund G. “Pat” Brown, Sr., and shake his hand, which means</a:t>
            </a:r>
            <a:r>
              <a:rPr lang="en-US" baseline="0" dirty="0" smtClean="0"/>
              <a:t> I’ve shaken hands with a man who shook hands with John F. Kennedy – and no doubt Richard Nixon, too, but I don’t talk about that.</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18</a:t>
            </a:fld>
            <a:endParaRPr lang="en-US"/>
          </a:p>
        </p:txBody>
      </p:sp>
    </p:spTree>
    <p:extLst>
      <p:ext uri="{BB962C8B-B14F-4D97-AF65-F5344CB8AC3E}">
        <p14:creationId xmlns:p14="http://schemas.microsoft.com/office/powerpoint/2010/main" val="2355501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I even got to shake hands with a Latin American tyrant, </a:t>
            </a:r>
            <a:r>
              <a:rPr lang="en-US" dirty="0" err="1" smtClean="0"/>
              <a:t>Anastasio</a:t>
            </a:r>
            <a:r>
              <a:rPr lang="en-US" baseline="0" dirty="0" smtClean="0"/>
              <a:t> Somoza, dictator of Nicaragua. I met him during his visit to Sandia Labs in Albuquerque, where I was part of the press contingent. Let’s not think too much about where his hands had been. (He was toppled a few years later by the Sandinistas.)</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19</a:t>
            </a:fld>
            <a:endParaRPr lang="en-US"/>
          </a:p>
        </p:txBody>
      </p:sp>
    </p:spTree>
    <p:extLst>
      <p:ext uri="{BB962C8B-B14F-4D97-AF65-F5344CB8AC3E}">
        <p14:creationId xmlns:p14="http://schemas.microsoft.com/office/powerpoint/2010/main" val="97211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interviews were with Stan </a:t>
            </a:r>
            <a:r>
              <a:rPr lang="en-US" baseline="0" dirty="0" err="1" smtClean="0"/>
              <a:t>Ulam</a:t>
            </a:r>
            <a:r>
              <a:rPr lang="en-US" baseline="0" dirty="0" smtClean="0"/>
              <a:t>, Martin Gardner, and Benoit Mandelbrot and all three ended up as cover stories for the </a:t>
            </a:r>
            <a:r>
              <a:rPr lang="en-US" i="1" baseline="0" dirty="0" smtClean="0"/>
              <a:t>Two-Year College Math Journal</a:t>
            </a:r>
            <a:r>
              <a:rPr lang="en-US" i="0" baseline="0" dirty="0" smtClean="0"/>
              <a:t> (later renamed the </a:t>
            </a:r>
            <a:r>
              <a:rPr lang="en-US" i="1" baseline="0" dirty="0" smtClean="0"/>
              <a:t>College Math Journal</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2</a:t>
            </a:fld>
            <a:endParaRPr lang="en-US"/>
          </a:p>
        </p:txBody>
      </p:sp>
    </p:spTree>
    <p:extLst>
      <p:ext uri="{BB962C8B-B14F-4D97-AF65-F5344CB8AC3E}">
        <p14:creationId xmlns:p14="http://schemas.microsoft.com/office/powerpoint/2010/main" val="3656707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here’s Bill Gates of Microsoft on one of his visits to speak to the members of the Sacramento PC Users Group, then one of the larger computer clubs in the nation</a:t>
            </a:r>
            <a:r>
              <a:rPr lang="en-US" dirty="0" smtClean="0"/>
              <a:t>. While I</a:t>
            </a:r>
            <a:r>
              <a:rPr lang="en-US" baseline="0" dirty="0" smtClean="0"/>
              <a:t> was president, the membership swelled to over 3000 members. </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20</a:t>
            </a:fld>
            <a:endParaRPr lang="en-US"/>
          </a:p>
        </p:txBody>
      </p:sp>
    </p:spTree>
    <p:extLst>
      <p:ext uri="{BB962C8B-B14F-4D97-AF65-F5344CB8AC3E}">
        <p14:creationId xmlns:p14="http://schemas.microsoft.com/office/powerpoint/2010/main" val="2749990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newsletter editor at the time and Bill unsurprisingly</a:t>
            </a:r>
            <a:r>
              <a:rPr lang="en-US" baseline="0" dirty="0" smtClean="0"/>
              <a:t> made the cover</a:t>
            </a:r>
            <a:r>
              <a:rPr lang="en-US" baseline="0" dirty="0" smtClean="0"/>
              <a:t>. Gates said that </a:t>
            </a:r>
            <a:r>
              <a:rPr lang="en-US" i="1" baseline="0" dirty="0" smtClean="0"/>
              <a:t>Sacra Blue</a:t>
            </a:r>
            <a:r>
              <a:rPr lang="en-US" i="0" baseline="0" dirty="0" smtClean="0"/>
              <a:t> was the best user group newsletter he had seen. By the time of Bill’s appearance as our cover boy, I had made the transition from the State Treasurer’s Office and had become a full-time instructor at American River College (but not yet tenure-track; that took an additional year).</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21</a:t>
            </a:fld>
            <a:endParaRPr lang="en-US"/>
          </a:p>
        </p:txBody>
      </p:sp>
    </p:spTree>
    <p:extLst>
      <p:ext uri="{BB962C8B-B14F-4D97-AF65-F5344CB8AC3E}">
        <p14:creationId xmlns:p14="http://schemas.microsoft.com/office/powerpoint/2010/main" val="3617837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MAA members will quickly recognize Don Albers, who was a professor at Santa Clara University and</a:t>
            </a:r>
            <a:r>
              <a:rPr lang="en-US" baseline="0" dirty="0" smtClean="0"/>
              <a:t> editor of the </a:t>
            </a:r>
            <a:r>
              <a:rPr lang="en-US" i="1" baseline="0" dirty="0" smtClean="0"/>
              <a:t>Two-Year College Mathematics Journal</a:t>
            </a:r>
            <a:r>
              <a:rPr lang="en-US" i="0" baseline="0" dirty="0" smtClean="0"/>
              <a:t> when he recruited me to become a contributor. Don had had his eye on me after Henry and Tom got me into the AAAS science-writing program. He wanted a writer with a math background to interview Martin Gardner, who would soon be retiring his “Mathematical Games” column.</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22</a:t>
            </a:fld>
            <a:endParaRPr lang="en-US"/>
          </a:p>
        </p:txBody>
      </p:sp>
    </p:spTree>
    <p:extLst>
      <p:ext uri="{BB962C8B-B14F-4D97-AF65-F5344CB8AC3E}">
        <p14:creationId xmlns:p14="http://schemas.microsoft.com/office/powerpoint/2010/main" val="2388155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Gardner interview was successful enough that Don commissioned me to interview Stan </a:t>
            </a:r>
            <a:r>
              <a:rPr lang="en-US" dirty="0" err="1" smtClean="0"/>
              <a:t>Ulam</a:t>
            </a:r>
            <a:r>
              <a:rPr lang="en-US" dirty="0" smtClean="0"/>
              <a:t> and Benoit Mandelbrot, too. The three interviews</a:t>
            </a:r>
            <a:r>
              <a:rPr lang="en-US" baseline="0" dirty="0" smtClean="0"/>
              <a:t> were published in the original edition of </a:t>
            </a:r>
            <a:r>
              <a:rPr lang="en-US" i="1" baseline="0" dirty="0" smtClean="0"/>
              <a:t>Mathematical People</a:t>
            </a:r>
            <a:r>
              <a:rPr lang="en-US" i="0" baseline="0" dirty="0" smtClean="0"/>
              <a:t>, which Don edited with Gerry Alexanderson. (The second edition replaced my Gardner interview with a later one by Peter </a:t>
            </a:r>
            <a:r>
              <a:rPr lang="en-US" i="0" baseline="0" dirty="0" err="1" smtClean="0"/>
              <a:t>Renz</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23</a:t>
            </a:fld>
            <a:endParaRPr lang="en-US"/>
          </a:p>
        </p:txBody>
      </p:sp>
    </p:spTree>
    <p:extLst>
      <p:ext uri="{BB962C8B-B14F-4D97-AF65-F5344CB8AC3E}">
        <p14:creationId xmlns:p14="http://schemas.microsoft.com/office/powerpoint/2010/main" val="4280359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Martin Gardner refused to consider himself a mathematician. As far as he was concerned, he was a writer whose</a:t>
            </a:r>
            <a:r>
              <a:rPr lang="en-US" baseline="0" dirty="0" smtClean="0"/>
              <a:t> topics were mathematical games and puzzles. However, a perusal of his many “Mathematical Games” columns quickly demonstrates that Martin had a deep and sophisticated understanding of mathematical topics. He may have lacked formal training in the subject, but few good match his breadth of knowledge in the field.</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24</a:t>
            </a:fld>
            <a:endParaRPr lang="en-US"/>
          </a:p>
        </p:txBody>
      </p:sp>
    </p:spTree>
    <p:extLst>
      <p:ext uri="{BB962C8B-B14F-4D97-AF65-F5344CB8AC3E}">
        <p14:creationId xmlns:p14="http://schemas.microsoft.com/office/powerpoint/2010/main" val="11343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interviewed Martin by phone via a conference call in which Albers and </a:t>
            </a:r>
            <a:r>
              <a:rPr lang="en-US" dirty="0" err="1" smtClean="0"/>
              <a:t>Renz</a:t>
            </a:r>
            <a:r>
              <a:rPr lang="en-US" dirty="0" smtClean="0"/>
              <a:t> participated. We</a:t>
            </a:r>
            <a:r>
              <a:rPr lang="en-US" baseline="0" dirty="0" smtClean="0"/>
              <a:t> had a far-ranging discussion that covered some items about Martin himself as well as his mathematical writing</a:t>
            </a:r>
            <a:r>
              <a:rPr lang="en-US" baseline="0" dirty="0" smtClean="0"/>
              <a:t>. The </a:t>
            </a:r>
            <a:r>
              <a:rPr lang="en-US" i="1" baseline="0" dirty="0" smtClean="0"/>
              <a:t>Journal</a:t>
            </a:r>
            <a:r>
              <a:rPr lang="en-US" i="0" baseline="0" dirty="0" smtClean="0"/>
              <a:t> published the first ever extensive interview of the writer of “Mathematical Games.”</a:t>
            </a:r>
            <a:endParaRPr lang="en-US" i="0" dirty="0"/>
          </a:p>
        </p:txBody>
      </p:sp>
      <p:sp>
        <p:nvSpPr>
          <p:cNvPr id="4" name="Slide Number Placeholder 3"/>
          <p:cNvSpPr>
            <a:spLocks noGrp="1"/>
          </p:cNvSpPr>
          <p:nvPr>
            <p:ph type="sldNum" sz="quarter" idx="10"/>
          </p:nvPr>
        </p:nvSpPr>
        <p:spPr/>
        <p:txBody>
          <a:bodyPr/>
          <a:lstStyle/>
          <a:p>
            <a:fld id="{4691C947-0051-4580-9EEC-8CF94ECBBBAA}" type="slidenum">
              <a:rPr lang="en-US" smtClean="0"/>
              <a:t>25</a:t>
            </a:fld>
            <a:endParaRPr lang="en-US"/>
          </a:p>
        </p:txBody>
      </p:sp>
    </p:spTree>
    <p:extLst>
      <p:ext uri="{BB962C8B-B14F-4D97-AF65-F5344CB8AC3E}">
        <p14:creationId xmlns:p14="http://schemas.microsoft.com/office/powerpoint/2010/main" val="2356023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asked him if </a:t>
            </a:r>
            <a:r>
              <a:rPr lang="en-US" i="1" dirty="0" smtClean="0"/>
              <a:t>The Flight of Peter Fromm</a:t>
            </a:r>
            <a:r>
              <a:rPr lang="en-US" i="0" dirty="0" smtClean="0"/>
              <a:t> was autobiographical</a:t>
            </a:r>
            <a:r>
              <a:rPr lang="en-US" i="0" baseline="0" dirty="0" smtClean="0"/>
              <a:t> in nature. Martin laughed and said, “You must be one of the half-dozen people who read that book!” He added that Peter Fromm adventures had a lot in common with his own experiences, especially in his development from a fundamentalist evangelistic youth to a rational skeptic in adulthood.</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26</a:t>
            </a:fld>
            <a:endParaRPr lang="en-US"/>
          </a:p>
        </p:txBody>
      </p:sp>
    </p:spTree>
    <p:extLst>
      <p:ext uri="{BB962C8B-B14F-4D97-AF65-F5344CB8AC3E}">
        <p14:creationId xmlns:p14="http://schemas.microsoft.com/office/powerpoint/2010/main" val="1078119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Martin had long admired the little calculus primer by Silvanus P. Thompson and eventually published a long-needed update. (For one thing, “first differential coefficient” had to give way to the</a:t>
            </a:r>
            <a:r>
              <a:rPr lang="en-US" baseline="0" dirty="0" smtClean="0"/>
              <a:t> more modern terminology “first derivative.”)</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27</a:t>
            </a:fld>
            <a:endParaRPr lang="en-US"/>
          </a:p>
        </p:txBody>
      </p:sp>
    </p:spTree>
    <p:extLst>
      <p:ext uri="{BB962C8B-B14F-4D97-AF65-F5344CB8AC3E}">
        <p14:creationId xmlns:p14="http://schemas.microsoft.com/office/powerpoint/2010/main" val="1824008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Martin Gardner was a great aficionado of the books</a:t>
            </a:r>
            <a:r>
              <a:rPr lang="en-US" baseline="0" dirty="0" smtClean="0"/>
              <a:t> of L. Frank Baum and was inspired to write a sequel to </a:t>
            </a:r>
            <a:r>
              <a:rPr lang="en-US" i="1" baseline="0" dirty="0" smtClean="0"/>
              <a:t>The Wonderful Wizard of Oz</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28</a:t>
            </a:fld>
            <a:endParaRPr lang="en-US"/>
          </a:p>
        </p:txBody>
      </p:sp>
    </p:spTree>
    <p:extLst>
      <p:ext uri="{BB962C8B-B14F-4D97-AF65-F5344CB8AC3E}">
        <p14:creationId xmlns:p14="http://schemas.microsoft.com/office/powerpoint/2010/main" val="550725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presented me with a signed copy shortly after its publication.</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29</a:t>
            </a:fld>
            <a:endParaRPr lang="en-US"/>
          </a:p>
        </p:txBody>
      </p:sp>
    </p:spTree>
    <p:extLst>
      <p:ext uri="{BB962C8B-B14F-4D97-AF65-F5344CB8AC3E}">
        <p14:creationId xmlns:p14="http://schemas.microsoft.com/office/powerpoint/2010/main" val="375914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more accurate title, but it’s still pretty boring, so …</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3</a:t>
            </a:fld>
            <a:endParaRPr lang="en-US"/>
          </a:p>
        </p:txBody>
      </p:sp>
    </p:spTree>
    <p:extLst>
      <p:ext uri="{BB962C8B-B14F-4D97-AF65-F5344CB8AC3E}">
        <p14:creationId xmlns:p14="http://schemas.microsoft.com/office/powerpoint/2010/main" val="915680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Stanislaw </a:t>
            </a:r>
            <a:r>
              <a:rPr lang="en-US" dirty="0" err="1" smtClean="0"/>
              <a:t>Ulam</a:t>
            </a:r>
            <a:r>
              <a:rPr lang="en-US" dirty="0" smtClean="0"/>
              <a:t> was a visiting professor at UC Davis during the winter 1979</a:t>
            </a:r>
            <a:r>
              <a:rPr lang="en-US" baseline="0" dirty="0" smtClean="0"/>
              <a:t> quarter. He conducted weekly seminars on varied topics, tending toward his interest in the theory of complexity. He was particularly fascinated by the notion of simple recursive rules giving rise to complicated structures, so he was intrigued by cellular automata, fractals, and strange attractors. He told me he had read my science articles in the </a:t>
            </a:r>
            <a:r>
              <a:rPr lang="en-US" i="1" baseline="0" dirty="0" smtClean="0"/>
              <a:t>Albuquerque Journal</a:t>
            </a:r>
            <a:r>
              <a:rPr lang="en-US" i="0" baseline="0" dirty="0" smtClean="0"/>
              <a:t> (he lived in Santa Fe) and consented to grant me an interview for the </a:t>
            </a:r>
            <a:r>
              <a:rPr lang="en-US" i="1" baseline="0" dirty="0" smtClean="0"/>
              <a:t>Two-Year College Mathematics Journal</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30</a:t>
            </a:fld>
            <a:endParaRPr lang="en-US"/>
          </a:p>
        </p:txBody>
      </p:sp>
    </p:spTree>
    <p:extLst>
      <p:ext uri="{BB962C8B-B14F-4D97-AF65-F5344CB8AC3E}">
        <p14:creationId xmlns:p14="http://schemas.microsoft.com/office/powerpoint/2010/main" val="246379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Ulam’s</a:t>
            </a:r>
            <a:r>
              <a:rPr lang="en-US" dirty="0" smtClean="0"/>
              <a:t> interview</a:t>
            </a:r>
            <a:r>
              <a:rPr lang="en-US" baseline="0" dirty="0" smtClean="0"/>
              <a:t> was the cover story of the June 1981 </a:t>
            </a:r>
            <a:r>
              <a:rPr lang="en-US" i="1" baseline="0" dirty="0" smtClean="0"/>
              <a:t>TYCMJ</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31</a:t>
            </a:fld>
            <a:endParaRPr lang="en-US"/>
          </a:p>
        </p:txBody>
      </p:sp>
    </p:spTree>
    <p:extLst>
      <p:ext uri="{BB962C8B-B14F-4D97-AF65-F5344CB8AC3E}">
        <p14:creationId xmlns:p14="http://schemas.microsoft.com/office/powerpoint/2010/main" val="658053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got Stan to autograph my copy of his autobiography </a:t>
            </a:r>
            <a:r>
              <a:rPr lang="en-US" i="1" dirty="0" smtClean="0"/>
              <a:t>Adventures of a Mathematician</a:t>
            </a:r>
            <a:r>
              <a:rPr lang="en-US" i="0" dirty="0" smtClean="0"/>
              <a:t>. The inscription, dated March 7, 1979, says, “To Tony </a:t>
            </a:r>
            <a:r>
              <a:rPr lang="en-US" i="0" dirty="0" err="1" smtClean="0"/>
              <a:t>Barcellos</a:t>
            </a:r>
            <a:r>
              <a:rPr lang="en-US" i="0" dirty="0" smtClean="0"/>
              <a:t> in admiration of his science `</a:t>
            </a:r>
            <a:r>
              <a:rPr lang="en-US" i="0" dirty="0" err="1" smtClean="0"/>
              <a:t>reportings</a:t>
            </a:r>
            <a:r>
              <a:rPr lang="en-US" i="0" dirty="0" smtClean="0"/>
              <a:t>’ and best wishes. Stan </a:t>
            </a:r>
            <a:r>
              <a:rPr lang="en-US" i="0" dirty="0" err="1" smtClean="0"/>
              <a:t>Ulam</a:t>
            </a:r>
            <a:r>
              <a:rPr lang="en-US" i="0" dirty="0" smtClean="0"/>
              <a:t>”. Not sure why “</a:t>
            </a:r>
            <a:r>
              <a:rPr lang="en-US" i="0" dirty="0" err="1" smtClean="0"/>
              <a:t>reportings</a:t>
            </a:r>
            <a:r>
              <a:rPr lang="en-US" i="0" dirty="0" smtClean="0"/>
              <a:t>” got quotes!</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32</a:t>
            </a:fld>
            <a:endParaRPr lang="en-US"/>
          </a:p>
        </p:txBody>
      </p:sp>
    </p:spTree>
    <p:extLst>
      <p:ext uri="{BB962C8B-B14F-4D97-AF65-F5344CB8AC3E}">
        <p14:creationId xmlns:p14="http://schemas.microsoft.com/office/powerpoint/2010/main" val="3618779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Ulam</a:t>
            </a:r>
            <a:r>
              <a:rPr lang="en-US" dirty="0" smtClean="0"/>
              <a:t> agreed that his biggest brush with fame came with Herblock’s portrayal of his as a counterweight to his colleague Edward Teller.</a:t>
            </a:r>
            <a:r>
              <a:rPr lang="en-US" baseline="0" dirty="0" smtClean="0"/>
              <a:t> They had worked together closely on “the Super” project at Los Alamos that resulted in the H-bomb. While Teller was an avid self-promoter who never tired of wearing “Father of the H-bomb” as a title, </a:t>
            </a:r>
            <a:r>
              <a:rPr lang="en-US" baseline="0" dirty="0" err="1" smtClean="0"/>
              <a:t>Ulam</a:t>
            </a:r>
            <a:r>
              <a:rPr lang="en-US" baseline="0" dirty="0" smtClean="0"/>
              <a:t> was more modest. However, when Teller argued against the need for a test-ban treat, </a:t>
            </a:r>
            <a:r>
              <a:rPr lang="en-US" baseline="0" dirty="0" err="1" smtClean="0"/>
              <a:t>Ulam</a:t>
            </a:r>
            <a:r>
              <a:rPr lang="en-US" baseline="0" dirty="0" smtClean="0"/>
              <a:t> stepped forward to endorse the Kennedy Administration’s efforts (which were successful under President Johnson).</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33</a:t>
            </a:fld>
            <a:endParaRPr lang="en-US"/>
          </a:p>
        </p:txBody>
      </p:sp>
    </p:spTree>
    <p:extLst>
      <p:ext uri="{BB962C8B-B14F-4D97-AF65-F5344CB8AC3E}">
        <p14:creationId xmlns:p14="http://schemas.microsoft.com/office/powerpoint/2010/main" val="528821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interviewed Benoit Mandelbrot by phone</a:t>
            </a:r>
            <a:r>
              <a:rPr lang="en-US" baseline="0" dirty="0" smtClean="0"/>
              <a:t> </a:t>
            </a:r>
            <a:r>
              <a:rPr lang="en-US" dirty="0" smtClean="0"/>
              <a:t>from Sen. </a:t>
            </a:r>
            <a:r>
              <a:rPr lang="en-US" dirty="0" err="1" smtClean="0"/>
              <a:t>Rodda’s</a:t>
            </a:r>
            <a:r>
              <a:rPr lang="en-US" dirty="0" smtClean="0"/>
              <a:t> office in the Commission on State Finance suite</a:t>
            </a:r>
            <a:r>
              <a:rPr lang="en-US" baseline="0" dirty="0" smtClean="0"/>
              <a:t> in State Office Building 1. All I needed were enough remarks to provide a sidebar for an article Don Albers had commissioned for the </a:t>
            </a:r>
            <a:r>
              <a:rPr lang="en-US" i="1" baseline="0" dirty="0" smtClean="0"/>
              <a:t>TYCMJ</a:t>
            </a:r>
            <a:r>
              <a:rPr lang="en-US" i="0" baseline="0" dirty="0" smtClean="0"/>
              <a:t>, “The Fractal Geometry of Mandelbrot.” Mandelbrot gave me much, much more. Don asked me to use the additional material as an interview of Mandelbrot, which later appeared in </a:t>
            </a:r>
            <a:r>
              <a:rPr lang="en-US" i="1" baseline="0" dirty="0" smtClean="0"/>
              <a:t>Mathematical People.</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34</a:t>
            </a:fld>
            <a:endParaRPr lang="en-US"/>
          </a:p>
        </p:txBody>
      </p:sp>
    </p:spTree>
    <p:extLst>
      <p:ext uri="{BB962C8B-B14F-4D97-AF65-F5344CB8AC3E}">
        <p14:creationId xmlns:p14="http://schemas.microsoft.com/office/powerpoint/2010/main" val="615785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pseudo-fractal</a:t>
            </a:r>
            <a:r>
              <a:rPr lang="en-US" baseline="0" dirty="0" smtClean="0"/>
              <a:t> portrait of Mandelbrot was my third cover story for the </a:t>
            </a:r>
            <a:r>
              <a:rPr lang="en-US" i="1" baseline="0" dirty="0" smtClean="0"/>
              <a:t>Journal</a:t>
            </a:r>
            <a:r>
              <a:rPr lang="en-US" i="0" baseline="0" dirty="0" smtClean="0"/>
              <a:t> (and eventually garnered both the George </a:t>
            </a:r>
            <a:r>
              <a:rPr lang="en-US" i="0" baseline="0" dirty="0" err="1" smtClean="0"/>
              <a:t>P</a:t>
            </a:r>
            <a:r>
              <a:rPr lang="en-US" sz="1200" dirty="0" err="1" smtClean="0"/>
              <a:t>ó</a:t>
            </a:r>
            <a:r>
              <a:rPr lang="en-US" i="0" baseline="0" dirty="0" err="1" smtClean="0"/>
              <a:t>lya</a:t>
            </a:r>
            <a:r>
              <a:rPr lang="en-US" i="0" baseline="0" dirty="0" smtClean="0"/>
              <a:t> Award and the </a:t>
            </a:r>
            <a:r>
              <a:rPr lang="en-US" i="0" baseline="0" dirty="0" err="1" smtClean="0"/>
              <a:t>Merten</a:t>
            </a:r>
            <a:r>
              <a:rPr lang="en-US" i="0" baseline="0" dirty="0" smtClean="0"/>
              <a:t> M. </a:t>
            </a:r>
            <a:r>
              <a:rPr lang="en-US" i="0" baseline="0" dirty="0" err="1" smtClean="0"/>
              <a:t>Hasse</a:t>
            </a:r>
            <a:r>
              <a:rPr lang="en-US" i="0" baseline="0" dirty="0" smtClean="0"/>
              <a:t> Prize for expository writing).</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35</a:t>
            </a:fld>
            <a:endParaRPr lang="en-US"/>
          </a:p>
        </p:txBody>
      </p:sp>
    </p:spTree>
    <p:extLst>
      <p:ext uri="{BB962C8B-B14F-4D97-AF65-F5344CB8AC3E}">
        <p14:creationId xmlns:p14="http://schemas.microsoft.com/office/powerpoint/2010/main" val="2878939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iterative generation</a:t>
            </a:r>
            <a:r>
              <a:rPr lang="en-US" baseline="0" dirty="0" smtClean="0"/>
              <a:t> of a fractal pattern. (It had a typo in the original publication!)</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36</a:t>
            </a:fld>
            <a:endParaRPr lang="en-US"/>
          </a:p>
        </p:txBody>
      </p:sp>
    </p:spTree>
    <p:extLst>
      <p:ext uri="{BB962C8B-B14F-4D97-AF65-F5344CB8AC3E}">
        <p14:creationId xmlns:p14="http://schemas.microsoft.com/office/powerpoint/2010/main" val="4180427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Mandelbrot interview has been recognized as an important autobiographical</a:t>
            </a:r>
            <a:r>
              <a:rPr lang="en-US" baseline="0" dirty="0" smtClean="0"/>
              <a:t> document. Mandelbrot was exceedingly generous in the time he devoted to giving me feedback and details.</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37</a:t>
            </a:fld>
            <a:endParaRPr lang="en-US"/>
          </a:p>
        </p:txBody>
      </p:sp>
    </p:spTree>
    <p:extLst>
      <p:ext uri="{BB962C8B-B14F-4D97-AF65-F5344CB8AC3E}">
        <p14:creationId xmlns:p14="http://schemas.microsoft.com/office/powerpoint/2010/main" val="2043256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Occasionally, though, Benoit got a little carried away. He sent</a:t>
            </a:r>
            <a:r>
              <a:rPr lang="en-US" baseline="0" dirty="0" smtClean="0"/>
              <a:t> me pages containing questions he put in my mouth. Some of them were a little too much. Like this one.</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38</a:t>
            </a:fld>
            <a:endParaRPr lang="en-US"/>
          </a:p>
        </p:txBody>
      </p:sp>
    </p:spTree>
    <p:extLst>
      <p:ext uri="{BB962C8B-B14F-4D97-AF65-F5344CB8AC3E}">
        <p14:creationId xmlns:p14="http://schemas.microsoft.com/office/powerpoint/2010/main" val="3068549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that was okay. If necessary, I rewrote them before shipping them off to Don. I was careful, though, to preserve the key words he applied to himself. After all, it’s not as though they were untrue.</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39</a:t>
            </a:fld>
            <a:endParaRPr lang="en-US"/>
          </a:p>
        </p:txBody>
      </p:sp>
    </p:spTree>
    <p:extLst>
      <p:ext uri="{BB962C8B-B14F-4D97-AF65-F5344CB8AC3E}">
        <p14:creationId xmlns:p14="http://schemas.microsoft.com/office/powerpoint/2010/main" val="246143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better title!</a:t>
            </a:r>
            <a:r>
              <a:rPr lang="en-US" baseline="0" dirty="0" smtClean="0"/>
              <a:t> It’s not that my life is “near-great.” It’s that over the years I have been privileged to frequent the company of several great men. I have thus been “near greatness.”</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4</a:t>
            </a:fld>
            <a:endParaRPr lang="en-US"/>
          </a:p>
        </p:txBody>
      </p:sp>
    </p:spTree>
    <p:extLst>
      <p:ext uri="{BB962C8B-B14F-4D97-AF65-F5344CB8AC3E}">
        <p14:creationId xmlns:p14="http://schemas.microsoft.com/office/powerpoint/2010/main" val="3565102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one point, I was preparing to write a small history of John Horton Conway’s famous (infamous?) Game of Life, which had eaten millions (billions?) of hours of computer time after Martin Gardner published its details in </a:t>
            </a:r>
            <a:r>
              <a:rPr lang="en-US" i="1" dirty="0" smtClean="0"/>
              <a:t>Scientific American</a:t>
            </a:r>
            <a:r>
              <a:rPr lang="en-US" i="0" dirty="0" smtClean="0"/>
              <a:t>. I was</a:t>
            </a:r>
            <a:r>
              <a:rPr lang="en-US" i="0" baseline="0" dirty="0" smtClean="0"/>
              <a:t> privileged to meet Conway and interview him, but</a:t>
            </a:r>
            <a:r>
              <a:rPr lang="en-US" sz="1200" kern="1200" dirty="0" smtClean="0">
                <a:solidFill>
                  <a:schemeClr val="tx1"/>
                </a:solidFill>
                <a:effectLst/>
                <a:latin typeface="+mn-lt"/>
                <a:ea typeface="+mn-ea"/>
                <a:cs typeface="+mn-cs"/>
              </a:rPr>
              <a:t>—</a:t>
            </a:r>
            <a:r>
              <a:rPr lang="en-US" i="0" baseline="0" dirty="0" smtClean="0"/>
              <a:t>sadly</a:t>
            </a:r>
            <a:r>
              <a:rPr lang="en-US" sz="1200" kern="1200" dirty="0" smtClean="0">
                <a:solidFill>
                  <a:schemeClr val="tx1"/>
                </a:solidFill>
                <a:effectLst/>
                <a:latin typeface="+mn-lt"/>
                <a:ea typeface="+mn-ea"/>
                <a:cs typeface="+mn-cs"/>
              </a:rPr>
              <a:t>—my publisher faded away and the effort came to naught. Here,</a:t>
            </a:r>
            <a:r>
              <a:rPr lang="en-US" sz="1200" kern="1200" baseline="0" dirty="0" smtClean="0">
                <a:solidFill>
                  <a:schemeClr val="tx1"/>
                </a:solidFill>
                <a:effectLst/>
                <a:latin typeface="+mn-lt"/>
                <a:ea typeface="+mn-ea"/>
                <a:cs typeface="+mn-cs"/>
              </a:rPr>
              <a:t> however, is a small item from my notes.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40</a:t>
            </a:fld>
            <a:endParaRPr lang="en-US"/>
          </a:p>
        </p:txBody>
      </p:sp>
    </p:spTree>
    <p:extLst>
      <p:ext uri="{BB962C8B-B14F-4D97-AF65-F5344CB8AC3E}">
        <p14:creationId xmlns:p14="http://schemas.microsoft.com/office/powerpoint/2010/main" val="1126818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Conway told me that among the many experiments</a:t>
            </a:r>
            <a:r>
              <a:rPr lang="en-US" baseline="0" dirty="0" smtClean="0"/>
              <a:t> with the rules of Life were some that toyed with the use of sexes. Eventually, however, Conway and his collaborators noted that the sexes had become irrelevant in the more interesting recursion rules and could be dropped. Up to that point, the Life cells had been labeled either A or B: A for “Actress” and B for “Bishop.” Conceivably, therefore, Conway’s Game of Life could have ended up known as “Actresses &amp; Bishops,” but this was not to be.</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41</a:t>
            </a:fld>
            <a:endParaRPr lang="en-US"/>
          </a:p>
        </p:txBody>
      </p:sp>
    </p:spTree>
    <p:extLst>
      <p:ext uri="{BB962C8B-B14F-4D97-AF65-F5344CB8AC3E}">
        <p14:creationId xmlns:p14="http://schemas.microsoft.com/office/powerpoint/2010/main" val="2484092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amusing postscript actually belongs</a:t>
            </a:r>
            <a:r>
              <a:rPr lang="en-US" baseline="0" dirty="0" smtClean="0"/>
              <a:t> at the very beginning of the story. In 1957 my kindergarten teacher wrote the above note to my parents: “Tony does </a:t>
            </a:r>
            <a:r>
              <a:rPr lang="en-US" u="sng" baseline="0" dirty="0" smtClean="0"/>
              <a:t>very good</a:t>
            </a:r>
            <a:r>
              <a:rPr lang="en-US" i="0" u="none" baseline="0" dirty="0" smtClean="0"/>
              <a:t> </a:t>
            </a:r>
            <a:r>
              <a:rPr lang="en-US" i="0" u="none" baseline="0" smtClean="0"/>
              <a:t>number work.” </a:t>
            </a:r>
            <a:endParaRPr lang="en-US"/>
          </a:p>
        </p:txBody>
      </p:sp>
      <p:sp>
        <p:nvSpPr>
          <p:cNvPr id="4" name="Slide Number Placeholder 3"/>
          <p:cNvSpPr>
            <a:spLocks noGrp="1"/>
          </p:cNvSpPr>
          <p:nvPr>
            <p:ph type="sldNum" sz="quarter" idx="10"/>
          </p:nvPr>
        </p:nvSpPr>
        <p:spPr/>
        <p:txBody>
          <a:bodyPr/>
          <a:lstStyle/>
          <a:p>
            <a:fld id="{4691C947-0051-4580-9EEC-8CF94ECBBBAA}" type="slidenum">
              <a:rPr lang="en-US" smtClean="0"/>
              <a:t>42</a:t>
            </a:fld>
            <a:endParaRPr lang="en-US"/>
          </a:p>
        </p:txBody>
      </p:sp>
    </p:spTree>
    <p:extLst>
      <p:ext uri="{BB962C8B-B14F-4D97-AF65-F5344CB8AC3E}">
        <p14:creationId xmlns:p14="http://schemas.microsoft.com/office/powerpoint/2010/main" val="413669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Certainly Henry Alder belongs near the top of my list. Henry chose me for his teaching assistant when I was a new graduate student</a:t>
            </a:r>
            <a:r>
              <a:rPr lang="en-US" baseline="0" dirty="0" smtClean="0"/>
              <a:t> at UC Davis. I attended his calculus lectures and graded his exams. (I graded the first exam </a:t>
            </a:r>
            <a:r>
              <a:rPr lang="en-US" i="1" baseline="0" dirty="0" smtClean="0"/>
              <a:t>twice</a:t>
            </a:r>
            <a:r>
              <a:rPr lang="en-US" i="0" baseline="0" dirty="0" smtClean="0"/>
              <a:t>. Henry had exacting standards and I learned a lot living up to them.) </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5</a:t>
            </a:fld>
            <a:endParaRPr lang="en-US"/>
          </a:p>
        </p:txBody>
      </p:sp>
    </p:spTree>
    <p:extLst>
      <p:ext uri="{BB962C8B-B14F-4D97-AF65-F5344CB8AC3E}">
        <p14:creationId xmlns:p14="http://schemas.microsoft.com/office/powerpoint/2010/main" val="221639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also Sherman</a:t>
            </a:r>
            <a:r>
              <a:rPr lang="en-US" baseline="0" dirty="0" smtClean="0"/>
              <a:t> Stein’s TA. He came to my attention when I was still in junior college in Porterville and I saw a W. H. Freeman advertisement in </a:t>
            </a:r>
            <a:r>
              <a:rPr lang="en-US" i="1" baseline="0" dirty="0" smtClean="0"/>
              <a:t>Scientific American </a:t>
            </a:r>
            <a:r>
              <a:rPr lang="en-US" i="0" baseline="0" dirty="0" smtClean="0"/>
              <a:t>for Stein’s </a:t>
            </a:r>
            <a:r>
              <a:rPr lang="en-US" i="1" baseline="0" dirty="0" smtClean="0"/>
              <a:t>Mathematics: The Man-made Universe.</a:t>
            </a:r>
            <a:r>
              <a:rPr lang="en-US" i="0" baseline="0" dirty="0" smtClean="0"/>
              <a:t> I quickly ordered a copy. I routinely read </a:t>
            </a:r>
            <a:r>
              <a:rPr lang="en-US" i="1" baseline="0" dirty="0" smtClean="0"/>
              <a:t>Scientific American</a:t>
            </a:r>
            <a:r>
              <a:rPr lang="en-US" i="0" baseline="0" dirty="0" smtClean="0"/>
              <a:t> to follow Martin Gardner’s “Mathematical Games” column.</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6</a:t>
            </a:fld>
            <a:endParaRPr lang="en-US"/>
          </a:p>
        </p:txBody>
      </p:sp>
    </p:spTree>
    <p:extLst>
      <p:ext uri="{BB962C8B-B14F-4D97-AF65-F5344CB8AC3E}">
        <p14:creationId xmlns:p14="http://schemas.microsoft.com/office/powerpoint/2010/main" val="67639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UC Davis I fell into the clutches of Tom </a:t>
            </a:r>
            <a:r>
              <a:rPr lang="en-US" baseline="0" dirty="0" err="1" smtClean="0"/>
              <a:t>Sallee</a:t>
            </a:r>
            <a:r>
              <a:rPr lang="en-US" baseline="0" dirty="0" smtClean="0"/>
              <a:t>. When I took his geometry class, I had to write a term paper. </a:t>
            </a:r>
            <a:r>
              <a:rPr lang="en-US" baseline="0" dirty="0" smtClean="0"/>
              <a:t>I chose a nice title.</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7</a:t>
            </a:fld>
            <a:endParaRPr lang="en-US"/>
          </a:p>
        </p:txBody>
      </p:sp>
    </p:spTree>
    <p:extLst>
      <p:ext uri="{BB962C8B-B14F-4D97-AF65-F5344CB8AC3E}">
        <p14:creationId xmlns:p14="http://schemas.microsoft.com/office/powerpoint/2010/main" val="17539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My title was a bit hyperbolic: “The relationship of non-Euclidean geometry to the universe and everything in it.”</a:t>
            </a:r>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8</a:t>
            </a:fld>
            <a:endParaRPr lang="en-US"/>
          </a:p>
        </p:txBody>
      </p:sp>
    </p:spTree>
    <p:extLst>
      <p:ext uri="{BB962C8B-B14F-4D97-AF65-F5344CB8AC3E}">
        <p14:creationId xmlns:p14="http://schemas.microsoft.com/office/powerpoint/2010/main" val="209558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Tom loved it, although he wrote me a marginal note: “Seems a little broad.” When Henry Alder encouraged me to apply for a Mass Media Fellowship with the American Association for the Advancement of Science, Tom wrote me an excellent recommendation and helped me win the fellowship. </a:t>
            </a:r>
            <a:endParaRPr lang="en-US" dirty="0" smtClean="0"/>
          </a:p>
          <a:p>
            <a:endParaRPr lang="en-US" dirty="0"/>
          </a:p>
        </p:txBody>
      </p:sp>
      <p:sp>
        <p:nvSpPr>
          <p:cNvPr id="4" name="Slide Number Placeholder 3"/>
          <p:cNvSpPr>
            <a:spLocks noGrp="1"/>
          </p:cNvSpPr>
          <p:nvPr>
            <p:ph type="sldNum" sz="quarter" idx="10"/>
          </p:nvPr>
        </p:nvSpPr>
        <p:spPr/>
        <p:txBody>
          <a:bodyPr/>
          <a:lstStyle/>
          <a:p>
            <a:fld id="{4691C947-0051-4580-9EEC-8CF94ECBBBAA}" type="slidenum">
              <a:rPr lang="en-US" smtClean="0"/>
              <a:t>9</a:t>
            </a:fld>
            <a:endParaRPr lang="en-US"/>
          </a:p>
        </p:txBody>
      </p:sp>
    </p:spTree>
    <p:extLst>
      <p:ext uri="{BB962C8B-B14F-4D97-AF65-F5344CB8AC3E}">
        <p14:creationId xmlns:p14="http://schemas.microsoft.com/office/powerpoint/2010/main" val="3792206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4F179A3-F737-4AC3-A3E0-E0A62C30B974}" type="datetimeFigureOut">
              <a:rPr lang="en-US" smtClean="0"/>
              <a:t>12/29/2013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2057924-FCA8-474F-ADBB-79DF0DA4B42B}"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179A3-F737-4AC3-A3E0-E0A62C30B974}"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57924-FCA8-474F-ADBB-79DF0DA4B42B}"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179A3-F737-4AC3-A3E0-E0A62C30B974}"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57924-FCA8-474F-ADBB-79DF0DA4B42B}"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179A3-F737-4AC3-A3E0-E0A62C30B974}"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57924-FCA8-474F-ADBB-79DF0DA4B42B}"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179A3-F737-4AC3-A3E0-E0A62C30B974}"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57924-FCA8-474F-ADBB-79DF0DA4B4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F179A3-F737-4AC3-A3E0-E0A62C30B974}" type="datetimeFigureOut">
              <a:rPr lang="en-US" smtClean="0"/>
              <a:t>12/29/2013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57924-FCA8-474F-ADBB-79DF0DA4B42B}"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F179A3-F737-4AC3-A3E0-E0A62C30B974}" type="datetimeFigureOut">
              <a:rPr lang="en-US" smtClean="0"/>
              <a:t>12/29/2013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57924-FCA8-474F-ADBB-79DF0DA4B42B}"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F179A3-F737-4AC3-A3E0-E0A62C30B974}" type="datetimeFigureOut">
              <a:rPr lang="en-US" smtClean="0"/>
              <a:t>12/29/2013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057924-FCA8-474F-ADBB-79DF0DA4B42B}"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179A3-F737-4AC3-A3E0-E0A62C30B974}" type="datetimeFigureOut">
              <a:rPr lang="en-US" smtClean="0"/>
              <a:t>12/29/2013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057924-FCA8-474F-ADBB-79DF0DA4B4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179A3-F737-4AC3-A3E0-E0A62C30B974}" type="datetimeFigureOut">
              <a:rPr lang="en-US" smtClean="0"/>
              <a:t>12/29/2013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57924-FCA8-474F-ADBB-79DF0DA4B4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179A3-F737-4AC3-A3E0-E0A62C30B974}" type="datetimeFigureOut">
              <a:rPr lang="en-US" smtClean="0"/>
              <a:t>12/29/2013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57924-FCA8-474F-ADBB-79DF0DA4B4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4F179A3-F737-4AC3-A3E0-E0A62C30B974}" type="datetimeFigureOut">
              <a:rPr lang="en-US" smtClean="0"/>
              <a:t>12/29/2013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2057924-FCA8-474F-ADBB-79DF0DA4B4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Famous Mathematicians I have Interviewed</a:t>
            </a:r>
            <a:endParaRPr lang="en-US" dirty="0"/>
          </a:p>
        </p:txBody>
      </p:sp>
      <p:sp>
        <p:nvSpPr>
          <p:cNvPr id="3" name="Subtitle 2"/>
          <p:cNvSpPr>
            <a:spLocks noGrp="1"/>
          </p:cNvSpPr>
          <p:nvPr>
            <p:ph type="subTitle" idx="1"/>
          </p:nvPr>
        </p:nvSpPr>
        <p:spPr/>
        <p:txBody>
          <a:bodyPr>
            <a:normAutofit lnSpcReduction="10000"/>
          </a:bodyPr>
          <a:lstStyle/>
          <a:p>
            <a:r>
              <a:rPr lang="en-US" dirty="0" smtClean="0"/>
              <a:t>Anthony Barcellos</a:t>
            </a:r>
          </a:p>
          <a:p>
            <a:r>
              <a:rPr lang="en-US" dirty="0" smtClean="0"/>
              <a:t>American River College</a:t>
            </a:r>
          </a:p>
          <a:p>
            <a:r>
              <a:rPr lang="en-US" dirty="0" smtClean="0"/>
              <a:t>CMC</a:t>
            </a:r>
            <a:r>
              <a:rPr lang="en-US" baseline="30000" dirty="0" smtClean="0"/>
              <a:t>3</a:t>
            </a:r>
          </a:p>
          <a:p>
            <a:r>
              <a:rPr lang="en-US" dirty="0" smtClean="0"/>
              <a:t>December 2012</a:t>
            </a:r>
            <a:endParaRPr lang="en-US" dirty="0"/>
          </a:p>
        </p:txBody>
      </p:sp>
    </p:spTree>
    <p:extLst>
      <p:ext uri="{BB962C8B-B14F-4D97-AF65-F5344CB8AC3E}">
        <p14:creationId xmlns:p14="http://schemas.microsoft.com/office/powerpoint/2010/main" val="1535918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95600" y="2362200"/>
            <a:ext cx="3292864" cy="990600"/>
          </a:xfrm>
        </p:spPr>
      </p:pic>
      <p:sp>
        <p:nvSpPr>
          <p:cNvPr id="3" name="Title 2"/>
          <p:cNvSpPr>
            <a:spLocks noGrp="1"/>
          </p:cNvSpPr>
          <p:nvPr>
            <p:ph type="title"/>
          </p:nvPr>
        </p:nvSpPr>
        <p:spPr/>
        <p:txBody>
          <a:bodyPr/>
          <a:lstStyle/>
          <a:p>
            <a:r>
              <a:rPr lang="en-US" sz="4400" dirty="0" smtClean="0"/>
              <a:t>AAAS Mass Media Fellowship Program</a:t>
            </a:r>
            <a:endParaRPr lang="en-US" sz="4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886200"/>
            <a:ext cx="4562874" cy="1524000"/>
          </a:xfrm>
          <a:prstGeom prst="rect">
            <a:avLst/>
          </a:prstGeom>
        </p:spPr>
      </p:pic>
    </p:spTree>
    <p:extLst>
      <p:ext uri="{BB962C8B-B14F-4D97-AF65-F5344CB8AC3E}">
        <p14:creationId xmlns:p14="http://schemas.microsoft.com/office/powerpoint/2010/main" val="1354764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133600" y="152400"/>
            <a:ext cx="4800600" cy="6217330"/>
          </a:xfrm>
        </p:spPr>
      </p:pic>
    </p:spTree>
    <p:extLst>
      <p:ext uri="{BB962C8B-B14F-4D97-AF65-F5344CB8AC3E}">
        <p14:creationId xmlns:p14="http://schemas.microsoft.com/office/powerpoint/2010/main" val="845803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a:t>
            </a:r>
            <a:r>
              <a:rPr lang="en-US" dirty="0" err="1" smtClean="0"/>
              <a:t>Nachtwey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1800" y="2438400"/>
            <a:ext cx="3203448" cy="3203448"/>
          </a:xfrm>
        </p:spPr>
      </p:pic>
    </p:spTree>
    <p:extLst>
      <p:ext uri="{BB962C8B-B14F-4D97-AF65-F5344CB8AC3E}">
        <p14:creationId xmlns:p14="http://schemas.microsoft.com/office/powerpoint/2010/main" val="1035439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2438400"/>
            <a:ext cx="3181350" cy="3181350"/>
          </a:xfrm>
        </p:spPr>
      </p:pic>
      <p:sp>
        <p:nvSpPr>
          <p:cNvPr id="3" name="Title 2"/>
          <p:cNvSpPr>
            <a:spLocks noGrp="1"/>
          </p:cNvSpPr>
          <p:nvPr>
            <p:ph type="title"/>
          </p:nvPr>
        </p:nvSpPr>
        <p:spPr/>
        <p:txBody>
          <a:bodyPr/>
          <a:lstStyle/>
          <a:p>
            <a:r>
              <a:rPr lang="en-US" sz="4000" dirty="0" smtClean="0"/>
              <a:t>The Senate Fellowship Program</a:t>
            </a:r>
            <a:endParaRPr lang="en-US" sz="4000" dirty="0"/>
          </a:p>
        </p:txBody>
      </p:sp>
    </p:spTree>
    <p:extLst>
      <p:ext uri="{BB962C8B-B14F-4D97-AF65-F5344CB8AC3E}">
        <p14:creationId xmlns:p14="http://schemas.microsoft.com/office/powerpoint/2010/main" val="541149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4589" y="2247900"/>
            <a:ext cx="3414822" cy="3878263"/>
          </a:xfrm>
        </p:spPr>
      </p:pic>
      <p:sp>
        <p:nvSpPr>
          <p:cNvPr id="3" name="Title 2"/>
          <p:cNvSpPr>
            <a:spLocks noGrp="1"/>
          </p:cNvSpPr>
          <p:nvPr>
            <p:ph type="title"/>
          </p:nvPr>
        </p:nvSpPr>
        <p:spPr/>
        <p:txBody>
          <a:bodyPr/>
          <a:lstStyle/>
          <a:p>
            <a:r>
              <a:rPr lang="en-US" dirty="0" smtClean="0"/>
              <a:t>Albert </a:t>
            </a:r>
            <a:r>
              <a:rPr lang="en-US" dirty="0" err="1" smtClean="0"/>
              <a:t>Rodda</a:t>
            </a:r>
            <a:endParaRPr lang="en-US" dirty="0"/>
          </a:p>
        </p:txBody>
      </p:sp>
    </p:spTree>
    <p:extLst>
      <p:ext uri="{BB962C8B-B14F-4D97-AF65-F5344CB8AC3E}">
        <p14:creationId xmlns:p14="http://schemas.microsoft.com/office/powerpoint/2010/main" val="312619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2259856"/>
            <a:ext cx="3048000" cy="3854350"/>
          </a:xfrm>
        </p:spPr>
      </p:pic>
      <p:sp>
        <p:nvSpPr>
          <p:cNvPr id="3" name="Title 2"/>
          <p:cNvSpPr>
            <a:spLocks noGrp="1"/>
          </p:cNvSpPr>
          <p:nvPr>
            <p:ph type="title"/>
          </p:nvPr>
        </p:nvSpPr>
        <p:spPr/>
        <p:txBody>
          <a:bodyPr/>
          <a:lstStyle/>
          <a:p>
            <a:r>
              <a:rPr lang="en-US" dirty="0" smtClean="0"/>
              <a:t>Jesse Unruh</a:t>
            </a:r>
            <a:endParaRPr lang="en-US" dirty="0"/>
          </a:p>
        </p:txBody>
      </p:sp>
    </p:spTree>
    <p:extLst>
      <p:ext uri="{BB962C8B-B14F-4D97-AF65-F5344CB8AC3E}">
        <p14:creationId xmlns:p14="http://schemas.microsoft.com/office/powerpoint/2010/main" val="2713487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2438400"/>
            <a:ext cx="4953000" cy="3714750"/>
          </a:xfrm>
        </p:spPr>
      </p:pic>
      <p:sp>
        <p:nvSpPr>
          <p:cNvPr id="3" name="Title 2"/>
          <p:cNvSpPr>
            <a:spLocks noGrp="1"/>
          </p:cNvSpPr>
          <p:nvPr>
            <p:ph type="title"/>
          </p:nvPr>
        </p:nvSpPr>
        <p:spPr/>
        <p:txBody>
          <a:bodyPr/>
          <a:lstStyle/>
          <a:p>
            <a:r>
              <a:rPr lang="en-US" dirty="0" smtClean="0"/>
              <a:t>Office Building 1</a:t>
            </a:r>
            <a:br>
              <a:rPr lang="en-US" dirty="0" smtClean="0"/>
            </a:br>
            <a:r>
              <a:rPr lang="en-US" sz="2800" dirty="0" smtClean="0"/>
              <a:t>(Jesse M. Unruh State Office Building)</a:t>
            </a:r>
            <a:endParaRPr lang="en-US" sz="2800" dirty="0"/>
          </a:p>
        </p:txBody>
      </p:sp>
    </p:spTree>
    <p:extLst>
      <p:ext uri="{BB962C8B-B14F-4D97-AF65-F5344CB8AC3E}">
        <p14:creationId xmlns:p14="http://schemas.microsoft.com/office/powerpoint/2010/main" val="855337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34284" y="2454243"/>
            <a:ext cx="3075432" cy="3465576"/>
          </a:xfrm>
        </p:spPr>
      </p:pic>
      <p:sp>
        <p:nvSpPr>
          <p:cNvPr id="3" name="Title 2"/>
          <p:cNvSpPr>
            <a:spLocks noGrp="1"/>
          </p:cNvSpPr>
          <p:nvPr>
            <p:ph type="title"/>
          </p:nvPr>
        </p:nvSpPr>
        <p:spPr/>
        <p:txBody>
          <a:bodyPr/>
          <a:lstStyle/>
          <a:p>
            <a:r>
              <a:rPr lang="en-US" sz="4800" dirty="0" smtClean="0"/>
              <a:t>“Hello. I’m from the state and I’m here to help you.”</a:t>
            </a:r>
            <a:endParaRPr lang="en-US" sz="4800" dirty="0"/>
          </a:p>
        </p:txBody>
      </p:sp>
    </p:spTree>
    <p:extLst>
      <p:ext uri="{BB962C8B-B14F-4D97-AF65-F5344CB8AC3E}">
        <p14:creationId xmlns:p14="http://schemas.microsoft.com/office/powerpoint/2010/main" val="1023538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2209800"/>
            <a:ext cx="4191000" cy="3855720"/>
          </a:xfrm>
        </p:spPr>
      </p:pic>
      <p:sp>
        <p:nvSpPr>
          <p:cNvPr id="3" name="Title 2"/>
          <p:cNvSpPr>
            <a:spLocks noGrp="1"/>
          </p:cNvSpPr>
          <p:nvPr>
            <p:ph type="title"/>
          </p:nvPr>
        </p:nvSpPr>
        <p:spPr/>
        <p:txBody>
          <a:bodyPr/>
          <a:lstStyle/>
          <a:p>
            <a:r>
              <a:rPr lang="en-US" dirty="0" smtClean="0"/>
              <a:t>Pat Brown</a:t>
            </a:r>
            <a:endParaRPr lang="en-US" dirty="0"/>
          </a:p>
        </p:txBody>
      </p:sp>
    </p:spTree>
    <p:extLst>
      <p:ext uri="{BB962C8B-B14F-4D97-AF65-F5344CB8AC3E}">
        <p14:creationId xmlns:p14="http://schemas.microsoft.com/office/powerpoint/2010/main" val="4118147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4858" y="2247900"/>
            <a:ext cx="5034283" cy="3878263"/>
          </a:xfrm>
        </p:spPr>
      </p:pic>
      <p:sp>
        <p:nvSpPr>
          <p:cNvPr id="3" name="Title 2"/>
          <p:cNvSpPr>
            <a:spLocks noGrp="1"/>
          </p:cNvSpPr>
          <p:nvPr>
            <p:ph type="title"/>
          </p:nvPr>
        </p:nvSpPr>
        <p:spPr/>
        <p:txBody>
          <a:bodyPr/>
          <a:lstStyle/>
          <a:p>
            <a:r>
              <a:rPr lang="en-US" dirty="0" err="1" smtClean="0"/>
              <a:t>Anastasio</a:t>
            </a:r>
            <a:r>
              <a:rPr lang="en-US" dirty="0" smtClean="0"/>
              <a:t> Somoza</a:t>
            </a:r>
            <a:endParaRPr lang="en-US" dirty="0"/>
          </a:p>
        </p:txBody>
      </p:sp>
    </p:spTree>
    <p:extLst>
      <p:ext uri="{BB962C8B-B14F-4D97-AF65-F5344CB8AC3E}">
        <p14:creationId xmlns:p14="http://schemas.microsoft.com/office/powerpoint/2010/main" val="3011833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3037" y="2296319"/>
            <a:ext cx="6257925" cy="3781425"/>
          </a:xfrm>
        </p:spPr>
      </p:pic>
      <p:sp>
        <p:nvSpPr>
          <p:cNvPr id="3" name="Title 2"/>
          <p:cNvSpPr>
            <a:spLocks noGrp="1"/>
          </p:cNvSpPr>
          <p:nvPr>
            <p:ph type="title"/>
          </p:nvPr>
        </p:nvSpPr>
        <p:spPr/>
        <p:txBody>
          <a:bodyPr/>
          <a:lstStyle/>
          <a:p>
            <a:r>
              <a:rPr lang="en-US" dirty="0" smtClean="0"/>
              <a:t>Three Interviews</a:t>
            </a:r>
            <a:endParaRPr lang="en-US" dirty="0"/>
          </a:p>
        </p:txBody>
      </p:sp>
    </p:spTree>
    <p:extLst>
      <p:ext uri="{BB962C8B-B14F-4D97-AF65-F5344CB8AC3E}">
        <p14:creationId xmlns:p14="http://schemas.microsoft.com/office/powerpoint/2010/main" val="527909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9800" y="2209800"/>
            <a:ext cx="4744212" cy="4221964"/>
          </a:xfrm>
        </p:spPr>
      </p:pic>
      <p:sp>
        <p:nvSpPr>
          <p:cNvPr id="3" name="Title 2"/>
          <p:cNvSpPr>
            <a:spLocks noGrp="1"/>
          </p:cNvSpPr>
          <p:nvPr>
            <p:ph type="title"/>
          </p:nvPr>
        </p:nvSpPr>
        <p:spPr/>
        <p:txBody>
          <a:bodyPr/>
          <a:lstStyle/>
          <a:p>
            <a:r>
              <a:rPr lang="en-US" dirty="0" smtClean="0"/>
              <a:t>Bill Gates</a:t>
            </a:r>
            <a:endParaRPr lang="en-US" dirty="0"/>
          </a:p>
        </p:txBody>
      </p:sp>
    </p:spTree>
    <p:extLst>
      <p:ext uri="{BB962C8B-B14F-4D97-AF65-F5344CB8AC3E}">
        <p14:creationId xmlns:p14="http://schemas.microsoft.com/office/powerpoint/2010/main" val="2860544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438400" y="457200"/>
            <a:ext cx="4419600" cy="5938084"/>
          </a:xfrm>
        </p:spPr>
      </p:pic>
    </p:spTree>
    <p:extLst>
      <p:ext uri="{BB962C8B-B14F-4D97-AF65-F5344CB8AC3E}">
        <p14:creationId xmlns:p14="http://schemas.microsoft.com/office/powerpoint/2010/main" val="1199889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Don Albers</a:t>
            </a:r>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11822" y="2247900"/>
            <a:ext cx="3120356" cy="3878263"/>
          </a:xfrm>
        </p:spPr>
      </p:pic>
    </p:spTree>
    <p:extLst>
      <p:ext uri="{BB962C8B-B14F-4D97-AF65-F5344CB8AC3E}">
        <p14:creationId xmlns:p14="http://schemas.microsoft.com/office/powerpoint/2010/main" val="1108196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362200" y="457200"/>
            <a:ext cx="4648200" cy="6020972"/>
          </a:xfrm>
        </p:spPr>
      </p:pic>
    </p:spTree>
    <p:extLst>
      <p:ext uri="{BB962C8B-B14F-4D97-AF65-F5344CB8AC3E}">
        <p14:creationId xmlns:p14="http://schemas.microsoft.com/office/powerpoint/2010/main" val="947402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7691" y="2247900"/>
            <a:ext cx="2768618" cy="3878263"/>
          </a:xfrm>
        </p:spPr>
      </p:pic>
      <p:sp>
        <p:nvSpPr>
          <p:cNvPr id="3" name="Title 2"/>
          <p:cNvSpPr>
            <a:spLocks noGrp="1"/>
          </p:cNvSpPr>
          <p:nvPr>
            <p:ph type="title"/>
          </p:nvPr>
        </p:nvSpPr>
        <p:spPr/>
        <p:txBody>
          <a:bodyPr/>
          <a:lstStyle/>
          <a:p>
            <a:r>
              <a:rPr lang="en-US" dirty="0" smtClean="0"/>
              <a:t>Martin Gardner</a:t>
            </a:r>
            <a:endParaRPr lang="en-US" dirty="0"/>
          </a:p>
        </p:txBody>
      </p:sp>
    </p:spTree>
    <p:extLst>
      <p:ext uri="{BB962C8B-B14F-4D97-AF65-F5344CB8AC3E}">
        <p14:creationId xmlns:p14="http://schemas.microsoft.com/office/powerpoint/2010/main" val="229633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743200" y="533400"/>
            <a:ext cx="3886200" cy="5789017"/>
          </a:xfrm>
        </p:spPr>
      </p:pic>
    </p:spTree>
    <p:extLst>
      <p:ext uri="{BB962C8B-B14F-4D97-AF65-F5344CB8AC3E}">
        <p14:creationId xmlns:p14="http://schemas.microsoft.com/office/powerpoint/2010/main" val="543168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0" y="2362200"/>
            <a:ext cx="2438400" cy="3840480"/>
          </a:xfrm>
        </p:spPr>
      </p:pic>
      <p:sp>
        <p:nvSpPr>
          <p:cNvPr id="3" name="Title 2"/>
          <p:cNvSpPr>
            <a:spLocks noGrp="1"/>
          </p:cNvSpPr>
          <p:nvPr>
            <p:ph type="title"/>
          </p:nvPr>
        </p:nvSpPr>
        <p:spPr/>
        <p:txBody>
          <a:bodyPr/>
          <a:lstStyle/>
          <a:p>
            <a:r>
              <a:rPr lang="en-US" dirty="0" smtClean="0"/>
              <a:t>Semi-autobiography</a:t>
            </a:r>
            <a:endParaRPr lang="en-US" dirty="0"/>
          </a:p>
        </p:txBody>
      </p:sp>
    </p:spTree>
    <p:extLst>
      <p:ext uri="{BB962C8B-B14F-4D97-AF65-F5344CB8AC3E}">
        <p14:creationId xmlns:p14="http://schemas.microsoft.com/office/powerpoint/2010/main" val="3887443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76600" y="2286000"/>
            <a:ext cx="2741676" cy="3956806"/>
          </a:xfrm>
        </p:spPr>
      </p:pic>
      <p:sp>
        <p:nvSpPr>
          <p:cNvPr id="3" name="Title 2"/>
          <p:cNvSpPr>
            <a:spLocks noGrp="1"/>
          </p:cNvSpPr>
          <p:nvPr>
            <p:ph type="title"/>
          </p:nvPr>
        </p:nvSpPr>
        <p:spPr/>
        <p:txBody>
          <a:bodyPr/>
          <a:lstStyle/>
          <a:p>
            <a:r>
              <a:rPr lang="en-US" dirty="0" smtClean="0"/>
              <a:t>Thompson updated</a:t>
            </a:r>
            <a:endParaRPr lang="en-US" dirty="0"/>
          </a:p>
        </p:txBody>
      </p:sp>
    </p:spTree>
    <p:extLst>
      <p:ext uri="{BB962C8B-B14F-4D97-AF65-F5344CB8AC3E}">
        <p14:creationId xmlns:p14="http://schemas.microsoft.com/office/powerpoint/2010/main" val="489936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00400" y="2209800"/>
            <a:ext cx="2790444" cy="4195910"/>
          </a:xfrm>
        </p:spPr>
      </p:pic>
      <p:sp>
        <p:nvSpPr>
          <p:cNvPr id="3" name="Title 2"/>
          <p:cNvSpPr>
            <a:spLocks noGrp="1"/>
          </p:cNvSpPr>
          <p:nvPr>
            <p:ph type="title"/>
          </p:nvPr>
        </p:nvSpPr>
        <p:spPr/>
        <p:txBody>
          <a:bodyPr/>
          <a:lstStyle/>
          <a:p>
            <a:r>
              <a:rPr lang="en-US" dirty="0" smtClean="0"/>
              <a:t>Oz updated</a:t>
            </a:r>
            <a:endParaRPr lang="en-US" dirty="0"/>
          </a:p>
        </p:txBody>
      </p:sp>
    </p:spTree>
    <p:extLst>
      <p:ext uri="{BB962C8B-B14F-4D97-AF65-F5344CB8AC3E}">
        <p14:creationId xmlns:p14="http://schemas.microsoft.com/office/powerpoint/2010/main" val="1502569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209800" y="838200"/>
            <a:ext cx="4876800" cy="4798484"/>
          </a:xfrm>
        </p:spPr>
      </p:pic>
    </p:spTree>
    <p:extLst>
      <p:ext uri="{BB962C8B-B14F-4D97-AF65-F5344CB8AC3E}">
        <p14:creationId xmlns:p14="http://schemas.microsoft.com/office/powerpoint/2010/main" val="2098891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Three Guys talk about Math</a:t>
            </a:r>
            <a:endParaRPr lang="en-US" dirty="0"/>
          </a:p>
        </p:txBody>
      </p:sp>
      <p:sp>
        <p:nvSpPr>
          <p:cNvPr id="3" name="Subtitle 2"/>
          <p:cNvSpPr>
            <a:spLocks noGrp="1"/>
          </p:cNvSpPr>
          <p:nvPr>
            <p:ph type="subTitle" idx="1"/>
          </p:nvPr>
        </p:nvSpPr>
        <p:spPr/>
        <p:txBody>
          <a:bodyPr>
            <a:normAutofit lnSpcReduction="10000"/>
          </a:bodyPr>
          <a:lstStyle/>
          <a:p>
            <a:r>
              <a:rPr lang="en-US" dirty="0" smtClean="0"/>
              <a:t>Anthony Barcellos</a:t>
            </a:r>
          </a:p>
          <a:p>
            <a:r>
              <a:rPr lang="en-US" dirty="0" smtClean="0"/>
              <a:t>American River College</a:t>
            </a:r>
          </a:p>
          <a:p>
            <a:r>
              <a:rPr lang="en-US" dirty="0" smtClean="0"/>
              <a:t>CMC</a:t>
            </a:r>
            <a:r>
              <a:rPr lang="en-US" baseline="30000" dirty="0" smtClean="0"/>
              <a:t>3</a:t>
            </a:r>
          </a:p>
          <a:p>
            <a:r>
              <a:rPr lang="en-US" dirty="0" smtClean="0"/>
              <a:t>December 2012</a:t>
            </a:r>
            <a:endParaRPr lang="en-US" dirty="0"/>
          </a:p>
        </p:txBody>
      </p:sp>
    </p:spTree>
    <p:extLst>
      <p:ext uri="{BB962C8B-B14F-4D97-AF65-F5344CB8AC3E}">
        <p14:creationId xmlns:p14="http://schemas.microsoft.com/office/powerpoint/2010/main" val="47446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Stan </a:t>
            </a:r>
            <a:r>
              <a:rPr lang="en-US" dirty="0" err="1" smtClean="0"/>
              <a:t>Ulam</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2209800"/>
            <a:ext cx="5303520" cy="3550872"/>
          </a:xfrm>
        </p:spPr>
      </p:pic>
    </p:spTree>
    <p:extLst>
      <p:ext uri="{BB962C8B-B14F-4D97-AF65-F5344CB8AC3E}">
        <p14:creationId xmlns:p14="http://schemas.microsoft.com/office/powerpoint/2010/main" val="3514719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814" y="217271"/>
            <a:ext cx="4346986" cy="6412129"/>
          </a:xfrm>
          <a:prstGeom prst="rect">
            <a:avLst/>
          </a:prstGeom>
        </p:spPr>
      </p:pic>
    </p:spTree>
    <p:extLst>
      <p:ext uri="{BB962C8B-B14F-4D97-AF65-F5344CB8AC3E}">
        <p14:creationId xmlns:p14="http://schemas.microsoft.com/office/powerpoint/2010/main" val="2063692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0" y="2867859"/>
            <a:ext cx="5752543" cy="3247041"/>
          </a:xfrm>
        </p:spPr>
      </p:pic>
      <p:sp>
        <p:nvSpPr>
          <p:cNvPr id="3" name="Title 2"/>
          <p:cNvSpPr>
            <a:spLocks noGrp="1"/>
          </p:cNvSpPr>
          <p:nvPr>
            <p:ph type="title"/>
          </p:nvPr>
        </p:nvSpPr>
        <p:spPr/>
        <p:txBody>
          <a:bodyPr/>
          <a:lstStyle/>
          <a:p>
            <a:r>
              <a:rPr lang="en-US" sz="4800" i="1" dirty="0" smtClean="0"/>
              <a:t>Adventures of a Mathematician</a:t>
            </a:r>
            <a:endParaRPr lang="en-US" sz="4800" i="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81" y="2209800"/>
            <a:ext cx="1509463" cy="2357781"/>
          </a:xfrm>
          <a:prstGeom prst="rect">
            <a:avLst/>
          </a:prstGeom>
        </p:spPr>
      </p:pic>
    </p:spTree>
    <p:extLst>
      <p:ext uri="{BB962C8B-B14F-4D97-AF65-F5344CB8AC3E}">
        <p14:creationId xmlns:p14="http://schemas.microsoft.com/office/powerpoint/2010/main" val="1650447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286000" y="228600"/>
            <a:ext cx="4648200" cy="6343885"/>
          </a:xfrm>
        </p:spPr>
      </p:pic>
    </p:spTree>
    <p:extLst>
      <p:ext uri="{BB962C8B-B14F-4D97-AF65-F5344CB8AC3E}">
        <p14:creationId xmlns:p14="http://schemas.microsoft.com/office/powerpoint/2010/main" val="2380205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1273" y="2247900"/>
            <a:ext cx="2801454" cy="3878263"/>
          </a:xfrm>
        </p:spPr>
      </p:pic>
      <p:sp>
        <p:nvSpPr>
          <p:cNvPr id="3" name="Title 2"/>
          <p:cNvSpPr>
            <a:spLocks noGrp="1"/>
          </p:cNvSpPr>
          <p:nvPr>
            <p:ph type="title"/>
          </p:nvPr>
        </p:nvSpPr>
        <p:spPr/>
        <p:txBody>
          <a:bodyPr/>
          <a:lstStyle/>
          <a:p>
            <a:r>
              <a:rPr lang="en-US" dirty="0" smtClean="0"/>
              <a:t>Benoit Mandelbrot</a:t>
            </a:r>
            <a:endParaRPr lang="en-US" dirty="0"/>
          </a:p>
        </p:txBody>
      </p:sp>
    </p:spTree>
    <p:extLst>
      <p:ext uri="{BB962C8B-B14F-4D97-AF65-F5344CB8AC3E}">
        <p14:creationId xmlns:p14="http://schemas.microsoft.com/office/powerpoint/2010/main" val="2145327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52400"/>
            <a:ext cx="4292351" cy="6400800"/>
          </a:xfrm>
          <a:prstGeom prst="rect">
            <a:avLst/>
          </a:prstGeom>
        </p:spPr>
      </p:pic>
    </p:spTree>
    <p:extLst>
      <p:ext uri="{BB962C8B-B14F-4D97-AF65-F5344CB8AC3E}">
        <p14:creationId xmlns:p14="http://schemas.microsoft.com/office/powerpoint/2010/main" val="2946799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graph [corrected!]</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2286000"/>
            <a:ext cx="5935218" cy="4113727"/>
          </a:xfrm>
        </p:spPr>
      </p:pic>
    </p:spTree>
    <p:extLst>
      <p:ext uri="{BB962C8B-B14F-4D97-AF65-F5344CB8AC3E}">
        <p14:creationId xmlns:p14="http://schemas.microsoft.com/office/powerpoint/2010/main" val="888831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48640" indent="-548640"/>
            <a:r>
              <a:rPr lang="en-US" sz="3200" dirty="0"/>
              <a:t>The most important autobiographical piece was </a:t>
            </a:r>
            <a:r>
              <a:rPr lang="en-US" sz="3200" dirty="0" smtClean="0"/>
              <a:t>“Benoit </a:t>
            </a:r>
            <a:r>
              <a:rPr lang="en-US" sz="3200" dirty="0"/>
              <a:t>Mandelbrot, Interview by Anthony Barcellos</a:t>
            </a:r>
            <a:r>
              <a:rPr lang="en-US" sz="3200" dirty="0" smtClean="0"/>
              <a:t>,” </a:t>
            </a:r>
            <a:r>
              <a:rPr lang="en-US" sz="3200" dirty="0"/>
              <a:t>in </a:t>
            </a:r>
            <a:r>
              <a:rPr lang="en-US" sz="3200" i="1" dirty="0"/>
              <a:t>Mathematical People: Profiles and </a:t>
            </a:r>
            <a:r>
              <a:rPr lang="en-US" sz="3200" i="1" dirty="0" smtClean="0"/>
              <a:t>Interviews</a:t>
            </a:r>
            <a:r>
              <a:rPr lang="en-US" sz="3200" dirty="0" smtClean="0"/>
              <a:t>.</a:t>
            </a:r>
            <a:endParaRPr lang="en-US" sz="3200" dirty="0"/>
          </a:p>
        </p:txBody>
      </p:sp>
      <p:sp>
        <p:nvSpPr>
          <p:cNvPr id="3" name="Title 2"/>
          <p:cNvSpPr>
            <a:spLocks noGrp="1"/>
          </p:cNvSpPr>
          <p:nvPr>
            <p:ph type="title"/>
          </p:nvPr>
        </p:nvSpPr>
        <p:spPr/>
        <p:txBody>
          <a:bodyPr/>
          <a:lstStyle/>
          <a:p>
            <a:r>
              <a:rPr lang="en-US" dirty="0" smtClean="0"/>
              <a:t>The Interview</a:t>
            </a:r>
            <a:endParaRPr lang="en-US" dirty="0"/>
          </a:p>
        </p:txBody>
      </p:sp>
    </p:spTree>
    <p:extLst>
      <p:ext uri="{BB962C8B-B14F-4D97-AF65-F5344CB8AC3E}">
        <p14:creationId xmlns:p14="http://schemas.microsoft.com/office/powerpoint/2010/main" val="3080572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457200" indent="-457200"/>
            <a:r>
              <a:rPr lang="en-US" sz="3200" b="1" dirty="0" smtClean="0"/>
              <a:t>Before:</a:t>
            </a:r>
            <a:r>
              <a:rPr lang="en-US" sz="3200" dirty="0" smtClean="0"/>
              <a:t> You are tirelessly imaginative and are the true father of fractals.</a:t>
            </a:r>
          </a:p>
        </p:txBody>
      </p:sp>
      <p:sp>
        <p:nvSpPr>
          <p:cNvPr id="4" name="Title 3"/>
          <p:cNvSpPr>
            <a:spLocks noGrp="1"/>
          </p:cNvSpPr>
          <p:nvPr>
            <p:ph type="title"/>
          </p:nvPr>
        </p:nvSpPr>
        <p:spPr/>
        <p:txBody>
          <a:bodyPr/>
          <a:lstStyle/>
          <a:p>
            <a:r>
              <a:rPr lang="en-US" dirty="0" smtClean="0"/>
              <a:t>Mandelbrot Interview	</a:t>
            </a:r>
            <a:endParaRPr lang="en-US" dirty="0"/>
          </a:p>
        </p:txBody>
      </p:sp>
    </p:spTree>
    <p:extLst>
      <p:ext uri="{BB962C8B-B14F-4D97-AF65-F5344CB8AC3E}">
        <p14:creationId xmlns:p14="http://schemas.microsoft.com/office/powerpoint/2010/main" val="1756669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457200" indent="-457200"/>
            <a:r>
              <a:rPr lang="en-US" sz="3200" b="1" dirty="0" smtClean="0"/>
              <a:t>Before:</a:t>
            </a:r>
            <a:r>
              <a:rPr lang="en-US" sz="3200" dirty="0" smtClean="0"/>
              <a:t> You are tirelessly imaginative and are the true father of fractals.</a:t>
            </a:r>
          </a:p>
          <a:p>
            <a:pPr marL="457200" indent="-457200"/>
            <a:r>
              <a:rPr lang="en-US" sz="3200" b="1" dirty="0"/>
              <a:t>After:</a:t>
            </a:r>
            <a:r>
              <a:rPr lang="en-US" sz="3200" dirty="0" smtClean="0"/>
              <a:t> You </a:t>
            </a:r>
            <a:r>
              <a:rPr lang="en-US" sz="3200" dirty="0"/>
              <a:t>are often referred to as “the father of fractals,” and you have been </a:t>
            </a:r>
            <a:r>
              <a:rPr lang="en-US" sz="3200" dirty="0" smtClean="0"/>
              <a:t>called “tirelessly </a:t>
            </a:r>
            <a:r>
              <a:rPr lang="en-US" sz="3200" dirty="0"/>
              <a:t>imaginative.”</a:t>
            </a:r>
          </a:p>
        </p:txBody>
      </p:sp>
      <p:sp>
        <p:nvSpPr>
          <p:cNvPr id="4" name="Title 3"/>
          <p:cNvSpPr>
            <a:spLocks noGrp="1"/>
          </p:cNvSpPr>
          <p:nvPr>
            <p:ph type="title"/>
          </p:nvPr>
        </p:nvSpPr>
        <p:spPr/>
        <p:txBody>
          <a:bodyPr/>
          <a:lstStyle/>
          <a:p>
            <a:r>
              <a:rPr lang="en-US" dirty="0" smtClean="0"/>
              <a:t>Mandelbrot Interview	</a:t>
            </a:r>
            <a:endParaRPr lang="en-US" dirty="0"/>
          </a:p>
        </p:txBody>
      </p:sp>
    </p:spTree>
    <p:extLst>
      <p:ext uri="{BB962C8B-B14F-4D97-AF65-F5344CB8AC3E}">
        <p14:creationId xmlns:p14="http://schemas.microsoft.com/office/powerpoint/2010/main" val="726809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83" y="1066800"/>
            <a:ext cx="7231117" cy="2097024"/>
          </a:xfrm>
          <a:prstGeom prst="rect">
            <a:avLst/>
          </a:prstGeom>
        </p:spPr>
      </p:pic>
      <p:sp>
        <p:nvSpPr>
          <p:cNvPr id="2" name="Title 1"/>
          <p:cNvSpPr>
            <a:spLocks noGrp="1"/>
          </p:cNvSpPr>
          <p:nvPr>
            <p:ph type="ctrTitle"/>
          </p:nvPr>
        </p:nvSpPr>
        <p:spPr>
          <a:xfrm>
            <a:off x="914400" y="1387737"/>
            <a:ext cx="7315200" cy="1279263"/>
          </a:xfrm>
        </p:spPr>
        <p:txBody>
          <a:bodyPr/>
          <a:lstStyle/>
          <a:p>
            <a:r>
              <a:rPr lang="en-US" sz="6400" dirty="0" smtClean="0">
                <a:latin typeface="Brush Script Std" pitchFamily="66" charset="0"/>
              </a:rPr>
              <a:t>My Near-Great Life</a:t>
            </a:r>
            <a:endParaRPr lang="en-US" sz="6400" dirty="0">
              <a:latin typeface="Brush Script Std" pitchFamily="66" charset="0"/>
            </a:endParaRPr>
          </a:p>
        </p:txBody>
      </p:sp>
      <p:sp>
        <p:nvSpPr>
          <p:cNvPr id="3" name="Subtitle 2"/>
          <p:cNvSpPr>
            <a:spLocks noGrp="1"/>
          </p:cNvSpPr>
          <p:nvPr>
            <p:ph type="subTitle" idx="1"/>
          </p:nvPr>
        </p:nvSpPr>
        <p:spPr/>
        <p:txBody>
          <a:bodyPr>
            <a:normAutofit lnSpcReduction="10000"/>
          </a:bodyPr>
          <a:lstStyle/>
          <a:p>
            <a:r>
              <a:rPr lang="en-US" dirty="0" smtClean="0"/>
              <a:t>Anthony Barcellos</a:t>
            </a:r>
          </a:p>
          <a:p>
            <a:r>
              <a:rPr lang="en-US" dirty="0" smtClean="0"/>
              <a:t>American River College</a:t>
            </a:r>
          </a:p>
          <a:p>
            <a:r>
              <a:rPr lang="en-US" dirty="0" smtClean="0"/>
              <a:t>CMC</a:t>
            </a:r>
            <a:r>
              <a:rPr lang="en-US" baseline="30000" dirty="0" smtClean="0"/>
              <a:t>3</a:t>
            </a:r>
          </a:p>
          <a:p>
            <a:r>
              <a:rPr lang="en-US" dirty="0" smtClean="0"/>
              <a:t>December 2012</a:t>
            </a:r>
            <a:endParaRPr lang="en-US" dirty="0"/>
          </a:p>
        </p:txBody>
      </p:sp>
    </p:spTree>
    <p:extLst>
      <p:ext uri="{BB962C8B-B14F-4D97-AF65-F5344CB8AC3E}">
        <p14:creationId xmlns:p14="http://schemas.microsoft.com/office/powerpoint/2010/main" val="3462742600"/>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explode.wav"/>
          </p:stSnd>
        </p:sndAc>
      </p:transition>
    </mc:Choice>
    <mc:Fallback xmlns="">
      <p:transition spd="slow">
        <p:sndAc>
          <p:stSnd>
            <p:snd r:embed="rId5" name="explode.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8624" y="2247900"/>
            <a:ext cx="3066752" cy="3878263"/>
          </a:xfrm>
        </p:spPr>
      </p:pic>
      <p:sp>
        <p:nvSpPr>
          <p:cNvPr id="3" name="Title 2"/>
          <p:cNvSpPr>
            <a:spLocks noGrp="1"/>
          </p:cNvSpPr>
          <p:nvPr>
            <p:ph type="title"/>
          </p:nvPr>
        </p:nvSpPr>
        <p:spPr/>
        <p:txBody>
          <a:bodyPr/>
          <a:lstStyle/>
          <a:p>
            <a:r>
              <a:rPr lang="en-US" dirty="0" smtClean="0"/>
              <a:t>John Horton Conway</a:t>
            </a:r>
            <a:endParaRPr lang="en-US" dirty="0"/>
          </a:p>
        </p:txBody>
      </p:sp>
    </p:spTree>
    <p:extLst>
      <p:ext uri="{BB962C8B-B14F-4D97-AF65-F5344CB8AC3E}">
        <p14:creationId xmlns:p14="http://schemas.microsoft.com/office/powerpoint/2010/main" val="680464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2438400"/>
            <a:ext cx="5647765" cy="3200400"/>
          </a:xfrm>
        </p:spPr>
      </p:pic>
      <p:sp>
        <p:nvSpPr>
          <p:cNvPr id="3" name="Title 2"/>
          <p:cNvSpPr>
            <a:spLocks noGrp="1"/>
          </p:cNvSpPr>
          <p:nvPr>
            <p:ph type="title"/>
          </p:nvPr>
        </p:nvSpPr>
        <p:spPr/>
        <p:txBody>
          <a:bodyPr/>
          <a:lstStyle/>
          <a:p>
            <a:r>
              <a:rPr lang="en-US" sz="4400" dirty="0" smtClean="0"/>
              <a:t>St Paul’s Square, Birmingham</a:t>
            </a:r>
            <a:endParaRPr lang="en-US" sz="4400" dirty="0"/>
          </a:p>
        </p:txBody>
      </p:sp>
    </p:spTree>
    <p:extLst>
      <p:ext uri="{BB962C8B-B14F-4D97-AF65-F5344CB8AC3E}">
        <p14:creationId xmlns:p14="http://schemas.microsoft.com/office/powerpoint/2010/main" val="2127420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5722" y="2247900"/>
            <a:ext cx="3832555" cy="3878263"/>
          </a:xfrm>
        </p:spPr>
      </p:pic>
      <p:sp>
        <p:nvSpPr>
          <p:cNvPr id="3" name="Title 2"/>
          <p:cNvSpPr>
            <a:spLocks noGrp="1"/>
          </p:cNvSpPr>
          <p:nvPr>
            <p:ph type="title"/>
          </p:nvPr>
        </p:nvSpPr>
        <p:spPr/>
        <p:txBody>
          <a:bodyPr/>
          <a:lstStyle/>
          <a:p>
            <a:r>
              <a:rPr lang="en-US" dirty="0" smtClean="0"/>
              <a:t>The End?</a:t>
            </a:r>
            <a:endParaRPr lang="en-US" dirty="0"/>
          </a:p>
        </p:txBody>
      </p:sp>
    </p:spTree>
    <p:extLst>
      <p:ext uri="{BB962C8B-B14F-4D97-AF65-F5344CB8AC3E}">
        <p14:creationId xmlns:p14="http://schemas.microsoft.com/office/powerpoint/2010/main" val="3265755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7575" y="2596356"/>
            <a:ext cx="2228850" cy="3181350"/>
          </a:xfrm>
        </p:spPr>
      </p:pic>
      <p:sp>
        <p:nvSpPr>
          <p:cNvPr id="3" name="Title 2"/>
          <p:cNvSpPr>
            <a:spLocks noGrp="1"/>
          </p:cNvSpPr>
          <p:nvPr>
            <p:ph type="title"/>
          </p:nvPr>
        </p:nvSpPr>
        <p:spPr/>
        <p:txBody>
          <a:bodyPr/>
          <a:lstStyle/>
          <a:p>
            <a:r>
              <a:rPr lang="en-US" dirty="0" smtClean="0"/>
              <a:t>Henry Alder</a:t>
            </a:r>
            <a:endParaRPr lang="en-US" dirty="0"/>
          </a:p>
        </p:txBody>
      </p:sp>
    </p:spTree>
    <p:extLst>
      <p:ext uri="{BB962C8B-B14F-4D97-AF65-F5344CB8AC3E}">
        <p14:creationId xmlns:p14="http://schemas.microsoft.com/office/powerpoint/2010/main" val="3331804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2524919"/>
            <a:ext cx="3810000" cy="3324225"/>
          </a:xfrm>
        </p:spPr>
      </p:pic>
      <p:sp>
        <p:nvSpPr>
          <p:cNvPr id="3" name="Title 2"/>
          <p:cNvSpPr>
            <a:spLocks noGrp="1"/>
          </p:cNvSpPr>
          <p:nvPr>
            <p:ph type="title"/>
          </p:nvPr>
        </p:nvSpPr>
        <p:spPr/>
        <p:txBody>
          <a:bodyPr/>
          <a:lstStyle/>
          <a:p>
            <a:r>
              <a:rPr lang="en-US" dirty="0" smtClean="0"/>
              <a:t>Sherman Stein</a:t>
            </a:r>
            <a:endParaRPr lang="en-US" dirty="0"/>
          </a:p>
        </p:txBody>
      </p:sp>
    </p:spTree>
    <p:extLst>
      <p:ext uri="{BB962C8B-B14F-4D97-AF65-F5344CB8AC3E}">
        <p14:creationId xmlns:p14="http://schemas.microsoft.com/office/powerpoint/2010/main" val="2274249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2209800"/>
            <a:ext cx="3313176" cy="4063547"/>
          </a:xfrm>
        </p:spPr>
      </p:pic>
      <p:sp>
        <p:nvSpPr>
          <p:cNvPr id="3" name="Title 2"/>
          <p:cNvSpPr>
            <a:spLocks noGrp="1"/>
          </p:cNvSpPr>
          <p:nvPr>
            <p:ph type="title"/>
          </p:nvPr>
        </p:nvSpPr>
        <p:spPr/>
        <p:txBody>
          <a:bodyPr/>
          <a:lstStyle/>
          <a:p>
            <a:r>
              <a:rPr lang="en-US" dirty="0" smtClean="0"/>
              <a:t>Tom </a:t>
            </a:r>
            <a:r>
              <a:rPr lang="en-US" dirty="0" err="1" smtClean="0"/>
              <a:t>Sallee</a:t>
            </a:r>
            <a:endParaRPr lang="en-US" dirty="0"/>
          </a:p>
        </p:txBody>
      </p:sp>
    </p:spTree>
    <p:extLst>
      <p:ext uri="{BB962C8B-B14F-4D97-AF65-F5344CB8AC3E}">
        <p14:creationId xmlns:p14="http://schemas.microsoft.com/office/powerpoint/2010/main" val="3710584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48640" indent="-548640"/>
            <a:r>
              <a:rPr lang="en-US" sz="4000" i="1" dirty="0" smtClean="0"/>
              <a:t>The relationship of non-Euclidean geometry to the universe and everything in it</a:t>
            </a:r>
          </a:p>
          <a:p>
            <a:endParaRPr lang="en-US" i="1" dirty="0"/>
          </a:p>
        </p:txBody>
      </p:sp>
      <p:sp>
        <p:nvSpPr>
          <p:cNvPr id="3" name="Title 2"/>
          <p:cNvSpPr>
            <a:spLocks noGrp="1"/>
          </p:cNvSpPr>
          <p:nvPr>
            <p:ph type="title"/>
          </p:nvPr>
        </p:nvSpPr>
        <p:spPr/>
        <p:txBody>
          <a:bodyPr/>
          <a:lstStyle/>
          <a:p>
            <a:r>
              <a:rPr lang="en-US" dirty="0" smtClean="0"/>
              <a:t>Geometry term paper</a:t>
            </a:r>
            <a:endParaRPr lang="en-US" dirty="0"/>
          </a:p>
        </p:txBody>
      </p:sp>
    </p:spTree>
    <p:extLst>
      <p:ext uri="{BB962C8B-B14F-4D97-AF65-F5344CB8AC3E}">
        <p14:creationId xmlns:p14="http://schemas.microsoft.com/office/powerpoint/2010/main" val="3825835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48640" indent="-548640"/>
            <a:r>
              <a:rPr lang="en-US" sz="4000" i="1" dirty="0" smtClean="0"/>
              <a:t>The relationship of non-Euclidean geometry to the universe and everything in it</a:t>
            </a:r>
          </a:p>
          <a:p>
            <a:pPr marL="548640" indent="-548640"/>
            <a:r>
              <a:rPr lang="en-US" sz="4000" i="1" dirty="0" smtClean="0"/>
              <a:t>“Seems a little broad”</a:t>
            </a:r>
          </a:p>
          <a:p>
            <a:endParaRPr lang="en-US" i="1" dirty="0"/>
          </a:p>
        </p:txBody>
      </p:sp>
      <p:sp>
        <p:nvSpPr>
          <p:cNvPr id="3" name="Title 2"/>
          <p:cNvSpPr>
            <a:spLocks noGrp="1"/>
          </p:cNvSpPr>
          <p:nvPr>
            <p:ph type="title"/>
          </p:nvPr>
        </p:nvSpPr>
        <p:spPr/>
        <p:txBody>
          <a:bodyPr/>
          <a:lstStyle/>
          <a:p>
            <a:r>
              <a:rPr lang="en-US" dirty="0" smtClean="0"/>
              <a:t>Geometry term paper</a:t>
            </a:r>
            <a:endParaRPr lang="en-US" dirty="0"/>
          </a:p>
        </p:txBody>
      </p:sp>
    </p:spTree>
    <p:extLst>
      <p:ext uri="{BB962C8B-B14F-4D97-AF65-F5344CB8AC3E}">
        <p14:creationId xmlns:p14="http://schemas.microsoft.com/office/powerpoint/2010/main" val="6303071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414</TotalTime>
  <Words>2511</Words>
  <Application>Microsoft Office PowerPoint</Application>
  <PresentationFormat>On-screen Show (4:3)</PresentationFormat>
  <Paragraphs>137</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Hardcover</vt:lpstr>
      <vt:lpstr>Famous Mathematicians I have Interviewed</vt:lpstr>
      <vt:lpstr>Three Interviews</vt:lpstr>
      <vt:lpstr>Three Guys talk about Math</vt:lpstr>
      <vt:lpstr>My Near-Great Life</vt:lpstr>
      <vt:lpstr>Henry Alder</vt:lpstr>
      <vt:lpstr>Sherman Stein</vt:lpstr>
      <vt:lpstr>Tom Sallee</vt:lpstr>
      <vt:lpstr>Geometry term paper</vt:lpstr>
      <vt:lpstr>Geometry term paper</vt:lpstr>
      <vt:lpstr>AAAS Mass Media Fellowship Program</vt:lpstr>
      <vt:lpstr>PowerPoint Presentation</vt:lpstr>
      <vt:lpstr>James Nachtwey</vt:lpstr>
      <vt:lpstr>The Senate Fellowship Program</vt:lpstr>
      <vt:lpstr>Albert Rodda</vt:lpstr>
      <vt:lpstr>Jesse Unruh</vt:lpstr>
      <vt:lpstr>Office Building 1 (Jesse M. Unruh State Office Building)</vt:lpstr>
      <vt:lpstr>“Hello. I’m from the state and I’m here to help you.”</vt:lpstr>
      <vt:lpstr>Pat Brown</vt:lpstr>
      <vt:lpstr>Anastasio Somoza</vt:lpstr>
      <vt:lpstr>Bill Gates</vt:lpstr>
      <vt:lpstr>PowerPoint Presentation</vt:lpstr>
      <vt:lpstr>Don Albers</vt:lpstr>
      <vt:lpstr>PowerPoint Presentation</vt:lpstr>
      <vt:lpstr>Martin Gardner</vt:lpstr>
      <vt:lpstr>PowerPoint Presentation</vt:lpstr>
      <vt:lpstr>Semi-autobiography</vt:lpstr>
      <vt:lpstr>Thompson updated</vt:lpstr>
      <vt:lpstr>Oz updated</vt:lpstr>
      <vt:lpstr>PowerPoint Presentation</vt:lpstr>
      <vt:lpstr>Stan Ulam</vt:lpstr>
      <vt:lpstr>PowerPoint Presentation</vt:lpstr>
      <vt:lpstr>Adventures of a Mathematician</vt:lpstr>
      <vt:lpstr>PowerPoint Presentation</vt:lpstr>
      <vt:lpstr>Benoit Mandelbrot</vt:lpstr>
      <vt:lpstr>PowerPoint Presentation</vt:lpstr>
      <vt:lpstr>The graph [corrected!]</vt:lpstr>
      <vt:lpstr>The Interview</vt:lpstr>
      <vt:lpstr>Mandelbrot Interview </vt:lpstr>
      <vt:lpstr>Mandelbrot Interview </vt:lpstr>
      <vt:lpstr>John Horton Conway</vt:lpstr>
      <vt:lpstr>St Paul’s Square, Birmingham</vt:lpstr>
      <vt:lpstr>The End?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Mathematicians I have Interviewed</dc:title>
  <dc:creator>Anthony Barcellos</dc:creator>
  <cp:lastModifiedBy>TonyB</cp:lastModifiedBy>
  <cp:revision>38</cp:revision>
  <cp:lastPrinted>2012-12-08T02:35:26Z</cp:lastPrinted>
  <dcterms:created xsi:type="dcterms:W3CDTF">2012-12-07T02:32:09Z</dcterms:created>
  <dcterms:modified xsi:type="dcterms:W3CDTF">2013-12-30T03:41:36Z</dcterms:modified>
</cp:coreProperties>
</file>