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36"/>
  </p:notesMasterIdLst>
  <p:handoutMasterIdLst>
    <p:handoutMasterId r:id="rId37"/>
  </p:handoutMasterIdLst>
  <p:sldIdLst>
    <p:sldId id="274" r:id="rId2"/>
    <p:sldId id="324" r:id="rId3"/>
    <p:sldId id="451" r:id="rId4"/>
    <p:sldId id="472" r:id="rId5"/>
    <p:sldId id="285" r:id="rId6"/>
    <p:sldId id="474" r:id="rId7"/>
    <p:sldId id="475" r:id="rId8"/>
    <p:sldId id="476" r:id="rId9"/>
    <p:sldId id="477" r:id="rId10"/>
    <p:sldId id="478" r:id="rId11"/>
    <p:sldId id="479" r:id="rId12"/>
    <p:sldId id="487" r:id="rId13"/>
    <p:sldId id="464" r:id="rId14"/>
    <p:sldId id="465" r:id="rId15"/>
    <p:sldId id="466" r:id="rId16"/>
    <p:sldId id="488" r:id="rId17"/>
    <p:sldId id="456" r:id="rId18"/>
    <p:sldId id="492" r:id="rId19"/>
    <p:sldId id="457" r:id="rId20"/>
    <p:sldId id="493" r:id="rId21"/>
    <p:sldId id="494" r:id="rId22"/>
    <p:sldId id="495" r:id="rId23"/>
    <p:sldId id="496" r:id="rId24"/>
    <p:sldId id="473" r:id="rId25"/>
    <p:sldId id="459" r:id="rId26"/>
    <p:sldId id="480" r:id="rId27"/>
    <p:sldId id="481" r:id="rId28"/>
    <p:sldId id="482" r:id="rId29"/>
    <p:sldId id="483" r:id="rId30"/>
    <p:sldId id="484" r:id="rId31"/>
    <p:sldId id="468" r:id="rId32"/>
    <p:sldId id="486" r:id="rId33"/>
    <p:sldId id="401" r:id="rId34"/>
    <p:sldId id="325" r:id="rId35"/>
  </p:sldIdLst>
  <p:sldSz cx="9144000" cy="6858000" type="screen4x3"/>
  <p:notesSz cx="7045325" cy="9345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04C"/>
    <a:srgbClr val="FFF07D"/>
    <a:srgbClr val="C858B3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399DE-3A62-41A7-A0B7-07D8165DF975}" type="doc">
      <dgm:prSet loTypeId="urn:microsoft.com/office/officeart/2005/8/layout/radial6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D93DE9E-D137-4085-8CCB-8C2EF7FD28C2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50000"/>
          </a:schemeClr>
        </a:solidFill>
        <a:ln w="76200">
          <a:solidFill>
            <a:schemeClr val="tx1"/>
          </a:solidFill>
        </a:ln>
      </dgm:spPr>
      <dgm:t>
        <a:bodyPr/>
        <a:lstStyle/>
        <a:p>
          <a:pPr algn="ctr"/>
          <a:r>
            <a:rPr lang="en-US" sz="2800" b="1" dirty="0" smtClean="0">
              <a:solidFill>
                <a:srgbClr val="FFF07D"/>
              </a:solidFill>
            </a:rPr>
            <a:t>Program Structure</a:t>
          </a:r>
          <a:endParaRPr lang="en-US" sz="2800" b="1" dirty="0">
            <a:solidFill>
              <a:srgbClr val="FFF07D"/>
            </a:solidFill>
          </a:endParaRPr>
        </a:p>
      </dgm:t>
    </dgm:pt>
    <dgm:pt modelId="{AFD3D532-AB7D-418C-AC46-F964CD74ED08}" type="parTrans" cxnId="{53689700-4D1E-44EB-8903-9605A06BBB81}">
      <dgm:prSet/>
      <dgm:spPr/>
      <dgm:t>
        <a:bodyPr/>
        <a:lstStyle/>
        <a:p>
          <a:pPr algn="ctr"/>
          <a:endParaRPr lang="en-US"/>
        </a:p>
      </dgm:t>
    </dgm:pt>
    <dgm:pt modelId="{09A8DEA0-7EC8-46D5-BC0C-3AA9A858C481}" type="sibTrans" cxnId="{53689700-4D1E-44EB-8903-9605A06BBB81}">
      <dgm:prSet/>
      <dgm:spPr/>
      <dgm:t>
        <a:bodyPr/>
        <a:lstStyle/>
        <a:p>
          <a:pPr algn="ctr"/>
          <a:endParaRPr lang="en-US"/>
        </a:p>
      </dgm:t>
    </dgm:pt>
    <dgm:pt modelId="{F50EBCDC-5880-574C-B162-1811E6618F65}">
      <dgm:prSet phldrT="[Text]"/>
      <dgm:spPr>
        <a:gradFill rotWithShape="0">
          <a:gsLst>
            <a:gs pos="30000">
              <a:schemeClr val="accent6">
                <a:lumMod val="20000"/>
                <a:lumOff val="80000"/>
                <a:alpha val="99000"/>
              </a:schemeClr>
            </a:gs>
            <a:gs pos="76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0" scaled="0"/>
        </a:gradFill>
      </dgm:spPr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Team Approach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8BDF71D2-37AC-4748-853C-F37F0EB4D7A5}" type="parTrans" cxnId="{4B9C310A-6487-334C-9E28-1E5836B8E31D}">
      <dgm:prSet/>
      <dgm:spPr/>
      <dgm:t>
        <a:bodyPr/>
        <a:lstStyle/>
        <a:p>
          <a:endParaRPr lang="en-US"/>
        </a:p>
      </dgm:t>
    </dgm:pt>
    <dgm:pt modelId="{4AD8E575-C633-4040-B2D0-A466681452DD}" type="sibTrans" cxnId="{4B9C310A-6487-334C-9E28-1E5836B8E31D}">
      <dgm:prSet/>
      <dgm:spPr/>
      <dgm:t>
        <a:bodyPr/>
        <a:lstStyle/>
        <a:p>
          <a:endParaRPr lang="en-US"/>
        </a:p>
      </dgm:t>
    </dgm:pt>
    <dgm:pt modelId="{3ED97426-9A5C-BD42-AAAD-7B2CDA3910BB}">
      <dgm:prSet phldrT="[Text]"/>
      <dgm:spPr>
        <a:gradFill rotWithShape="0">
          <a:gsLst>
            <a:gs pos="30000">
              <a:schemeClr val="accent6">
                <a:lumMod val="20000"/>
                <a:lumOff val="80000"/>
                <a:alpha val="99000"/>
              </a:schemeClr>
            </a:gs>
            <a:gs pos="76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0" scaled="0"/>
        </a:gradFill>
      </dgm:spPr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Student Cohorts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B3713A9D-329D-A444-A6FC-56F5BC1248F5}" type="parTrans" cxnId="{EE8290A4-6190-8346-A7D2-9AB91E48B254}">
      <dgm:prSet/>
      <dgm:spPr/>
      <dgm:t>
        <a:bodyPr/>
        <a:lstStyle/>
        <a:p>
          <a:endParaRPr lang="en-US"/>
        </a:p>
      </dgm:t>
    </dgm:pt>
    <dgm:pt modelId="{5C2C57E5-5133-3344-AE92-083488FA2EA6}" type="sibTrans" cxnId="{EE8290A4-6190-8346-A7D2-9AB91E48B254}">
      <dgm:prSet/>
      <dgm:spPr/>
      <dgm:t>
        <a:bodyPr/>
        <a:lstStyle/>
        <a:p>
          <a:endParaRPr lang="en-US"/>
        </a:p>
      </dgm:t>
    </dgm:pt>
    <dgm:pt modelId="{F8807DBA-823A-644E-9447-5AF3618EE0A0}">
      <dgm:prSet phldrT="[Text]"/>
      <dgm:spPr>
        <a:gradFill rotWithShape="0">
          <a:gsLst>
            <a:gs pos="30000">
              <a:schemeClr val="accent6">
                <a:lumMod val="20000"/>
                <a:lumOff val="80000"/>
                <a:alpha val="99000"/>
              </a:schemeClr>
            </a:gs>
            <a:gs pos="76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0" scaled="0"/>
        </a:gradFill>
      </dgm:spPr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Double Class Time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4152DA44-F5AD-3344-AA7F-86A7BAEB555C}" type="parTrans" cxnId="{691D5370-D735-B747-9523-9B71998451AF}">
      <dgm:prSet/>
      <dgm:spPr/>
      <dgm:t>
        <a:bodyPr/>
        <a:lstStyle/>
        <a:p>
          <a:endParaRPr lang="en-US"/>
        </a:p>
      </dgm:t>
    </dgm:pt>
    <dgm:pt modelId="{6A6C2826-3924-5A4C-BBE7-5A528A410410}" type="sibTrans" cxnId="{691D5370-D735-B747-9523-9B71998451AF}">
      <dgm:prSet/>
      <dgm:spPr/>
      <dgm:t>
        <a:bodyPr/>
        <a:lstStyle/>
        <a:p>
          <a:endParaRPr lang="en-US"/>
        </a:p>
      </dgm:t>
    </dgm:pt>
    <dgm:pt modelId="{922753A6-2ECA-954C-9EDE-7E6966917F33}">
      <dgm:prSet phldrT="[Text]"/>
      <dgm:spPr>
        <a:gradFill rotWithShape="0">
          <a:gsLst>
            <a:gs pos="30000">
              <a:schemeClr val="accent6">
                <a:lumMod val="20000"/>
                <a:lumOff val="80000"/>
                <a:alpha val="99000"/>
              </a:schemeClr>
            </a:gs>
            <a:gs pos="76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0" scaled="0"/>
        </a:gradFill>
      </dgm:spPr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Counseling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FEA79F1E-8214-5544-916F-5760C0D6E384}" type="parTrans" cxnId="{7D04CA07-C494-A440-8191-3C7A15E5A507}">
      <dgm:prSet/>
      <dgm:spPr/>
      <dgm:t>
        <a:bodyPr/>
        <a:lstStyle/>
        <a:p>
          <a:endParaRPr lang="en-US"/>
        </a:p>
      </dgm:t>
    </dgm:pt>
    <dgm:pt modelId="{CF84ED08-3036-D344-B427-4A94B4A7C578}" type="sibTrans" cxnId="{7D04CA07-C494-A440-8191-3C7A15E5A507}">
      <dgm:prSet/>
      <dgm:spPr/>
      <dgm:t>
        <a:bodyPr/>
        <a:lstStyle/>
        <a:p>
          <a:endParaRPr lang="en-US"/>
        </a:p>
      </dgm:t>
    </dgm:pt>
    <dgm:pt modelId="{7969B2D2-4424-0543-B820-AC213C5E7AAD}">
      <dgm:prSet phldrT="[Text]"/>
      <dgm:spPr>
        <a:gradFill rotWithShape="0">
          <a:gsLst>
            <a:gs pos="30000">
              <a:schemeClr val="accent6">
                <a:lumMod val="20000"/>
                <a:lumOff val="80000"/>
                <a:alpha val="99000"/>
              </a:schemeClr>
            </a:gs>
            <a:gs pos="76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0" scaled="0"/>
        </a:gradFill>
      </dgm:spPr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Peer Tutors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D89D226B-564C-F645-BCA3-2EB13EECCEEF}" type="parTrans" cxnId="{C85A96ED-DBB1-4840-AB85-9441ACC94CD2}">
      <dgm:prSet/>
      <dgm:spPr/>
      <dgm:t>
        <a:bodyPr/>
        <a:lstStyle/>
        <a:p>
          <a:endParaRPr lang="en-US"/>
        </a:p>
      </dgm:t>
    </dgm:pt>
    <dgm:pt modelId="{C6C382D5-FEAD-3147-AE48-AE619A4A9294}" type="sibTrans" cxnId="{C85A96ED-DBB1-4840-AB85-9441ACC94CD2}">
      <dgm:prSet/>
      <dgm:spPr/>
      <dgm:t>
        <a:bodyPr/>
        <a:lstStyle/>
        <a:p>
          <a:endParaRPr lang="en-US"/>
        </a:p>
      </dgm:t>
    </dgm:pt>
    <dgm:pt modelId="{F3AD99ED-F958-3D4C-A730-D9CB54E0AF2D}">
      <dgm:prSet phldrT="[Text]"/>
      <dgm:spPr>
        <a:gradFill rotWithShape="0">
          <a:gsLst>
            <a:gs pos="30000">
              <a:schemeClr val="accent6">
                <a:lumMod val="20000"/>
                <a:lumOff val="80000"/>
                <a:alpha val="99000"/>
              </a:schemeClr>
            </a:gs>
            <a:gs pos="76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0" scaled="0"/>
        </a:gradFill>
      </dgm:spPr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Active Learning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A9A357EF-430E-2943-B63A-AD29CB94E40C}" type="parTrans" cxnId="{4C885AD6-DF31-2344-8609-C6A170330100}">
      <dgm:prSet/>
      <dgm:spPr/>
      <dgm:t>
        <a:bodyPr/>
        <a:lstStyle/>
        <a:p>
          <a:endParaRPr lang="en-US"/>
        </a:p>
      </dgm:t>
    </dgm:pt>
    <dgm:pt modelId="{75826131-C862-7F42-B151-D9B6DBE27967}" type="sibTrans" cxnId="{4C885AD6-DF31-2344-8609-C6A170330100}">
      <dgm:prSet/>
      <dgm:spPr/>
      <dgm:t>
        <a:bodyPr/>
        <a:lstStyle/>
        <a:p>
          <a:endParaRPr lang="en-US"/>
        </a:p>
      </dgm:t>
    </dgm:pt>
    <dgm:pt modelId="{660FA697-D289-8F46-BFFF-1706E56D604B}">
      <dgm:prSet phldrT="[Text]"/>
      <dgm:spPr>
        <a:gradFill rotWithShape="0">
          <a:gsLst>
            <a:gs pos="30000">
              <a:schemeClr val="accent6">
                <a:lumMod val="20000"/>
                <a:lumOff val="80000"/>
                <a:alpha val="99000"/>
              </a:schemeClr>
            </a:gs>
            <a:gs pos="76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0" scaled="0"/>
        </a:gradFill>
      </dgm:spPr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High Risk Students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7D5C9151-8D92-D141-848E-504C5ADA6DA2}" type="parTrans" cxnId="{BD217FD3-6944-F944-9696-93C2A79A44F2}">
      <dgm:prSet/>
      <dgm:spPr/>
      <dgm:t>
        <a:bodyPr/>
        <a:lstStyle/>
        <a:p>
          <a:endParaRPr lang="en-US"/>
        </a:p>
      </dgm:t>
    </dgm:pt>
    <dgm:pt modelId="{4B09B825-E5AA-7841-8313-E7F7E9658F5E}" type="sibTrans" cxnId="{BD217FD3-6944-F944-9696-93C2A79A44F2}">
      <dgm:prSet/>
      <dgm:spPr/>
      <dgm:t>
        <a:bodyPr/>
        <a:lstStyle/>
        <a:p>
          <a:endParaRPr lang="en-US"/>
        </a:p>
      </dgm:t>
    </dgm:pt>
    <dgm:pt modelId="{73F0325C-07A0-489C-A2F0-C4814C89A983}" type="pres">
      <dgm:prSet presAssocID="{1FB399DE-3A62-41A7-A0B7-07D8165DF9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DFDC70-95DE-4703-A296-8AC606EFFC4D}" type="pres">
      <dgm:prSet presAssocID="{4D93DE9E-D137-4085-8CCB-8C2EF7FD28C2}" presName="centerShape" presStyleLbl="node0" presStyleIdx="0" presStyleCnt="1" custScaleX="119706" custScaleY="101639"/>
      <dgm:spPr/>
      <dgm:t>
        <a:bodyPr/>
        <a:lstStyle/>
        <a:p>
          <a:endParaRPr lang="en-US"/>
        </a:p>
      </dgm:t>
    </dgm:pt>
    <dgm:pt modelId="{7A7550AD-DEE2-CF41-B642-5537257371C6}" type="pres">
      <dgm:prSet presAssocID="{F8807DBA-823A-644E-9447-5AF3618EE0A0}" presName="node" presStyleLbl="node1" presStyleIdx="0" presStyleCnt="7" custScaleX="149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75399-33B7-7A47-AD01-129C5A72B046}" type="pres">
      <dgm:prSet presAssocID="{F8807DBA-823A-644E-9447-5AF3618EE0A0}" presName="dummy" presStyleCnt="0"/>
      <dgm:spPr/>
    </dgm:pt>
    <dgm:pt modelId="{78280914-CFC7-C647-9B4D-BB4CDD8E0DB1}" type="pres">
      <dgm:prSet presAssocID="{6A6C2826-3924-5A4C-BBE7-5A528A410410}" presName="sibTrans" presStyleLbl="sibTrans2D1" presStyleIdx="0" presStyleCnt="7"/>
      <dgm:spPr/>
      <dgm:t>
        <a:bodyPr/>
        <a:lstStyle/>
        <a:p>
          <a:endParaRPr lang="en-US"/>
        </a:p>
      </dgm:t>
    </dgm:pt>
    <dgm:pt modelId="{F8167165-39D3-074F-B9BA-7D56D2CFD9A5}" type="pres">
      <dgm:prSet presAssocID="{660FA697-D289-8F46-BFFF-1706E56D604B}" presName="node" presStyleLbl="node1" presStyleIdx="1" presStyleCnt="7" custScaleX="146128" custRadScaleRad="102736" custRadScaleInc="10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CD567-6471-1947-A1B2-252A70C71AA7}" type="pres">
      <dgm:prSet presAssocID="{660FA697-D289-8F46-BFFF-1706E56D604B}" presName="dummy" presStyleCnt="0"/>
      <dgm:spPr/>
    </dgm:pt>
    <dgm:pt modelId="{917F35DC-0A68-CD42-9546-4DED6BD0811D}" type="pres">
      <dgm:prSet presAssocID="{4B09B825-E5AA-7841-8313-E7F7E9658F5E}" presName="sibTrans" presStyleLbl="sibTrans2D1" presStyleIdx="1" presStyleCnt="7"/>
      <dgm:spPr/>
      <dgm:t>
        <a:bodyPr/>
        <a:lstStyle/>
        <a:p>
          <a:endParaRPr lang="en-US"/>
        </a:p>
      </dgm:t>
    </dgm:pt>
    <dgm:pt modelId="{650C46D6-55A5-0146-9922-D60084829366}" type="pres">
      <dgm:prSet presAssocID="{922753A6-2ECA-954C-9EDE-7E6966917F33}" presName="node" presStyleLbl="node1" presStyleIdx="2" presStyleCnt="7" custScaleX="146130" custRadScaleRad="97444" custRadScaleInc="-20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C1D7B-46CE-C14F-864D-9BB66D8C5660}" type="pres">
      <dgm:prSet presAssocID="{922753A6-2ECA-954C-9EDE-7E6966917F33}" presName="dummy" presStyleCnt="0"/>
      <dgm:spPr/>
    </dgm:pt>
    <dgm:pt modelId="{0CB24C60-40DE-F04D-8155-857756A5973E}" type="pres">
      <dgm:prSet presAssocID="{CF84ED08-3036-D344-B427-4A94B4A7C578}" presName="sibTrans" presStyleLbl="sibTrans2D1" presStyleIdx="2" presStyleCnt="7"/>
      <dgm:spPr/>
      <dgm:t>
        <a:bodyPr/>
        <a:lstStyle/>
        <a:p>
          <a:endParaRPr lang="en-US"/>
        </a:p>
      </dgm:t>
    </dgm:pt>
    <dgm:pt modelId="{A9E69F43-BF40-6546-998D-AF903813C036}" type="pres">
      <dgm:prSet presAssocID="{7969B2D2-4424-0543-B820-AC213C5E7AAD}" presName="node" presStyleLbl="node1" presStyleIdx="3" presStyleCnt="7" custScaleX="141507" custRadScaleRad="96451" custRadScaleInc="-35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2FC4B-20BB-6C42-BEA6-9CBA84262377}" type="pres">
      <dgm:prSet presAssocID="{7969B2D2-4424-0543-B820-AC213C5E7AAD}" presName="dummy" presStyleCnt="0"/>
      <dgm:spPr/>
    </dgm:pt>
    <dgm:pt modelId="{E64795B8-4B42-1146-A284-73E5E5781827}" type="pres">
      <dgm:prSet presAssocID="{C6C382D5-FEAD-3147-AE48-AE619A4A9294}" presName="sibTrans" presStyleLbl="sibTrans2D1" presStyleIdx="3" presStyleCnt="7"/>
      <dgm:spPr/>
      <dgm:t>
        <a:bodyPr/>
        <a:lstStyle/>
        <a:p>
          <a:endParaRPr lang="en-US"/>
        </a:p>
      </dgm:t>
    </dgm:pt>
    <dgm:pt modelId="{3412AF87-4D25-024B-ADBD-07735CEDA307}" type="pres">
      <dgm:prSet presAssocID="{F3AD99ED-F958-3D4C-A730-D9CB54E0AF2D}" presName="node" presStyleLbl="node1" presStyleIdx="4" presStyleCnt="7" custScaleX="146063" custRadScaleRad="94696" custRadScaleInc="24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E61E5-4D75-A549-A5FD-A437C4F2B1BE}" type="pres">
      <dgm:prSet presAssocID="{F3AD99ED-F958-3D4C-A730-D9CB54E0AF2D}" presName="dummy" presStyleCnt="0"/>
      <dgm:spPr/>
    </dgm:pt>
    <dgm:pt modelId="{C7A3C7A3-47BD-8F44-821E-731A193BD96F}" type="pres">
      <dgm:prSet presAssocID="{75826131-C862-7F42-B151-D9B6DBE27967}" presName="sibTrans" presStyleLbl="sibTrans2D1" presStyleIdx="4" presStyleCnt="7"/>
      <dgm:spPr/>
      <dgm:t>
        <a:bodyPr/>
        <a:lstStyle/>
        <a:p>
          <a:endParaRPr lang="en-US"/>
        </a:p>
      </dgm:t>
    </dgm:pt>
    <dgm:pt modelId="{AF4A0FA4-7EE6-D54C-AF38-D385E13A6AE9}" type="pres">
      <dgm:prSet presAssocID="{3ED97426-9A5C-BD42-AAAD-7B2CDA3910BB}" presName="node" presStyleLbl="node1" presStyleIdx="5" presStyleCnt="7" custScaleX="142206" custRadScaleRad="99304" custRadScaleInc="21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CD8F6-32EB-A94A-AF9F-6D905F46852D}" type="pres">
      <dgm:prSet presAssocID="{3ED97426-9A5C-BD42-AAAD-7B2CDA3910BB}" presName="dummy" presStyleCnt="0"/>
      <dgm:spPr/>
    </dgm:pt>
    <dgm:pt modelId="{74DDAC8D-E346-4647-A0B3-56665FA24234}" type="pres">
      <dgm:prSet presAssocID="{5C2C57E5-5133-3344-AE92-083488FA2EA6}" presName="sibTrans" presStyleLbl="sibTrans2D1" presStyleIdx="5" presStyleCnt="7"/>
      <dgm:spPr/>
      <dgm:t>
        <a:bodyPr/>
        <a:lstStyle/>
        <a:p>
          <a:endParaRPr lang="en-US"/>
        </a:p>
      </dgm:t>
    </dgm:pt>
    <dgm:pt modelId="{AC6935A9-A7F2-3F42-A0D1-F3BD0849EE16}" type="pres">
      <dgm:prSet presAssocID="{F50EBCDC-5880-574C-B162-1811E6618F65}" presName="node" presStyleLbl="node1" presStyleIdx="6" presStyleCnt="7" custScaleX="144936" custRadScaleRad="99789" custRadScaleInc="-14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F9D2E-BB9A-6C4F-92D3-25DB2CFE0E86}" type="pres">
      <dgm:prSet presAssocID="{F50EBCDC-5880-574C-B162-1811E6618F65}" presName="dummy" presStyleCnt="0"/>
      <dgm:spPr/>
    </dgm:pt>
    <dgm:pt modelId="{11B8D7FA-8C61-6D42-B7EF-4DEA2835B2DD}" type="pres">
      <dgm:prSet presAssocID="{4AD8E575-C633-4040-B2D0-A466681452DD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DB8D1020-C9F3-594E-A0AF-F5ECCB8B86F5}" type="presOf" srcId="{4AD8E575-C633-4040-B2D0-A466681452DD}" destId="{11B8D7FA-8C61-6D42-B7EF-4DEA2835B2DD}" srcOrd="0" destOrd="0" presId="urn:microsoft.com/office/officeart/2005/8/layout/radial6"/>
    <dgm:cxn modelId="{EE8290A4-6190-8346-A7D2-9AB91E48B254}" srcId="{4D93DE9E-D137-4085-8CCB-8C2EF7FD28C2}" destId="{3ED97426-9A5C-BD42-AAAD-7B2CDA3910BB}" srcOrd="5" destOrd="0" parTransId="{B3713A9D-329D-A444-A6FC-56F5BC1248F5}" sibTransId="{5C2C57E5-5133-3344-AE92-083488FA2EA6}"/>
    <dgm:cxn modelId="{5F081444-EEFC-EB40-831C-07E617A45E6C}" type="presOf" srcId="{660FA697-D289-8F46-BFFF-1706E56D604B}" destId="{F8167165-39D3-074F-B9BA-7D56D2CFD9A5}" srcOrd="0" destOrd="0" presId="urn:microsoft.com/office/officeart/2005/8/layout/radial6"/>
    <dgm:cxn modelId="{56D6FEC2-0147-6248-81D0-C409597E0495}" type="presOf" srcId="{922753A6-2ECA-954C-9EDE-7E6966917F33}" destId="{650C46D6-55A5-0146-9922-D60084829366}" srcOrd="0" destOrd="0" presId="urn:microsoft.com/office/officeart/2005/8/layout/radial6"/>
    <dgm:cxn modelId="{2529906C-C543-7546-B2DC-6806C6B6667D}" type="presOf" srcId="{3ED97426-9A5C-BD42-AAAD-7B2CDA3910BB}" destId="{AF4A0FA4-7EE6-D54C-AF38-D385E13A6AE9}" srcOrd="0" destOrd="0" presId="urn:microsoft.com/office/officeart/2005/8/layout/radial6"/>
    <dgm:cxn modelId="{9B468ADC-93D6-5545-B47B-87A86B236147}" type="presOf" srcId="{75826131-C862-7F42-B151-D9B6DBE27967}" destId="{C7A3C7A3-47BD-8F44-821E-731A193BD96F}" srcOrd="0" destOrd="0" presId="urn:microsoft.com/office/officeart/2005/8/layout/radial6"/>
    <dgm:cxn modelId="{A6EB8B3B-03AD-8845-BC64-B10F2101C5F0}" type="presOf" srcId="{F50EBCDC-5880-574C-B162-1811E6618F65}" destId="{AC6935A9-A7F2-3F42-A0D1-F3BD0849EE16}" srcOrd="0" destOrd="0" presId="urn:microsoft.com/office/officeart/2005/8/layout/radial6"/>
    <dgm:cxn modelId="{20998986-982B-DA4D-8B4C-4A299BA05EC3}" type="presOf" srcId="{4D93DE9E-D137-4085-8CCB-8C2EF7FD28C2}" destId="{B4DFDC70-95DE-4703-A296-8AC606EFFC4D}" srcOrd="0" destOrd="0" presId="urn:microsoft.com/office/officeart/2005/8/layout/radial6"/>
    <dgm:cxn modelId="{311ADDCA-B98D-CF47-9F95-DDD6AFEA9523}" type="presOf" srcId="{6A6C2826-3924-5A4C-BBE7-5A528A410410}" destId="{78280914-CFC7-C647-9B4D-BB4CDD8E0DB1}" srcOrd="0" destOrd="0" presId="urn:microsoft.com/office/officeart/2005/8/layout/radial6"/>
    <dgm:cxn modelId="{B8BCB0A8-D796-B249-B614-A384B6C5CEF1}" type="presOf" srcId="{5C2C57E5-5133-3344-AE92-083488FA2EA6}" destId="{74DDAC8D-E346-4647-A0B3-56665FA24234}" srcOrd="0" destOrd="0" presId="urn:microsoft.com/office/officeart/2005/8/layout/radial6"/>
    <dgm:cxn modelId="{BD217FD3-6944-F944-9696-93C2A79A44F2}" srcId="{4D93DE9E-D137-4085-8CCB-8C2EF7FD28C2}" destId="{660FA697-D289-8F46-BFFF-1706E56D604B}" srcOrd="1" destOrd="0" parTransId="{7D5C9151-8D92-D141-848E-504C5ADA6DA2}" sibTransId="{4B09B825-E5AA-7841-8313-E7F7E9658F5E}"/>
    <dgm:cxn modelId="{8058009B-37BD-5846-A593-F5F729384D4F}" type="presOf" srcId="{4B09B825-E5AA-7841-8313-E7F7E9658F5E}" destId="{917F35DC-0A68-CD42-9546-4DED6BD0811D}" srcOrd="0" destOrd="0" presId="urn:microsoft.com/office/officeart/2005/8/layout/radial6"/>
    <dgm:cxn modelId="{45657D6F-4DD7-2148-B20C-32D02FC463A3}" type="presOf" srcId="{7969B2D2-4424-0543-B820-AC213C5E7AAD}" destId="{A9E69F43-BF40-6546-998D-AF903813C036}" srcOrd="0" destOrd="0" presId="urn:microsoft.com/office/officeart/2005/8/layout/radial6"/>
    <dgm:cxn modelId="{D8AEA117-AC86-0945-B771-FC661F51C9D1}" type="presOf" srcId="{CF84ED08-3036-D344-B427-4A94B4A7C578}" destId="{0CB24C60-40DE-F04D-8155-857756A5973E}" srcOrd="0" destOrd="0" presId="urn:microsoft.com/office/officeart/2005/8/layout/radial6"/>
    <dgm:cxn modelId="{4C885AD6-DF31-2344-8609-C6A170330100}" srcId="{4D93DE9E-D137-4085-8CCB-8C2EF7FD28C2}" destId="{F3AD99ED-F958-3D4C-A730-D9CB54E0AF2D}" srcOrd="4" destOrd="0" parTransId="{A9A357EF-430E-2943-B63A-AD29CB94E40C}" sibTransId="{75826131-C862-7F42-B151-D9B6DBE27967}"/>
    <dgm:cxn modelId="{691D5370-D735-B747-9523-9B71998451AF}" srcId="{4D93DE9E-D137-4085-8CCB-8C2EF7FD28C2}" destId="{F8807DBA-823A-644E-9447-5AF3618EE0A0}" srcOrd="0" destOrd="0" parTransId="{4152DA44-F5AD-3344-AA7F-86A7BAEB555C}" sibTransId="{6A6C2826-3924-5A4C-BBE7-5A528A410410}"/>
    <dgm:cxn modelId="{5B8F167E-3A2A-C942-8734-9C782E860577}" type="presOf" srcId="{C6C382D5-FEAD-3147-AE48-AE619A4A9294}" destId="{E64795B8-4B42-1146-A284-73E5E5781827}" srcOrd="0" destOrd="0" presId="urn:microsoft.com/office/officeart/2005/8/layout/radial6"/>
    <dgm:cxn modelId="{80E83C62-EE4F-6B4A-9283-79847FCCB305}" type="presOf" srcId="{1FB399DE-3A62-41A7-A0B7-07D8165DF975}" destId="{73F0325C-07A0-489C-A2F0-C4814C89A983}" srcOrd="0" destOrd="0" presId="urn:microsoft.com/office/officeart/2005/8/layout/radial6"/>
    <dgm:cxn modelId="{53689700-4D1E-44EB-8903-9605A06BBB81}" srcId="{1FB399DE-3A62-41A7-A0B7-07D8165DF975}" destId="{4D93DE9E-D137-4085-8CCB-8C2EF7FD28C2}" srcOrd="0" destOrd="0" parTransId="{AFD3D532-AB7D-418C-AC46-F964CD74ED08}" sibTransId="{09A8DEA0-7EC8-46D5-BC0C-3AA9A858C481}"/>
    <dgm:cxn modelId="{6D310142-A8DB-284C-95F0-919D08E12CA2}" type="presOf" srcId="{F8807DBA-823A-644E-9447-5AF3618EE0A0}" destId="{7A7550AD-DEE2-CF41-B642-5537257371C6}" srcOrd="0" destOrd="0" presId="urn:microsoft.com/office/officeart/2005/8/layout/radial6"/>
    <dgm:cxn modelId="{C85A96ED-DBB1-4840-AB85-9441ACC94CD2}" srcId="{4D93DE9E-D137-4085-8CCB-8C2EF7FD28C2}" destId="{7969B2D2-4424-0543-B820-AC213C5E7AAD}" srcOrd="3" destOrd="0" parTransId="{D89D226B-564C-F645-BCA3-2EB13EECCEEF}" sibTransId="{C6C382D5-FEAD-3147-AE48-AE619A4A9294}"/>
    <dgm:cxn modelId="{4B9C310A-6487-334C-9E28-1E5836B8E31D}" srcId="{4D93DE9E-D137-4085-8CCB-8C2EF7FD28C2}" destId="{F50EBCDC-5880-574C-B162-1811E6618F65}" srcOrd="6" destOrd="0" parTransId="{8BDF71D2-37AC-4748-853C-F37F0EB4D7A5}" sibTransId="{4AD8E575-C633-4040-B2D0-A466681452DD}"/>
    <dgm:cxn modelId="{91B59689-950B-784A-A626-531D81BCFC4A}" type="presOf" srcId="{F3AD99ED-F958-3D4C-A730-D9CB54E0AF2D}" destId="{3412AF87-4D25-024B-ADBD-07735CEDA307}" srcOrd="0" destOrd="0" presId="urn:microsoft.com/office/officeart/2005/8/layout/radial6"/>
    <dgm:cxn modelId="{7D04CA07-C494-A440-8191-3C7A15E5A507}" srcId="{4D93DE9E-D137-4085-8CCB-8C2EF7FD28C2}" destId="{922753A6-2ECA-954C-9EDE-7E6966917F33}" srcOrd="2" destOrd="0" parTransId="{FEA79F1E-8214-5544-916F-5760C0D6E384}" sibTransId="{CF84ED08-3036-D344-B427-4A94B4A7C578}"/>
    <dgm:cxn modelId="{C438A7A8-C7CE-144B-835F-C4972FD775A9}" type="presParOf" srcId="{73F0325C-07A0-489C-A2F0-C4814C89A983}" destId="{B4DFDC70-95DE-4703-A296-8AC606EFFC4D}" srcOrd="0" destOrd="0" presId="urn:microsoft.com/office/officeart/2005/8/layout/radial6"/>
    <dgm:cxn modelId="{0A25BEF6-3DC7-6142-BE86-6845DAEF8B6B}" type="presParOf" srcId="{73F0325C-07A0-489C-A2F0-C4814C89A983}" destId="{7A7550AD-DEE2-CF41-B642-5537257371C6}" srcOrd="1" destOrd="0" presId="urn:microsoft.com/office/officeart/2005/8/layout/radial6"/>
    <dgm:cxn modelId="{EBA2938F-CEAE-B14D-AF4F-F8BF5F877271}" type="presParOf" srcId="{73F0325C-07A0-489C-A2F0-C4814C89A983}" destId="{71875399-33B7-7A47-AD01-129C5A72B046}" srcOrd="2" destOrd="0" presId="urn:microsoft.com/office/officeart/2005/8/layout/radial6"/>
    <dgm:cxn modelId="{A4FFC05F-31FC-A34D-82AD-E59C0E33AA1E}" type="presParOf" srcId="{73F0325C-07A0-489C-A2F0-C4814C89A983}" destId="{78280914-CFC7-C647-9B4D-BB4CDD8E0DB1}" srcOrd="3" destOrd="0" presId="urn:microsoft.com/office/officeart/2005/8/layout/radial6"/>
    <dgm:cxn modelId="{8446A6A0-3DEF-6946-9214-BEF4A0688D6A}" type="presParOf" srcId="{73F0325C-07A0-489C-A2F0-C4814C89A983}" destId="{F8167165-39D3-074F-B9BA-7D56D2CFD9A5}" srcOrd="4" destOrd="0" presId="urn:microsoft.com/office/officeart/2005/8/layout/radial6"/>
    <dgm:cxn modelId="{EC57A66D-06F8-E342-9084-B36D6FE22E8A}" type="presParOf" srcId="{73F0325C-07A0-489C-A2F0-C4814C89A983}" destId="{1E2CD567-6471-1947-A1B2-252A70C71AA7}" srcOrd="5" destOrd="0" presId="urn:microsoft.com/office/officeart/2005/8/layout/radial6"/>
    <dgm:cxn modelId="{8699E91F-18D0-ED4F-8B45-518F6F67D68F}" type="presParOf" srcId="{73F0325C-07A0-489C-A2F0-C4814C89A983}" destId="{917F35DC-0A68-CD42-9546-4DED6BD0811D}" srcOrd="6" destOrd="0" presId="urn:microsoft.com/office/officeart/2005/8/layout/radial6"/>
    <dgm:cxn modelId="{DAF9B53D-6ED1-CD43-BF0E-9F3603A00361}" type="presParOf" srcId="{73F0325C-07A0-489C-A2F0-C4814C89A983}" destId="{650C46D6-55A5-0146-9922-D60084829366}" srcOrd="7" destOrd="0" presId="urn:microsoft.com/office/officeart/2005/8/layout/radial6"/>
    <dgm:cxn modelId="{8B10D4F0-CFB4-6444-BE81-A0260D9A0CB9}" type="presParOf" srcId="{73F0325C-07A0-489C-A2F0-C4814C89A983}" destId="{15FC1D7B-46CE-C14F-864D-9BB66D8C5660}" srcOrd="8" destOrd="0" presId="urn:microsoft.com/office/officeart/2005/8/layout/radial6"/>
    <dgm:cxn modelId="{089C2D99-36C8-7C44-A48B-46CBAB60C032}" type="presParOf" srcId="{73F0325C-07A0-489C-A2F0-C4814C89A983}" destId="{0CB24C60-40DE-F04D-8155-857756A5973E}" srcOrd="9" destOrd="0" presId="urn:microsoft.com/office/officeart/2005/8/layout/radial6"/>
    <dgm:cxn modelId="{8A2D2E88-69D1-ED45-8290-18C7BE7EA2EA}" type="presParOf" srcId="{73F0325C-07A0-489C-A2F0-C4814C89A983}" destId="{A9E69F43-BF40-6546-998D-AF903813C036}" srcOrd="10" destOrd="0" presId="urn:microsoft.com/office/officeart/2005/8/layout/radial6"/>
    <dgm:cxn modelId="{B75B74E1-00A0-4D4D-89E3-D88AEF0F5826}" type="presParOf" srcId="{73F0325C-07A0-489C-A2F0-C4814C89A983}" destId="{F8D2FC4B-20BB-6C42-BEA6-9CBA84262377}" srcOrd="11" destOrd="0" presId="urn:microsoft.com/office/officeart/2005/8/layout/radial6"/>
    <dgm:cxn modelId="{618FF63C-1249-754D-87AC-63509EB86003}" type="presParOf" srcId="{73F0325C-07A0-489C-A2F0-C4814C89A983}" destId="{E64795B8-4B42-1146-A284-73E5E5781827}" srcOrd="12" destOrd="0" presId="urn:microsoft.com/office/officeart/2005/8/layout/radial6"/>
    <dgm:cxn modelId="{C73E8382-3DC6-AC44-9D87-5B2716C030DC}" type="presParOf" srcId="{73F0325C-07A0-489C-A2F0-C4814C89A983}" destId="{3412AF87-4D25-024B-ADBD-07735CEDA307}" srcOrd="13" destOrd="0" presId="urn:microsoft.com/office/officeart/2005/8/layout/radial6"/>
    <dgm:cxn modelId="{1ED6F2F6-5633-7841-B00F-CE6DFCD5DC45}" type="presParOf" srcId="{73F0325C-07A0-489C-A2F0-C4814C89A983}" destId="{328E61E5-4D75-A549-A5FD-A437C4F2B1BE}" srcOrd="14" destOrd="0" presId="urn:microsoft.com/office/officeart/2005/8/layout/radial6"/>
    <dgm:cxn modelId="{60D8F710-FBA4-1D43-94CD-7815591D3BC7}" type="presParOf" srcId="{73F0325C-07A0-489C-A2F0-C4814C89A983}" destId="{C7A3C7A3-47BD-8F44-821E-731A193BD96F}" srcOrd="15" destOrd="0" presId="urn:microsoft.com/office/officeart/2005/8/layout/radial6"/>
    <dgm:cxn modelId="{8F73A6CE-15CD-6045-B062-9F184D432489}" type="presParOf" srcId="{73F0325C-07A0-489C-A2F0-C4814C89A983}" destId="{AF4A0FA4-7EE6-D54C-AF38-D385E13A6AE9}" srcOrd="16" destOrd="0" presId="urn:microsoft.com/office/officeart/2005/8/layout/radial6"/>
    <dgm:cxn modelId="{5E9E94E9-566A-C64F-8A15-286500210442}" type="presParOf" srcId="{73F0325C-07A0-489C-A2F0-C4814C89A983}" destId="{096CD8F6-32EB-A94A-AF9F-6D905F46852D}" srcOrd="17" destOrd="0" presId="urn:microsoft.com/office/officeart/2005/8/layout/radial6"/>
    <dgm:cxn modelId="{5CD28EA4-7762-574E-87C5-744EB65A792B}" type="presParOf" srcId="{73F0325C-07A0-489C-A2F0-C4814C89A983}" destId="{74DDAC8D-E346-4647-A0B3-56665FA24234}" srcOrd="18" destOrd="0" presId="urn:microsoft.com/office/officeart/2005/8/layout/radial6"/>
    <dgm:cxn modelId="{A5F9124C-A76D-9140-9623-E2AEFFF937BB}" type="presParOf" srcId="{73F0325C-07A0-489C-A2F0-C4814C89A983}" destId="{AC6935A9-A7F2-3F42-A0D1-F3BD0849EE16}" srcOrd="19" destOrd="0" presId="urn:microsoft.com/office/officeart/2005/8/layout/radial6"/>
    <dgm:cxn modelId="{AF655719-8ACD-0249-969E-259061321B16}" type="presParOf" srcId="{73F0325C-07A0-489C-A2F0-C4814C89A983}" destId="{E50F9D2E-BB9A-6C4F-92D3-25DB2CFE0E86}" srcOrd="20" destOrd="0" presId="urn:microsoft.com/office/officeart/2005/8/layout/radial6"/>
    <dgm:cxn modelId="{9F5F21D7-BC03-874C-82B8-5560BFA4025F}" type="presParOf" srcId="{73F0325C-07A0-489C-A2F0-C4814C89A983}" destId="{11B8D7FA-8C61-6D42-B7EF-4DEA2835B2DD}" srcOrd="21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399DE-3A62-41A7-A0B7-07D8165DF975}" type="doc">
      <dgm:prSet loTypeId="urn:microsoft.com/office/officeart/2005/8/layout/radial6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D93DE9E-D137-4085-8CCB-8C2EF7FD28C2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4C004C"/>
        </a:solidFill>
        <a:ln w="76200">
          <a:solidFill>
            <a:schemeClr val="tx1"/>
          </a:solidFill>
        </a:ln>
      </dgm:spPr>
      <dgm:t>
        <a:bodyPr/>
        <a:lstStyle/>
        <a:p>
          <a:pPr algn="ctr"/>
          <a:r>
            <a:rPr lang="en-US" sz="3100" b="1" dirty="0" smtClean="0">
              <a:solidFill>
                <a:srgbClr val="FFF07D"/>
              </a:solidFill>
            </a:rPr>
            <a:t>Challenges</a:t>
          </a:r>
          <a:endParaRPr lang="en-US" sz="3100" b="1" dirty="0">
            <a:solidFill>
              <a:srgbClr val="FFF07D"/>
            </a:solidFill>
          </a:endParaRPr>
        </a:p>
      </dgm:t>
    </dgm:pt>
    <dgm:pt modelId="{AFD3D532-AB7D-418C-AC46-F964CD74ED08}" type="parTrans" cxnId="{53689700-4D1E-44EB-8903-9605A06BBB81}">
      <dgm:prSet/>
      <dgm:spPr/>
      <dgm:t>
        <a:bodyPr/>
        <a:lstStyle/>
        <a:p>
          <a:pPr algn="ctr"/>
          <a:endParaRPr lang="en-US"/>
        </a:p>
      </dgm:t>
    </dgm:pt>
    <dgm:pt modelId="{09A8DEA0-7EC8-46D5-BC0C-3AA9A858C481}" type="sibTrans" cxnId="{53689700-4D1E-44EB-8903-9605A06BBB81}">
      <dgm:prSet/>
      <dgm:spPr/>
      <dgm:t>
        <a:bodyPr/>
        <a:lstStyle/>
        <a:p>
          <a:pPr algn="ctr"/>
          <a:endParaRPr lang="en-US"/>
        </a:p>
      </dgm:t>
    </dgm:pt>
    <dgm:pt modelId="{A99E0743-2BCA-4CDE-8921-43F4DB4CD8C1}">
      <dgm:prSet phldrT="[Text]" custT="1"/>
      <dgm:spPr>
        <a:gradFill flip="none" rotWithShape="1">
          <a:gsLst>
            <a:gs pos="31000">
              <a:srgbClr val="F66CDC"/>
            </a:gs>
            <a:gs pos="100000">
              <a:srgbClr val="FDB4E9"/>
            </a:gs>
          </a:gsLst>
          <a:lin ang="0" scaled="1"/>
          <a:tileRect/>
        </a:gradFill>
      </dgm:spPr>
      <dgm:t>
        <a:bodyPr/>
        <a:lstStyle/>
        <a:p>
          <a:pPr algn="ctr"/>
          <a:r>
            <a:rPr lang="en-US" sz="2400" dirty="0" smtClean="0">
              <a:solidFill>
                <a:schemeClr val="accent4">
                  <a:lumMod val="10000"/>
                </a:schemeClr>
              </a:solidFill>
            </a:rPr>
            <a:t>Instructors</a:t>
          </a:r>
          <a:endParaRPr lang="en-US" sz="2400" dirty="0">
            <a:solidFill>
              <a:schemeClr val="accent4">
                <a:lumMod val="10000"/>
              </a:schemeClr>
            </a:solidFill>
          </a:endParaRPr>
        </a:p>
      </dgm:t>
    </dgm:pt>
    <dgm:pt modelId="{88AF119E-0602-44A6-AD56-7D82E8C71E17}" type="parTrans" cxnId="{707A8390-3361-475E-B603-9AA954599598}">
      <dgm:prSet/>
      <dgm:spPr/>
      <dgm:t>
        <a:bodyPr/>
        <a:lstStyle/>
        <a:p>
          <a:pPr algn="ctr"/>
          <a:endParaRPr lang="en-US"/>
        </a:p>
      </dgm:t>
    </dgm:pt>
    <dgm:pt modelId="{518EC093-CAE6-40B0-A671-3ACD5703811E}" type="sibTrans" cxnId="{707A8390-3361-475E-B603-9AA954599598}">
      <dgm:prSet/>
      <dgm:spPr>
        <a:solidFill>
          <a:srgbClr val="C858B3"/>
        </a:solidFill>
      </dgm:spPr>
      <dgm:t>
        <a:bodyPr/>
        <a:lstStyle/>
        <a:p>
          <a:pPr algn="ctr"/>
          <a:endParaRPr lang="en-US" dirty="0"/>
        </a:p>
      </dgm:t>
    </dgm:pt>
    <dgm:pt modelId="{5E25896E-6EA6-F54B-93DA-4EFABD52D8BD}">
      <dgm:prSet phldrT="[Text]" custScaleX="145349" custScaleY="87160"/>
      <dgm:spPr>
        <a:gradFill flip="none" rotWithShape="1">
          <a:gsLst>
            <a:gs pos="31000">
              <a:srgbClr val="F66CDC"/>
            </a:gs>
            <a:gs pos="100000">
              <a:srgbClr val="FDB4E9"/>
            </a:gs>
          </a:gsLst>
          <a:lin ang="0" scaled="1"/>
          <a:tileRect/>
        </a:gradFill>
      </dgm:spPr>
      <dgm:t>
        <a:bodyPr/>
        <a:lstStyle/>
        <a:p>
          <a:endParaRPr lang="en-US"/>
        </a:p>
      </dgm:t>
    </dgm:pt>
    <dgm:pt modelId="{0F6BA292-53D8-2C46-87A5-2A6C605E6FCC}" type="parTrans" cxnId="{3F0BAE5D-2638-7346-83AB-EBC29AEB9042}">
      <dgm:prSet/>
      <dgm:spPr/>
      <dgm:t>
        <a:bodyPr/>
        <a:lstStyle/>
        <a:p>
          <a:endParaRPr lang="en-US"/>
        </a:p>
      </dgm:t>
    </dgm:pt>
    <dgm:pt modelId="{4F673595-DBA2-A647-905A-70E190ECB3BA}" type="sibTrans" cxnId="{3F0BAE5D-2638-7346-83AB-EBC29AEB9042}">
      <dgm:prSet/>
      <dgm:spPr/>
      <dgm:t>
        <a:bodyPr/>
        <a:lstStyle/>
        <a:p>
          <a:endParaRPr lang="en-US"/>
        </a:p>
      </dgm:t>
    </dgm:pt>
    <dgm:pt modelId="{86E2AADE-0526-1A4E-ABF6-A4D96FB60637}">
      <dgm:prSet phldrT="[Text]" custScaleX="145349" custScaleY="87160" custRadScaleRad="102255" custRadScaleInc="-4269"/>
      <dgm:spPr>
        <a:gradFill flip="none" rotWithShape="1">
          <a:gsLst>
            <a:gs pos="31000">
              <a:srgbClr val="F66CDC"/>
            </a:gs>
            <a:gs pos="100000">
              <a:srgbClr val="FDB4E9"/>
            </a:gs>
          </a:gsLst>
          <a:lin ang="0" scaled="1"/>
          <a:tileRect/>
        </a:gradFill>
      </dgm:spPr>
      <dgm:t>
        <a:bodyPr/>
        <a:lstStyle/>
        <a:p>
          <a:endParaRPr lang="en-US"/>
        </a:p>
      </dgm:t>
    </dgm:pt>
    <dgm:pt modelId="{52C3A00E-90DD-754B-BBA8-DE08598BDF72}" type="parTrans" cxnId="{0C57D516-C089-B944-B5AC-41783F08B050}">
      <dgm:prSet/>
      <dgm:spPr/>
      <dgm:t>
        <a:bodyPr/>
        <a:lstStyle/>
        <a:p>
          <a:endParaRPr lang="en-US"/>
        </a:p>
      </dgm:t>
    </dgm:pt>
    <dgm:pt modelId="{A9A9CA41-3F3A-5541-9161-5FE1EA5A7B93}" type="sibTrans" cxnId="{0C57D516-C089-B944-B5AC-41783F08B050}">
      <dgm:prSet/>
      <dgm:spPr/>
      <dgm:t>
        <a:bodyPr/>
        <a:lstStyle/>
        <a:p>
          <a:endParaRPr lang="en-US"/>
        </a:p>
      </dgm:t>
    </dgm:pt>
    <dgm:pt modelId="{92140FB2-7192-EC4D-961C-E84F2BCA923A}">
      <dgm:prSet phldrT="[Text]" custT="1"/>
      <dgm:spPr>
        <a:gradFill flip="none" rotWithShape="1">
          <a:gsLst>
            <a:gs pos="31000">
              <a:srgbClr val="F66CDC"/>
            </a:gs>
            <a:gs pos="100000">
              <a:srgbClr val="FDB4E9"/>
            </a:gs>
          </a:gsLst>
          <a:lin ang="0" scaled="1"/>
          <a:tileRect/>
        </a:gradFill>
      </dgm:spPr>
      <dgm:t>
        <a:bodyPr/>
        <a:lstStyle/>
        <a:p>
          <a:r>
            <a:rPr lang="en-US" sz="2400" dirty="0" smtClean="0">
              <a:solidFill>
                <a:schemeClr val="accent4">
                  <a:lumMod val="10000"/>
                </a:schemeClr>
              </a:solidFill>
            </a:rPr>
            <a:t>Counseling</a:t>
          </a:r>
          <a:endParaRPr lang="en-US" sz="2400" dirty="0">
            <a:solidFill>
              <a:schemeClr val="accent4">
                <a:lumMod val="10000"/>
              </a:schemeClr>
            </a:solidFill>
          </a:endParaRPr>
        </a:p>
      </dgm:t>
    </dgm:pt>
    <dgm:pt modelId="{447E03B4-0146-7845-8498-9AC90B92E859}" type="parTrans" cxnId="{ECCA2F80-ABA1-CB41-BD3D-997AF45FCAFB}">
      <dgm:prSet/>
      <dgm:spPr/>
      <dgm:t>
        <a:bodyPr/>
        <a:lstStyle/>
        <a:p>
          <a:endParaRPr lang="en-US"/>
        </a:p>
      </dgm:t>
    </dgm:pt>
    <dgm:pt modelId="{92C61DE2-0AB8-BF49-B8F3-F74F5DF5B70C}" type="sibTrans" cxnId="{ECCA2F80-ABA1-CB41-BD3D-997AF45FCAFB}">
      <dgm:prSet/>
      <dgm:spPr>
        <a:solidFill>
          <a:srgbClr val="F66CDC"/>
        </a:solidFill>
      </dgm:spPr>
      <dgm:t>
        <a:bodyPr/>
        <a:lstStyle/>
        <a:p>
          <a:endParaRPr lang="en-US"/>
        </a:p>
      </dgm:t>
    </dgm:pt>
    <dgm:pt modelId="{4639C6C2-6EF6-8541-B191-80E6E245A29F}">
      <dgm:prSet phldrT="[Text]" custT="1"/>
      <dgm:spPr>
        <a:gradFill flip="none" rotWithShape="1">
          <a:gsLst>
            <a:gs pos="31000">
              <a:srgbClr val="F66CDC"/>
            </a:gs>
            <a:gs pos="100000">
              <a:srgbClr val="FDB4E9"/>
            </a:gs>
          </a:gsLst>
          <a:lin ang="0" scaled="1"/>
          <a:tileRect/>
        </a:gradFill>
      </dgm:spPr>
      <dgm:t>
        <a:bodyPr/>
        <a:lstStyle/>
        <a:p>
          <a:r>
            <a:rPr lang="en-US" sz="2400" dirty="0" smtClean="0">
              <a:solidFill>
                <a:schemeClr val="accent4">
                  <a:lumMod val="10000"/>
                </a:schemeClr>
              </a:solidFill>
            </a:rPr>
            <a:t>Coordination</a:t>
          </a:r>
          <a:endParaRPr lang="en-US" sz="2400" dirty="0">
            <a:solidFill>
              <a:schemeClr val="accent4">
                <a:lumMod val="10000"/>
              </a:schemeClr>
            </a:solidFill>
          </a:endParaRPr>
        </a:p>
      </dgm:t>
    </dgm:pt>
    <dgm:pt modelId="{06BA2D47-9F54-1342-B081-93343ED27ECE}" type="parTrans" cxnId="{4184D5BA-D691-4344-9CB7-F470F2126540}">
      <dgm:prSet/>
      <dgm:spPr/>
      <dgm:t>
        <a:bodyPr/>
        <a:lstStyle/>
        <a:p>
          <a:endParaRPr lang="en-US"/>
        </a:p>
      </dgm:t>
    </dgm:pt>
    <dgm:pt modelId="{18057C85-CED1-7A43-B61B-FA86142D14DB}" type="sibTrans" cxnId="{4184D5BA-D691-4344-9CB7-F470F2126540}">
      <dgm:prSet/>
      <dgm:spPr>
        <a:solidFill>
          <a:srgbClr val="C858B3"/>
        </a:solidFill>
      </dgm:spPr>
      <dgm:t>
        <a:bodyPr/>
        <a:lstStyle/>
        <a:p>
          <a:endParaRPr lang="en-US"/>
        </a:p>
      </dgm:t>
    </dgm:pt>
    <dgm:pt modelId="{FC0020CF-915E-AA43-A1D8-983FCC629EB0}">
      <dgm:prSet phldrT="[Text]" custScaleX="145349" custScaleY="87160" custRadScaleRad="104761" custRadScaleInc="24046"/>
      <dgm:spPr>
        <a:gradFill flip="none" rotWithShape="1">
          <a:gsLst>
            <a:gs pos="31000">
              <a:srgbClr val="F66CDC"/>
            </a:gs>
            <a:gs pos="100000">
              <a:srgbClr val="FDB4E9"/>
            </a:gs>
          </a:gsLst>
          <a:lin ang="0" scaled="1"/>
          <a:tileRect/>
        </a:gradFill>
      </dgm:spPr>
      <dgm:t>
        <a:bodyPr/>
        <a:lstStyle/>
        <a:p>
          <a:endParaRPr lang="en-US"/>
        </a:p>
      </dgm:t>
    </dgm:pt>
    <dgm:pt modelId="{DEC4CC0D-F157-044F-B0AE-1CC374C0630A}" type="parTrans" cxnId="{BCFBB08A-547D-814F-B983-6CCF979582B1}">
      <dgm:prSet/>
      <dgm:spPr/>
      <dgm:t>
        <a:bodyPr/>
        <a:lstStyle/>
        <a:p>
          <a:endParaRPr lang="en-US"/>
        </a:p>
      </dgm:t>
    </dgm:pt>
    <dgm:pt modelId="{2505B5B2-B8BD-3E44-B206-49E353EE6173}" type="sibTrans" cxnId="{BCFBB08A-547D-814F-B983-6CCF979582B1}">
      <dgm:prSet/>
      <dgm:spPr/>
      <dgm:t>
        <a:bodyPr/>
        <a:lstStyle/>
        <a:p>
          <a:endParaRPr lang="en-US"/>
        </a:p>
      </dgm:t>
    </dgm:pt>
    <dgm:pt modelId="{B2D47116-AFF4-174B-9BA2-4E5F4BD084AF}">
      <dgm:prSet phldrT="[Text]" custT="1"/>
      <dgm:spPr>
        <a:gradFill flip="none" rotWithShape="1">
          <a:gsLst>
            <a:gs pos="31000">
              <a:srgbClr val="F66CDC"/>
            </a:gs>
            <a:gs pos="100000">
              <a:srgbClr val="FDB4E9"/>
            </a:gs>
          </a:gsLst>
          <a:lin ang="0" scaled="1"/>
          <a:tileRect/>
        </a:gradFill>
      </dgm:spPr>
      <dgm:t>
        <a:bodyPr/>
        <a:lstStyle/>
        <a:p>
          <a:r>
            <a:rPr lang="en-US" sz="2400" dirty="0" smtClean="0">
              <a:solidFill>
                <a:schemeClr val="accent4">
                  <a:lumMod val="10000"/>
                </a:schemeClr>
              </a:solidFill>
            </a:rPr>
            <a:t>Facilities</a:t>
          </a:r>
          <a:endParaRPr lang="en-US" sz="2400" dirty="0">
            <a:solidFill>
              <a:schemeClr val="accent4">
                <a:lumMod val="10000"/>
              </a:schemeClr>
            </a:solidFill>
          </a:endParaRPr>
        </a:p>
      </dgm:t>
    </dgm:pt>
    <dgm:pt modelId="{3DCAFE97-A8FD-3349-9A16-C1E8282106E7}" type="parTrans" cxnId="{A4FD1958-5F86-A847-A97C-4E5E6D361895}">
      <dgm:prSet/>
      <dgm:spPr/>
      <dgm:t>
        <a:bodyPr/>
        <a:lstStyle/>
        <a:p>
          <a:endParaRPr lang="en-US"/>
        </a:p>
      </dgm:t>
    </dgm:pt>
    <dgm:pt modelId="{B6D15B83-E8DA-F64B-B293-D8E923040256}" type="sibTrans" cxnId="{A4FD1958-5F86-A847-A97C-4E5E6D361895}">
      <dgm:prSet/>
      <dgm:spPr>
        <a:solidFill>
          <a:srgbClr val="C858B3"/>
        </a:solidFill>
      </dgm:spPr>
      <dgm:t>
        <a:bodyPr/>
        <a:lstStyle/>
        <a:p>
          <a:endParaRPr lang="en-US"/>
        </a:p>
      </dgm:t>
    </dgm:pt>
    <dgm:pt modelId="{ADC42544-5910-9849-9077-9F8301E7F2DF}">
      <dgm:prSet phldrT="[Text]" custT="1"/>
      <dgm:spPr>
        <a:gradFill flip="none" rotWithShape="1">
          <a:gsLst>
            <a:gs pos="31000">
              <a:srgbClr val="F66CDC"/>
            </a:gs>
            <a:gs pos="100000">
              <a:srgbClr val="FDB4E9"/>
            </a:gs>
          </a:gsLst>
          <a:lin ang="0" scaled="1"/>
          <a:tileRect/>
        </a:gradFill>
      </dgm:spPr>
      <dgm:t>
        <a:bodyPr/>
        <a:lstStyle/>
        <a:p>
          <a:r>
            <a:rPr lang="en-US" sz="2400" dirty="0" smtClean="0">
              <a:solidFill>
                <a:schemeClr val="accent4">
                  <a:lumMod val="10000"/>
                </a:schemeClr>
              </a:solidFill>
            </a:rPr>
            <a:t>Politics</a:t>
          </a:r>
          <a:endParaRPr lang="en-US" sz="2400" dirty="0">
            <a:solidFill>
              <a:schemeClr val="accent4">
                <a:lumMod val="10000"/>
              </a:schemeClr>
            </a:solidFill>
          </a:endParaRPr>
        </a:p>
      </dgm:t>
    </dgm:pt>
    <dgm:pt modelId="{B8068CC6-B17D-EB40-B1A3-991DA806BA6F}" type="parTrans" cxnId="{9FFF23DA-02AD-3E46-B0F1-23F63F8E8868}">
      <dgm:prSet/>
      <dgm:spPr/>
      <dgm:t>
        <a:bodyPr/>
        <a:lstStyle/>
        <a:p>
          <a:endParaRPr lang="en-US"/>
        </a:p>
      </dgm:t>
    </dgm:pt>
    <dgm:pt modelId="{AD4CB7D3-3895-8946-BD2F-7DE9231F2FC4}" type="sibTrans" cxnId="{9FFF23DA-02AD-3E46-B0F1-23F63F8E8868}">
      <dgm:prSet/>
      <dgm:spPr>
        <a:solidFill>
          <a:srgbClr val="C858B3"/>
        </a:solidFill>
      </dgm:spPr>
      <dgm:t>
        <a:bodyPr/>
        <a:lstStyle/>
        <a:p>
          <a:endParaRPr lang="en-US"/>
        </a:p>
      </dgm:t>
    </dgm:pt>
    <dgm:pt modelId="{B5E98682-DB46-C043-AB27-FCB6BCC0459C}">
      <dgm:prSet phldrT="[Text]" custT="1"/>
      <dgm:spPr>
        <a:gradFill flip="none" rotWithShape="1">
          <a:gsLst>
            <a:gs pos="31000">
              <a:srgbClr val="F66CDC"/>
            </a:gs>
            <a:gs pos="100000">
              <a:srgbClr val="FDB4E9"/>
            </a:gs>
          </a:gsLst>
          <a:lin ang="0" scaled="1"/>
          <a:tileRect/>
        </a:gradFill>
      </dgm:spPr>
      <dgm:t>
        <a:bodyPr/>
        <a:lstStyle/>
        <a:p>
          <a:r>
            <a:rPr lang="en-US" sz="2400" dirty="0" smtClean="0">
              <a:solidFill>
                <a:schemeClr val="accent4">
                  <a:lumMod val="10000"/>
                </a:schemeClr>
              </a:solidFill>
            </a:rPr>
            <a:t>Growth</a:t>
          </a:r>
          <a:endParaRPr lang="en-US" sz="2400" dirty="0">
            <a:solidFill>
              <a:schemeClr val="accent4">
                <a:lumMod val="10000"/>
              </a:schemeClr>
            </a:solidFill>
          </a:endParaRPr>
        </a:p>
      </dgm:t>
    </dgm:pt>
    <dgm:pt modelId="{ADA42129-F1CB-7B4D-A842-71E36D044100}" type="parTrans" cxnId="{8B392FF4-5DCC-9548-89AD-0902804D1303}">
      <dgm:prSet/>
      <dgm:spPr/>
      <dgm:t>
        <a:bodyPr/>
        <a:lstStyle/>
        <a:p>
          <a:endParaRPr lang="en-US"/>
        </a:p>
      </dgm:t>
    </dgm:pt>
    <dgm:pt modelId="{6AF378AE-6D7C-0044-8371-A0944D483676}" type="sibTrans" cxnId="{8B392FF4-5DCC-9548-89AD-0902804D1303}">
      <dgm:prSet/>
      <dgm:spPr>
        <a:solidFill>
          <a:srgbClr val="C858B3"/>
        </a:solidFill>
      </dgm:spPr>
      <dgm:t>
        <a:bodyPr/>
        <a:lstStyle/>
        <a:p>
          <a:endParaRPr lang="en-US"/>
        </a:p>
      </dgm:t>
    </dgm:pt>
    <dgm:pt modelId="{73F0325C-07A0-489C-A2F0-C4814C89A983}" type="pres">
      <dgm:prSet presAssocID="{1FB399DE-3A62-41A7-A0B7-07D8165DF9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DFDC70-95DE-4703-A296-8AC606EFFC4D}" type="pres">
      <dgm:prSet presAssocID="{4D93DE9E-D137-4085-8CCB-8C2EF7FD28C2}" presName="centerShape" presStyleLbl="node0" presStyleIdx="0" presStyleCnt="1" custScaleX="132513" custScaleY="101639" custLinFactNeighborX="-524" custLinFactNeighborY="-1164"/>
      <dgm:spPr/>
      <dgm:t>
        <a:bodyPr/>
        <a:lstStyle/>
        <a:p>
          <a:endParaRPr lang="en-US"/>
        </a:p>
      </dgm:t>
    </dgm:pt>
    <dgm:pt modelId="{05C98FCB-258D-457C-8B46-6CC322BA84D1}" type="pres">
      <dgm:prSet presAssocID="{A99E0743-2BCA-4CDE-8921-43F4DB4CD8C1}" presName="node" presStyleLbl="node1" presStyleIdx="0" presStyleCnt="6" custScaleX="151994" custScaleY="87160" custRadScaleRad="102255" custRadScaleInc="-4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45507-CF02-461E-8952-9E060F3E0DAD}" type="pres">
      <dgm:prSet presAssocID="{A99E0743-2BCA-4CDE-8921-43F4DB4CD8C1}" presName="dummy" presStyleCnt="0"/>
      <dgm:spPr/>
      <dgm:t>
        <a:bodyPr/>
        <a:lstStyle/>
        <a:p>
          <a:endParaRPr lang="en-US"/>
        </a:p>
      </dgm:t>
    </dgm:pt>
    <dgm:pt modelId="{A3A2855E-B075-4539-89D1-31FDFD110554}" type="pres">
      <dgm:prSet presAssocID="{518EC093-CAE6-40B0-A671-3ACD5703811E}" presName="sibTrans" presStyleLbl="sibTrans2D1" presStyleIdx="0" presStyleCnt="6"/>
      <dgm:spPr/>
      <dgm:t>
        <a:bodyPr/>
        <a:lstStyle/>
        <a:p>
          <a:endParaRPr lang="en-US"/>
        </a:p>
      </dgm:t>
    </dgm:pt>
    <dgm:pt modelId="{07111C0A-8BB9-5C46-817F-8FE2A9A52CB3}" type="pres">
      <dgm:prSet presAssocID="{4639C6C2-6EF6-8541-B191-80E6E245A29F}" presName="node" presStyleLbl="node1" presStyleIdx="1" presStyleCnt="6" custScaleX="160093" custScaleY="87160" custRadScaleRad="104761" custRadScaleInc="24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4D62E-C161-FF4E-B0B0-C24EB51A533D}" type="pres">
      <dgm:prSet presAssocID="{4639C6C2-6EF6-8541-B191-80E6E245A29F}" presName="dummy" presStyleCnt="0"/>
      <dgm:spPr/>
    </dgm:pt>
    <dgm:pt modelId="{E227C16B-E022-D14C-ABEF-6CAE101E1CAC}" type="pres">
      <dgm:prSet presAssocID="{18057C85-CED1-7A43-B61B-FA86142D14DB}" presName="sibTrans" presStyleLbl="sibTrans2D1" presStyleIdx="1" presStyleCnt="6"/>
      <dgm:spPr/>
      <dgm:t>
        <a:bodyPr/>
        <a:lstStyle/>
        <a:p>
          <a:endParaRPr lang="en-US"/>
        </a:p>
      </dgm:t>
    </dgm:pt>
    <dgm:pt modelId="{F6446CF7-E53C-0B46-8AC7-C42DF006763F}" type="pres">
      <dgm:prSet presAssocID="{92140FB2-7192-EC4D-961C-E84F2BCA923A}" presName="node" presStyleLbl="node1" presStyleIdx="2" presStyleCnt="6" custScaleX="149755" custScaleY="85067" custRadScaleRad="105792" custRadScaleInc="-10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82E2E-B744-FD47-974E-5DFE69DDEC72}" type="pres">
      <dgm:prSet presAssocID="{92140FB2-7192-EC4D-961C-E84F2BCA923A}" presName="dummy" presStyleCnt="0"/>
      <dgm:spPr/>
    </dgm:pt>
    <dgm:pt modelId="{F6225790-A1FE-EF42-9998-6C12271E87FA}" type="pres">
      <dgm:prSet presAssocID="{92C61DE2-0AB8-BF49-B8F3-F74F5DF5B70C}" presName="sibTrans" presStyleLbl="sibTrans2D1" presStyleIdx="2" presStyleCnt="6"/>
      <dgm:spPr/>
      <dgm:t>
        <a:bodyPr/>
        <a:lstStyle/>
        <a:p>
          <a:endParaRPr lang="en-US"/>
        </a:p>
      </dgm:t>
    </dgm:pt>
    <dgm:pt modelId="{DA47D4BE-439E-CA4F-8BE3-E9E0977FCC46}" type="pres">
      <dgm:prSet presAssocID="{B2D47116-AFF4-174B-9BA2-4E5F4BD084AF}" presName="node" presStyleLbl="node1" presStyleIdx="3" presStyleCnt="6" custScaleX="158596" custScaleY="87160" custRadScaleRad="107144" custRadScaleInc="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5196-E2B1-374D-93B4-34BDD1CE4448}" type="pres">
      <dgm:prSet presAssocID="{B2D47116-AFF4-174B-9BA2-4E5F4BD084AF}" presName="dummy" presStyleCnt="0"/>
      <dgm:spPr/>
    </dgm:pt>
    <dgm:pt modelId="{1ED2DCEA-3BFD-064B-8E8F-F35567BEE3E6}" type="pres">
      <dgm:prSet presAssocID="{B6D15B83-E8DA-F64B-B293-D8E92304025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17F5FF0B-637B-AE4E-BBA9-CB0F265C464B}" type="pres">
      <dgm:prSet presAssocID="{ADC42544-5910-9849-9077-9F8301E7F2DF}" presName="node" presStyleLbl="node1" presStyleIdx="4" presStyleCnt="6" custScaleX="157552" custScaleY="87160" custRadScaleRad="108944" custRadScaleInc="21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838DA-7461-3940-8104-062E1E60F015}" type="pres">
      <dgm:prSet presAssocID="{ADC42544-5910-9849-9077-9F8301E7F2DF}" presName="dummy" presStyleCnt="0"/>
      <dgm:spPr/>
    </dgm:pt>
    <dgm:pt modelId="{257DA7E5-3101-454A-B6F2-412F3DCFEC23}" type="pres">
      <dgm:prSet presAssocID="{AD4CB7D3-3895-8946-BD2F-7DE9231F2FC4}" presName="sibTrans" presStyleLbl="sibTrans2D1" presStyleIdx="4" presStyleCnt="6"/>
      <dgm:spPr/>
      <dgm:t>
        <a:bodyPr/>
        <a:lstStyle/>
        <a:p>
          <a:endParaRPr lang="en-US"/>
        </a:p>
      </dgm:t>
    </dgm:pt>
    <dgm:pt modelId="{43228DF4-3681-FB4C-A3C4-B280A23FB1A2}" type="pres">
      <dgm:prSet presAssocID="{B5E98682-DB46-C043-AB27-FCB6BCC0459C}" presName="node" presStyleLbl="node1" presStyleIdx="5" presStyleCnt="6" custScaleX="155460" custScaleY="87160" custRadScaleRad="107848" custRadScaleInc="-27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0FE3F-00BA-EC43-BA4E-CABBF7C975E1}" type="pres">
      <dgm:prSet presAssocID="{B5E98682-DB46-C043-AB27-FCB6BCC0459C}" presName="dummy" presStyleCnt="0"/>
      <dgm:spPr/>
    </dgm:pt>
    <dgm:pt modelId="{744B0EC9-1914-CB4F-B58B-E5ADA1484034}" type="pres">
      <dgm:prSet presAssocID="{6AF378AE-6D7C-0044-8371-A0944D483676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3F0BAE5D-2638-7346-83AB-EBC29AEB9042}" srcId="{1FB399DE-3A62-41A7-A0B7-07D8165DF975}" destId="{5E25896E-6EA6-F54B-93DA-4EFABD52D8BD}" srcOrd="1" destOrd="0" parTransId="{0F6BA292-53D8-2C46-87A5-2A6C605E6FCC}" sibTransId="{4F673595-DBA2-A647-905A-70E190ECB3BA}"/>
    <dgm:cxn modelId="{C9D4967D-E0F2-D047-B209-93418A4D81B0}" type="presOf" srcId="{6AF378AE-6D7C-0044-8371-A0944D483676}" destId="{744B0EC9-1914-CB4F-B58B-E5ADA1484034}" srcOrd="0" destOrd="0" presId="urn:microsoft.com/office/officeart/2005/8/layout/radial6"/>
    <dgm:cxn modelId="{384E7BA9-7103-D045-B13B-D3CF7F3D12D5}" type="presOf" srcId="{18057C85-CED1-7A43-B61B-FA86142D14DB}" destId="{E227C16B-E022-D14C-ABEF-6CAE101E1CAC}" srcOrd="0" destOrd="0" presId="urn:microsoft.com/office/officeart/2005/8/layout/radial6"/>
    <dgm:cxn modelId="{B65228E0-8348-674D-851B-88CE524EA790}" type="presOf" srcId="{4639C6C2-6EF6-8541-B191-80E6E245A29F}" destId="{07111C0A-8BB9-5C46-817F-8FE2A9A52CB3}" srcOrd="0" destOrd="0" presId="urn:microsoft.com/office/officeart/2005/8/layout/radial6"/>
    <dgm:cxn modelId="{A4FD1958-5F86-A847-A97C-4E5E6D361895}" srcId="{4D93DE9E-D137-4085-8CCB-8C2EF7FD28C2}" destId="{B2D47116-AFF4-174B-9BA2-4E5F4BD084AF}" srcOrd="3" destOrd="0" parTransId="{3DCAFE97-A8FD-3349-9A16-C1E8282106E7}" sibTransId="{B6D15B83-E8DA-F64B-B293-D8E923040256}"/>
    <dgm:cxn modelId="{507D9CFE-D3DB-8C47-9A9D-86B2ED91A35F}" type="presOf" srcId="{92140FB2-7192-EC4D-961C-E84F2BCA923A}" destId="{F6446CF7-E53C-0B46-8AC7-C42DF006763F}" srcOrd="0" destOrd="0" presId="urn:microsoft.com/office/officeart/2005/8/layout/radial6"/>
    <dgm:cxn modelId="{412AB726-0A6D-9A48-9517-F16CAC46CFF5}" type="presOf" srcId="{518EC093-CAE6-40B0-A671-3ACD5703811E}" destId="{A3A2855E-B075-4539-89D1-31FDFD110554}" srcOrd="0" destOrd="0" presId="urn:microsoft.com/office/officeart/2005/8/layout/radial6"/>
    <dgm:cxn modelId="{0C57D516-C089-B944-B5AC-41783F08B050}" srcId="{1FB399DE-3A62-41A7-A0B7-07D8165DF975}" destId="{86E2AADE-0526-1A4E-ABF6-A4D96FB60637}" srcOrd="2" destOrd="0" parTransId="{52C3A00E-90DD-754B-BBA8-DE08598BDF72}" sibTransId="{A9A9CA41-3F3A-5541-9161-5FE1EA5A7B93}"/>
    <dgm:cxn modelId="{ECCA2F80-ABA1-CB41-BD3D-997AF45FCAFB}" srcId="{4D93DE9E-D137-4085-8CCB-8C2EF7FD28C2}" destId="{92140FB2-7192-EC4D-961C-E84F2BCA923A}" srcOrd="2" destOrd="0" parTransId="{447E03B4-0146-7845-8498-9AC90B92E859}" sibTransId="{92C61DE2-0AB8-BF49-B8F3-F74F5DF5B70C}"/>
    <dgm:cxn modelId="{59B48D11-2EF6-9749-8E61-07A50BC18D17}" type="presOf" srcId="{AD4CB7D3-3895-8946-BD2F-7DE9231F2FC4}" destId="{257DA7E5-3101-454A-B6F2-412F3DCFEC23}" srcOrd="0" destOrd="0" presId="urn:microsoft.com/office/officeart/2005/8/layout/radial6"/>
    <dgm:cxn modelId="{B034B61C-E1FA-0945-90EA-EFA351D1AA68}" type="presOf" srcId="{92C61DE2-0AB8-BF49-B8F3-F74F5DF5B70C}" destId="{F6225790-A1FE-EF42-9998-6C12271E87FA}" srcOrd="0" destOrd="0" presId="urn:microsoft.com/office/officeart/2005/8/layout/radial6"/>
    <dgm:cxn modelId="{BA8C7D04-C523-514E-99A8-EEB28EE87D79}" type="presOf" srcId="{B6D15B83-E8DA-F64B-B293-D8E923040256}" destId="{1ED2DCEA-3BFD-064B-8E8F-F35567BEE3E6}" srcOrd="0" destOrd="0" presId="urn:microsoft.com/office/officeart/2005/8/layout/radial6"/>
    <dgm:cxn modelId="{DFEEF58A-5036-6B4A-AB1F-A01EE1CB0C7D}" type="presOf" srcId="{B5E98682-DB46-C043-AB27-FCB6BCC0459C}" destId="{43228DF4-3681-FB4C-A3C4-B280A23FB1A2}" srcOrd="0" destOrd="0" presId="urn:microsoft.com/office/officeart/2005/8/layout/radial6"/>
    <dgm:cxn modelId="{C7D5C609-14C1-644C-8AED-380B510C8CED}" type="presOf" srcId="{B2D47116-AFF4-174B-9BA2-4E5F4BD084AF}" destId="{DA47D4BE-439E-CA4F-8BE3-E9E0977FCC46}" srcOrd="0" destOrd="0" presId="urn:microsoft.com/office/officeart/2005/8/layout/radial6"/>
    <dgm:cxn modelId="{8B392FF4-5DCC-9548-89AD-0902804D1303}" srcId="{4D93DE9E-D137-4085-8CCB-8C2EF7FD28C2}" destId="{B5E98682-DB46-C043-AB27-FCB6BCC0459C}" srcOrd="5" destOrd="0" parTransId="{ADA42129-F1CB-7B4D-A842-71E36D044100}" sibTransId="{6AF378AE-6D7C-0044-8371-A0944D483676}"/>
    <dgm:cxn modelId="{707A8390-3361-475E-B603-9AA954599598}" srcId="{4D93DE9E-D137-4085-8CCB-8C2EF7FD28C2}" destId="{A99E0743-2BCA-4CDE-8921-43F4DB4CD8C1}" srcOrd="0" destOrd="0" parTransId="{88AF119E-0602-44A6-AD56-7D82E8C71E17}" sibTransId="{518EC093-CAE6-40B0-A671-3ACD5703811E}"/>
    <dgm:cxn modelId="{D3EA3A91-482C-9842-A895-788822F1F540}" type="presOf" srcId="{ADC42544-5910-9849-9077-9F8301E7F2DF}" destId="{17F5FF0B-637B-AE4E-BBA9-CB0F265C464B}" srcOrd="0" destOrd="0" presId="urn:microsoft.com/office/officeart/2005/8/layout/radial6"/>
    <dgm:cxn modelId="{34B817D2-4FBA-3A49-AD29-9A46FEFADBA6}" type="presOf" srcId="{A99E0743-2BCA-4CDE-8921-43F4DB4CD8C1}" destId="{05C98FCB-258D-457C-8B46-6CC322BA84D1}" srcOrd="0" destOrd="0" presId="urn:microsoft.com/office/officeart/2005/8/layout/radial6"/>
    <dgm:cxn modelId="{4184D5BA-D691-4344-9CB7-F470F2126540}" srcId="{4D93DE9E-D137-4085-8CCB-8C2EF7FD28C2}" destId="{4639C6C2-6EF6-8541-B191-80E6E245A29F}" srcOrd="1" destOrd="0" parTransId="{06BA2D47-9F54-1342-B081-93343ED27ECE}" sibTransId="{18057C85-CED1-7A43-B61B-FA86142D14DB}"/>
    <dgm:cxn modelId="{9FFF23DA-02AD-3E46-B0F1-23F63F8E8868}" srcId="{4D93DE9E-D137-4085-8CCB-8C2EF7FD28C2}" destId="{ADC42544-5910-9849-9077-9F8301E7F2DF}" srcOrd="4" destOrd="0" parTransId="{B8068CC6-B17D-EB40-B1A3-991DA806BA6F}" sibTransId="{AD4CB7D3-3895-8946-BD2F-7DE9231F2FC4}"/>
    <dgm:cxn modelId="{BCFBB08A-547D-814F-B983-6CCF979582B1}" srcId="{1FB399DE-3A62-41A7-A0B7-07D8165DF975}" destId="{FC0020CF-915E-AA43-A1D8-983FCC629EB0}" srcOrd="3" destOrd="0" parTransId="{DEC4CC0D-F157-044F-B0AE-1CC374C0630A}" sibTransId="{2505B5B2-B8BD-3E44-B206-49E353EE6173}"/>
    <dgm:cxn modelId="{53689700-4D1E-44EB-8903-9605A06BBB81}" srcId="{1FB399DE-3A62-41A7-A0B7-07D8165DF975}" destId="{4D93DE9E-D137-4085-8CCB-8C2EF7FD28C2}" srcOrd="0" destOrd="0" parTransId="{AFD3D532-AB7D-418C-AC46-F964CD74ED08}" sibTransId="{09A8DEA0-7EC8-46D5-BC0C-3AA9A858C481}"/>
    <dgm:cxn modelId="{EBCC7BE7-CB83-F440-B834-2F17BD91BDAE}" type="presOf" srcId="{4D93DE9E-D137-4085-8CCB-8C2EF7FD28C2}" destId="{B4DFDC70-95DE-4703-A296-8AC606EFFC4D}" srcOrd="0" destOrd="0" presId="urn:microsoft.com/office/officeart/2005/8/layout/radial6"/>
    <dgm:cxn modelId="{46E31D24-F16F-564E-9885-2240237A045F}" type="presOf" srcId="{1FB399DE-3A62-41A7-A0B7-07D8165DF975}" destId="{73F0325C-07A0-489C-A2F0-C4814C89A983}" srcOrd="0" destOrd="0" presId="urn:microsoft.com/office/officeart/2005/8/layout/radial6"/>
    <dgm:cxn modelId="{C098D143-81FC-924A-A275-15D99B5B100A}" type="presParOf" srcId="{73F0325C-07A0-489C-A2F0-C4814C89A983}" destId="{B4DFDC70-95DE-4703-A296-8AC606EFFC4D}" srcOrd="0" destOrd="0" presId="urn:microsoft.com/office/officeart/2005/8/layout/radial6"/>
    <dgm:cxn modelId="{C4983290-C6DE-B846-A7E0-24D8C26DCCCB}" type="presParOf" srcId="{73F0325C-07A0-489C-A2F0-C4814C89A983}" destId="{05C98FCB-258D-457C-8B46-6CC322BA84D1}" srcOrd="1" destOrd="0" presId="urn:microsoft.com/office/officeart/2005/8/layout/radial6"/>
    <dgm:cxn modelId="{C97AE677-01D5-904C-98C4-ED03D857F317}" type="presParOf" srcId="{73F0325C-07A0-489C-A2F0-C4814C89A983}" destId="{84C45507-CF02-461E-8952-9E060F3E0DAD}" srcOrd="2" destOrd="0" presId="urn:microsoft.com/office/officeart/2005/8/layout/radial6"/>
    <dgm:cxn modelId="{41B5E744-9A40-DA4C-9B25-D7F73116417C}" type="presParOf" srcId="{73F0325C-07A0-489C-A2F0-C4814C89A983}" destId="{A3A2855E-B075-4539-89D1-31FDFD110554}" srcOrd="3" destOrd="0" presId="urn:microsoft.com/office/officeart/2005/8/layout/radial6"/>
    <dgm:cxn modelId="{1A35343A-E05D-064B-A32A-CE13FD5FBE48}" type="presParOf" srcId="{73F0325C-07A0-489C-A2F0-C4814C89A983}" destId="{07111C0A-8BB9-5C46-817F-8FE2A9A52CB3}" srcOrd="4" destOrd="0" presId="urn:microsoft.com/office/officeart/2005/8/layout/radial6"/>
    <dgm:cxn modelId="{303F4C4A-8933-9548-AEDD-76935A54FAC8}" type="presParOf" srcId="{73F0325C-07A0-489C-A2F0-C4814C89A983}" destId="{6AF4D62E-C161-FF4E-B0B0-C24EB51A533D}" srcOrd="5" destOrd="0" presId="urn:microsoft.com/office/officeart/2005/8/layout/radial6"/>
    <dgm:cxn modelId="{9FB4CECB-619F-2740-9451-17091863BA7A}" type="presParOf" srcId="{73F0325C-07A0-489C-A2F0-C4814C89A983}" destId="{E227C16B-E022-D14C-ABEF-6CAE101E1CAC}" srcOrd="6" destOrd="0" presId="urn:microsoft.com/office/officeart/2005/8/layout/radial6"/>
    <dgm:cxn modelId="{6B8702E6-F320-D94C-8E2F-CDA677CD2CB6}" type="presParOf" srcId="{73F0325C-07A0-489C-A2F0-C4814C89A983}" destId="{F6446CF7-E53C-0B46-8AC7-C42DF006763F}" srcOrd="7" destOrd="0" presId="urn:microsoft.com/office/officeart/2005/8/layout/radial6"/>
    <dgm:cxn modelId="{6EEDC4FF-B465-8E49-95DE-9BC9BA09F127}" type="presParOf" srcId="{73F0325C-07A0-489C-A2F0-C4814C89A983}" destId="{CC882E2E-B744-FD47-974E-5DFE69DDEC72}" srcOrd="8" destOrd="0" presId="urn:microsoft.com/office/officeart/2005/8/layout/radial6"/>
    <dgm:cxn modelId="{5679A5D1-4140-FA46-BF77-35F436982D41}" type="presParOf" srcId="{73F0325C-07A0-489C-A2F0-C4814C89A983}" destId="{F6225790-A1FE-EF42-9998-6C12271E87FA}" srcOrd="9" destOrd="0" presId="urn:microsoft.com/office/officeart/2005/8/layout/radial6"/>
    <dgm:cxn modelId="{8905BDE6-E664-9B46-9C7F-D020436204DA}" type="presParOf" srcId="{73F0325C-07A0-489C-A2F0-C4814C89A983}" destId="{DA47D4BE-439E-CA4F-8BE3-E9E0977FCC46}" srcOrd="10" destOrd="0" presId="urn:microsoft.com/office/officeart/2005/8/layout/radial6"/>
    <dgm:cxn modelId="{B1328013-6110-3A4E-832F-9B34346EDB96}" type="presParOf" srcId="{73F0325C-07A0-489C-A2F0-C4814C89A983}" destId="{67245196-E2B1-374D-93B4-34BDD1CE4448}" srcOrd="11" destOrd="0" presId="urn:microsoft.com/office/officeart/2005/8/layout/radial6"/>
    <dgm:cxn modelId="{10113D25-154A-D54A-AB7E-FB5A9499877F}" type="presParOf" srcId="{73F0325C-07A0-489C-A2F0-C4814C89A983}" destId="{1ED2DCEA-3BFD-064B-8E8F-F35567BEE3E6}" srcOrd="12" destOrd="0" presId="urn:microsoft.com/office/officeart/2005/8/layout/radial6"/>
    <dgm:cxn modelId="{63561496-ECD7-1E43-9796-5CAF38152362}" type="presParOf" srcId="{73F0325C-07A0-489C-A2F0-C4814C89A983}" destId="{17F5FF0B-637B-AE4E-BBA9-CB0F265C464B}" srcOrd="13" destOrd="0" presId="urn:microsoft.com/office/officeart/2005/8/layout/radial6"/>
    <dgm:cxn modelId="{222DBB52-EFF5-9347-8EF7-DFC57BCB3EBE}" type="presParOf" srcId="{73F0325C-07A0-489C-A2F0-C4814C89A983}" destId="{66B838DA-7461-3940-8104-062E1E60F015}" srcOrd="14" destOrd="0" presId="urn:microsoft.com/office/officeart/2005/8/layout/radial6"/>
    <dgm:cxn modelId="{421857C1-464A-5440-905C-C4276BDC8D69}" type="presParOf" srcId="{73F0325C-07A0-489C-A2F0-C4814C89A983}" destId="{257DA7E5-3101-454A-B6F2-412F3DCFEC23}" srcOrd="15" destOrd="0" presId="urn:microsoft.com/office/officeart/2005/8/layout/radial6"/>
    <dgm:cxn modelId="{BE6F8B15-FEE3-354D-BF70-9C3857718A1D}" type="presParOf" srcId="{73F0325C-07A0-489C-A2F0-C4814C89A983}" destId="{43228DF4-3681-FB4C-A3C4-B280A23FB1A2}" srcOrd="16" destOrd="0" presId="urn:microsoft.com/office/officeart/2005/8/layout/radial6"/>
    <dgm:cxn modelId="{156858B5-B2EB-5E43-95DC-DD899F302A8D}" type="presParOf" srcId="{73F0325C-07A0-489C-A2F0-C4814C89A983}" destId="{57E0FE3F-00BA-EC43-BA4E-CABBF7C975E1}" srcOrd="17" destOrd="0" presId="urn:microsoft.com/office/officeart/2005/8/layout/radial6"/>
    <dgm:cxn modelId="{E31B98EF-F7D3-2443-A7CC-63C0D03CDDD6}" type="presParOf" srcId="{73F0325C-07A0-489C-A2F0-C4814C89A983}" destId="{744B0EC9-1914-CB4F-B58B-E5ADA1484034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975" y="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7730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975" y="887730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22399002-6C88-46E8-8B15-AFC9C7806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3933B13F-4EBB-458A-8B16-9B358CB004D1}" type="datetime1">
              <a:rPr lang="en-US"/>
              <a:pPr>
                <a:defRPr/>
              </a:pPr>
              <a:t>12/8/2011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38650"/>
            <a:ext cx="5635625" cy="4205288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DBB7B961-6EA6-47EA-B782-049AF0331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Have been teaching with MPS since its inception in 1999.  My MPS class are my favorites to teach.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At some point, acknowledge other MPS instructors attending session:  Rich, Kathy, Mo, Doli, Mehrdad, Nina, KJ, Barbara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6FDD0B-7A6A-49B3-863F-F97945BA4D03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DOLI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35E2B1-F9FA-412A-A81D-648B1E8E3D14}" type="slidenum">
              <a:rPr lang="en-US" smtClean="0"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DOLI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Weekly team meetings: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Plan activities, e.g. ceremony, speakers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Support group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9A552D-F00B-4FCF-9C16-22CF2975C075}" type="slidenum">
              <a:rPr lang="en-US" smtClean="0"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990975" y="887730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62" tIns="46831" rIns="93662" bIns="46831" anchor="b"/>
          <a:lstStyle/>
          <a:p>
            <a:pPr algn="r" eaLnBrk="0" hangingPunct="0"/>
            <a:fld id="{D77FC47C-29C9-4E7A-858F-8122BF758076}" type="slidenum">
              <a:rPr lang="en-US" sz="1200"/>
              <a:pPr algn="r" eaLnBrk="0" hangingPunct="0"/>
              <a:t>12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Website is still under construction – application is up, but students cannot apply online to program – working on getting the application submission secure so that students can apply online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6FF1B1-754F-4130-841A-E8E1523B5FB6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2B0748-139B-41D2-A0AD-2707EE6B7722}" type="slidenum">
              <a:rPr lang="en-US" smtClean="0"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588ED4-0DE5-4186-A1BD-451D611156D7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3363" indent="-233363"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Prealgebra strand was added fall 2006 - </a:t>
            </a:r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3990975" y="887730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62" tIns="46831" rIns="93662" bIns="46831" anchor="b"/>
          <a:lstStyle/>
          <a:p>
            <a:pPr algn="r" eaLnBrk="0" hangingPunct="0"/>
            <a:fld id="{F2E8BA11-9190-4FD0-86D1-9C3647BE7024}" type="slidenum">
              <a:rPr lang="en-US" sz="1200"/>
              <a:pPr algn="r" eaLnBrk="0" hangingPunct="0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3363" indent="-233363"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9EB83A-7D1D-4644-B7DD-3EB12932EB5D}" type="slidenum">
              <a:rPr lang="en-US" smtClean="0"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3363" indent="-233363"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Times New Roman" pitchFamily="18" charset="0"/>
              </a:rPr>
              <a:t>One teacher with MPS and non-MPS classes comparison</a:t>
            </a:r>
          </a:p>
          <a:p>
            <a:pPr marL="233363" indent="-233363"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Times New Roman" pitchFamily="18" charset="0"/>
              </a:rPr>
              <a:t>Several years of data over time teaching in MPS</a:t>
            </a:r>
          </a:p>
          <a:p>
            <a:pPr marL="233363" indent="-233363"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Times New Roman" pitchFamily="18" charset="0"/>
              </a:rPr>
              <a:t>Addresses question “Students do better because instructors better – or instructors are easier”</a:t>
            </a: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6F2C23-FF84-4CF3-B2C6-CBFCE2FB29F4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Students have often had multiple failures – low confidence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Low progression in moving from course to course in the sequence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7038CF-7997-494A-8873-8A1753E4385A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/>
                <a:cs typeface="ＭＳ Ｐゴシック"/>
              </a:rPr>
              <a:t>Under- represented: Af Am, Hispanic, Native Am, Filipino, Multiple race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F4B401-2021-4304-ABD6-9A47885F6DB7}" type="slidenum">
              <a:rPr lang="en-US" smtClean="0">
                <a:ea typeface="ＭＳ Ｐゴシック"/>
                <a:cs typeface="ＭＳ Ｐゴシック"/>
              </a:rPr>
              <a:pPr/>
              <a:t>25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Hard to find a time when all faculty available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Often, best tutors are former MPS students because they know how the program works</a:t>
            </a: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076956-1BD1-4752-83DF-1B444138F387}" type="slidenum">
              <a:rPr lang="en-US" smtClean="0">
                <a:ea typeface="ＭＳ Ｐゴシック"/>
                <a:cs typeface="ＭＳ Ｐゴシック"/>
              </a:rPr>
              <a:pPr/>
              <a:t>26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Not the typical role for Counselors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Don’t always recognize the connection between performance in class and personal issues of students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Budget constraints make it hard to release counselors to program</a:t>
            </a:r>
          </a:p>
          <a:p>
            <a:pPr marL="0" lvl="1"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Arial" charset="0"/>
              </a:rPr>
              <a:t>Fall 2010 – 750+ applications for 220 spots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07AE8C-E443-4CA8-B5DA-A7179A7EA7B4}" type="slidenum">
              <a:rPr lang="en-US" smtClean="0">
                <a:ea typeface="ＭＳ Ｐゴシック"/>
                <a:cs typeface="ＭＳ Ｐゴシック"/>
              </a:rPr>
              <a:pPr/>
              <a:t>27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Arial" charset="0"/>
              </a:rPr>
              <a:t>Each additional MPS section means another regular section NOT offered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26ECA9-39DC-41F6-B600-168B5F6411B6}" type="slidenum">
              <a:rPr lang="en-US" smtClean="0">
                <a:ea typeface="ＭＳ Ｐゴシック"/>
                <a:cs typeface="ＭＳ Ｐゴシック"/>
              </a:rPr>
              <a:pPr/>
              <a:t>28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Arial" charset="0"/>
              </a:rPr>
              <a:t>Conflicting Philosophies regarding role of counselors and instructors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B0F907-99EB-4EFF-80D7-58624CBE3801}" type="slidenum">
              <a:rPr lang="en-US" smtClean="0">
                <a:ea typeface="ＭＳ Ｐゴシック"/>
                <a:cs typeface="ＭＳ Ｐゴシック"/>
              </a:rPr>
              <a:pPr/>
              <a:t>29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Arial" charset="0"/>
              </a:rPr>
              <a:t>Recruitment and Training: instructors, counselors and tutors; need careful recruitment, new members need to understand and embrace the philosophy and culture of MPS</a:t>
            </a:r>
          </a:p>
          <a:p>
            <a:pPr marL="0" lvl="1"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ea typeface="ＭＳ Ｐゴシック"/>
                <a:cs typeface="Arial" charset="0"/>
              </a:rPr>
              <a:t>Coordination: communication, etc.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341FB1-9E99-4A2E-AC9A-CB59FAF938B4}" type="slidenum">
              <a:rPr lang="en-US" smtClean="0">
                <a:ea typeface="ＭＳ Ｐゴシック"/>
                <a:cs typeface="ＭＳ Ｐゴシック"/>
              </a:rPr>
              <a:pPr/>
              <a:t>30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6340E2-C4FB-43EF-AD7C-0FDBD3EC17B0}" type="slidenum">
              <a:rPr lang="en-US" smtClean="0">
                <a:ea typeface="ＭＳ Ｐゴシック"/>
                <a:cs typeface="ＭＳ Ｐゴシック"/>
              </a:rPr>
              <a:pPr/>
              <a:t>31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/>
                <a:cs typeface="ＭＳ Ｐゴシック"/>
              </a:rPr>
              <a:t>CCC Senate Exemplary Program – were nominated again this year.  Did not receive it.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MPS is also part of BSI Trainings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Current DA Student Body Funding is $42,000.  One year they increased what we asked for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Eleven years – 1999 was first year under MPS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Pilot program in 1997-98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Counselor attends class during the second hour – provides immediate intervention to students.  Deals with attendance, HW, grade issues.  These often lead to interventions for personal issues that interfere with learning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As a cohort – Students encourage each other – become part of the group – want to succeed with the group.  Bond with instructor – instructor bonds with them – instructor is invested in having the students succeed.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A87DE5-8417-4EFB-BF56-795C99683B3B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Use ‘assessment’ when discussing data</a:t>
            </a: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BD0207-E261-47A7-8FA6-2BD51529A160}" type="slidenum">
              <a:rPr lang="en-US" smtClean="0">
                <a:ea typeface="ＭＳ Ｐゴシック"/>
                <a:cs typeface="ＭＳ Ｐゴシック"/>
              </a:rPr>
              <a:pPr/>
              <a:t>33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MPS Website still being developed</a:t>
            </a: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6F48DA-244D-4CEC-8028-C7580E31205A}" type="slidenum">
              <a:rPr lang="en-US" smtClean="0">
                <a:ea typeface="ＭＳ Ｐゴシック"/>
                <a:cs typeface="ＭＳ Ｐゴシック"/>
              </a:rPr>
              <a:pPr/>
              <a:t>34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6AF014-A863-4445-81E7-CDE93E22CDBB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Students must apply to program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Orientation occurs on first day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Copy of student contract is in packet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Presently we have 1 full time counselor(covers 3 classes) and 3 academic advisors (total 30 hours in/out of class) – process apps – some cover classes as counselor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F057EF-EB25-4BFF-BE23-6DAF85E90CAD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0696B1-BEF2-4F65-A7B2-11074F64E7C3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Required Attendance – reinforce that failing students will often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drop if they aren’t mandated to go to tutoring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290B8B-E030-442C-B929-BD18AFBA5B0A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/>
                <a:cs typeface="ＭＳ Ｐゴシック"/>
              </a:rPr>
              <a:t>DOLI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A11A6C-55E4-48C8-9A18-035E57ACB455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7714E-48D6-4954-A5F8-967926ABA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50E7E-05A8-4B06-A2F4-7512B8E10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6D33-805A-4F04-896D-E8A6E12F4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928-C1C7-4681-812E-C1E832897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A641E-0151-466C-8D80-2F46ACA8D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5AB3-D263-4584-8F17-FEA075FFC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7BD44-F1B4-4846-A765-5A88B2618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7F31-3155-4447-A5DD-D6E7765A2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917A0-3445-4AEC-8F52-C96FAD642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9C135-4273-496A-8A97-7FD3C752F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908ED-C932-4C84-844D-CB7C26910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80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A47444D1-8405-4DED-9B94-979FB5196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nebula.deanza.edu/PSME_Division/MPS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ccbsi.org/literature-revie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</a:rPr>
              <a:t>Math Performance Success</a:t>
            </a:r>
            <a:endParaRPr lang="en-US" sz="3200" smtClean="0">
              <a:solidFill>
                <a:srgbClr val="C00000"/>
              </a:solidFill>
            </a:endParaRPr>
          </a:p>
        </p:txBody>
      </p:sp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685800" y="46482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/>
              <a:t>Diane Mathios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/>
              <a:t>mathiosdiane@deanza.edu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/>
              <a:t>De Anza College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028E35-444B-47F6-B33C-A7F227622C39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15364" name="Picture 6" descr="mps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905000"/>
            <a:ext cx="4038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848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+mj-ea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+mj-ea"/>
              </a:rPr>
              <a:t>Program Structure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2286000"/>
            <a:ext cx="8077200" cy="4191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endParaRPr lang="en-US" smtClean="0"/>
          </a:p>
          <a:p>
            <a:pPr lvl="1" eaLnBrk="1" hangingPunct="1">
              <a:lnSpc>
                <a:spcPct val="160000"/>
              </a:lnSpc>
              <a:buFont typeface="Arial" charset="0"/>
              <a:buChar char="•"/>
            </a:pPr>
            <a:r>
              <a:rPr lang="en-US" smtClean="0"/>
              <a:t>10 Hours per Week (5 units)</a:t>
            </a:r>
          </a:p>
          <a:p>
            <a:pPr lvl="1" eaLnBrk="1" hangingPunct="1">
              <a:lnSpc>
                <a:spcPct val="160000"/>
              </a:lnSpc>
              <a:buFont typeface="Arial" charset="0"/>
              <a:buChar char="•"/>
            </a:pPr>
            <a:r>
              <a:rPr lang="en-US" smtClean="0"/>
              <a:t>Double Load for Instructor</a:t>
            </a:r>
          </a:p>
          <a:p>
            <a:pPr lvl="1" eaLnBrk="1" hangingPunct="1">
              <a:lnSpc>
                <a:spcPct val="160000"/>
              </a:lnSpc>
              <a:buFont typeface="Arial" charset="0"/>
              <a:buChar char="•"/>
            </a:pPr>
            <a:r>
              <a:rPr lang="en-US" smtClean="0"/>
              <a:t>Allows Flexibility to Meet Student Needs</a:t>
            </a:r>
          </a:p>
        </p:txBody>
      </p:sp>
      <p:sp>
        <p:nvSpPr>
          <p:cNvPr id="33795" name="Rectangle 3"/>
          <p:cNvSpPr txBox="1">
            <a:spLocks noChangeArrowheads="1"/>
          </p:cNvSpPr>
          <p:nvPr/>
        </p:nvSpPr>
        <p:spPr bwMode="auto">
          <a:xfrm>
            <a:off x="5791200" y="7391400"/>
            <a:ext cx="419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/>
          </a:p>
        </p:txBody>
      </p:sp>
      <p:sp>
        <p:nvSpPr>
          <p:cNvPr id="3379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3004A8-DE39-4FC6-9819-DA7EB1146982}" type="slidenum">
              <a:rPr lang="en-US" smtClean="0"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5257800" y="228600"/>
            <a:ext cx="2743200" cy="1828800"/>
            <a:chOff x="5562594" y="1066806"/>
            <a:chExt cx="2233906" cy="1528732"/>
          </a:xfrm>
          <a:scene3d>
            <a:camera prst="orthographicFront"/>
            <a:lightRig rig="flat" dir="t"/>
          </a:scene3d>
        </p:grpSpPr>
        <p:sp>
          <p:nvSpPr>
            <p:cNvPr id="10" name="Oval 9"/>
            <p:cNvSpPr/>
            <p:nvPr/>
          </p:nvSpPr>
          <p:spPr>
            <a:xfrm>
              <a:off x="5562594" y="1066806"/>
              <a:ext cx="2233906" cy="1528732"/>
            </a:xfrm>
            <a:prstGeom prst="ellipse">
              <a:avLst/>
            </a:prstGeom>
            <a:gradFill rotWithShape="0">
              <a:gsLst>
                <a:gs pos="30000">
                  <a:schemeClr val="accent6">
                    <a:lumMod val="20000"/>
                    <a:lumOff val="80000"/>
                    <a:alpha val="99000"/>
                  </a:schemeClr>
                </a:gs>
                <a:gs pos="7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0"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5889742" y="1290684"/>
              <a:ext cx="1579610" cy="10809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solidFill>
                    <a:schemeClr val="accent4">
                      <a:lumMod val="10000"/>
                    </a:schemeClr>
                  </a:solidFill>
                </a:rPr>
                <a:t>Double Time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848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+mj-ea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+mj-ea"/>
              </a:rPr>
              <a:t>Program Structure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2286000"/>
            <a:ext cx="8077200" cy="4191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mtClean="0"/>
              <a:t>Instructors, Counselors, Administrators, Advisors, Tutors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mtClean="0"/>
              <a:t>Weekly Team Meetings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mtClean="0"/>
              <a:t>Deepens Working Relationships</a:t>
            </a:r>
          </a:p>
        </p:txBody>
      </p:sp>
      <p:sp>
        <p:nvSpPr>
          <p:cNvPr id="35843" name="Rectangle 3"/>
          <p:cNvSpPr txBox="1">
            <a:spLocks noChangeArrowheads="1"/>
          </p:cNvSpPr>
          <p:nvPr/>
        </p:nvSpPr>
        <p:spPr bwMode="auto">
          <a:xfrm>
            <a:off x="5791200" y="7391400"/>
            <a:ext cx="419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/>
          </a:p>
        </p:txBody>
      </p:sp>
      <p:sp>
        <p:nvSpPr>
          <p:cNvPr id="3584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3C83CC-2436-412F-B939-A3C3F3F60D4A}" type="slidenum">
              <a:rPr lang="en-US" smtClean="0"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5257800" y="228600"/>
            <a:ext cx="2743200" cy="1828800"/>
            <a:chOff x="5562594" y="1066806"/>
            <a:chExt cx="2233906" cy="1528732"/>
          </a:xfrm>
          <a:scene3d>
            <a:camera prst="orthographicFront"/>
            <a:lightRig rig="flat" dir="t"/>
          </a:scene3d>
        </p:grpSpPr>
        <p:sp>
          <p:nvSpPr>
            <p:cNvPr id="10" name="Oval 9"/>
            <p:cNvSpPr/>
            <p:nvPr/>
          </p:nvSpPr>
          <p:spPr>
            <a:xfrm>
              <a:off x="5562594" y="1066806"/>
              <a:ext cx="2233906" cy="1528732"/>
            </a:xfrm>
            <a:prstGeom prst="ellipse">
              <a:avLst/>
            </a:prstGeom>
            <a:gradFill rotWithShape="0">
              <a:gsLst>
                <a:gs pos="30000">
                  <a:schemeClr val="accent6">
                    <a:lumMod val="20000"/>
                    <a:lumOff val="80000"/>
                    <a:alpha val="99000"/>
                  </a:schemeClr>
                </a:gs>
                <a:gs pos="7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0"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5889742" y="1290684"/>
              <a:ext cx="1579610" cy="10809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solidFill>
                    <a:schemeClr val="accent4">
                      <a:lumMod val="10000"/>
                    </a:schemeClr>
                  </a:solidFill>
                </a:rPr>
                <a:t>Team Approach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8A7012A-7455-4A18-A16F-5C1608D5C7E3}" type="slidenum">
              <a:rPr lang="en-US" sz="1400"/>
              <a:pPr algn="r"/>
              <a:t>12</a:t>
            </a:fld>
            <a:endParaRPr lang="en-US" sz="1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De Anza MPS Website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0"/>
            <a:ext cx="8610600" cy="4648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091015-25FD-4193-A4C1-06839D0EAA63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Student testimonial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46482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sz="2800" smtClean="0"/>
              <a:t>“</a:t>
            </a:r>
            <a:r>
              <a:rPr lang="en-US" sz="2800" i="1" smtClean="0"/>
              <a:t>School-wise MPS is the best thing that has happened in my life.  Math is a difficult subject, but thanks to the professor, tutors, and counselors, I am completing my math requirements for my major.  The teachers and tutors really make math a lot less complicated and make it somewhat fun.  I strongly recommend the program to students that don’t have a strong background in math.</a:t>
            </a:r>
            <a:r>
              <a:rPr lang="en-US" sz="2800" smtClean="0"/>
              <a:t>”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smtClean="0"/>
              <a:t>- Saul Gembe 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0C7ABB-0ED9-4E45-B7CA-C3FADF73A26B}" type="slidenum">
              <a:rPr lang="en-US" smtClean="0"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Student testimonial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4953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sz="2800" smtClean="0"/>
              <a:t>“</a:t>
            </a:r>
            <a:r>
              <a:rPr lang="en-US" sz="2800" i="1" smtClean="0"/>
              <a:t>When I first started out, I had no idea how intense the class was going to be.  The labs, Homework, projects, exams, quizzes, etc…were overwhelming to me, but, as the weeks went by I understood why all this was necessary.  I began to understand why and how things in the program worked.  I was no longer overwhelmed and felt confident again that I am smart enough for math.</a:t>
            </a:r>
            <a:r>
              <a:rPr lang="en-US" sz="2800" smtClean="0"/>
              <a:t>”</a:t>
            </a:r>
          </a:p>
          <a:p>
            <a:pPr marL="0" indent="0">
              <a:buFontTx/>
              <a:buNone/>
            </a:pPr>
            <a:r>
              <a:rPr lang="en-US" sz="2800" smtClean="0"/>
              <a:t>- Emily Ikuta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461750-20D9-4AE0-9B0D-36B4B9EE10BD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Student testimonial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46482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smtClean="0"/>
              <a:t>“</a:t>
            </a:r>
            <a:r>
              <a:rPr lang="en-US" sz="2800" i="1" smtClean="0"/>
              <a:t>The MPS Program has definitely helped me understand Math.  In the past, it was very difficult to grasp different concepts.  Now, I find myself at times helping other people with it.</a:t>
            </a:r>
            <a:r>
              <a:rPr lang="en-US" smtClean="0"/>
              <a:t>”</a:t>
            </a:r>
          </a:p>
          <a:p>
            <a:pPr marL="0" indent="0">
              <a:buFontTx/>
              <a:buNone/>
            </a:pPr>
            <a:r>
              <a:rPr lang="en-US" smtClean="0"/>
              <a:t>- Godfrey Ramos 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Cumulative Data: 2001 – 2010 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371600"/>
            <a:ext cx="8686800" cy="4754563"/>
          </a:xfrm>
        </p:spPr>
        <p:txBody>
          <a:bodyPr/>
          <a:lstStyle/>
          <a:p>
            <a:pPr>
              <a:buFontTx/>
              <a:buNone/>
            </a:pPr>
            <a:endParaRPr lang="en-US" smtClean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Char char="ü"/>
            </a:pPr>
            <a:endParaRPr lang="en-US" smtClean="0"/>
          </a:p>
          <a:p>
            <a:pPr eaLnBrk="1" hangingPunct="1">
              <a:lnSpc>
                <a:spcPct val="70000"/>
              </a:lnSpc>
            </a:pPr>
            <a:endParaRPr lang="en-US" sz="2700" smtClean="0"/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700" smtClean="0"/>
          </a:p>
          <a:p>
            <a:pPr eaLnBrk="1" hangingPunct="1">
              <a:lnSpc>
                <a:spcPct val="70000"/>
              </a:lnSpc>
            </a:pPr>
            <a:endParaRPr lang="en-US" sz="2700" smtClean="0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EA8EA57-4F4E-4A8A-97CE-2BA9E7252F9B}" type="slidenum">
              <a:rPr lang="en-US" sz="1400"/>
              <a:pPr algn="r"/>
              <a:t>16</a:t>
            </a:fld>
            <a:endParaRPr lang="en-US" sz="1400"/>
          </a:p>
        </p:txBody>
      </p:sp>
      <p:graphicFrame>
        <p:nvGraphicFramePr>
          <p:cNvPr id="94342" name="Group 134"/>
          <p:cNvGraphicFramePr>
            <a:graphicFrameLocks noGrp="1"/>
          </p:cNvGraphicFramePr>
          <p:nvPr/>
        </p:nvGraphicFramePr>
        <p:xfrm>
          <a:off x="457200" y="1295400"/>
          <a:ext cx="8382000" cy="4987925"/>
        </p:xfrm>
        <a:graphic>
          <a:graphicData uri="http://schemas.openxmlformats.org/drawingml/2006/table">
            <a:tbl>
              <a:tblPr/>
              <a:tblGrid>
                <a:gridCol w="2590800"/>
                <a:gridCol w="1371600"/>
                <a:gridCol w="1066800"/>
                <a:gridCol w="1066800"/>
                <a:gridCol w="1008063"/>
                <a:gridCol w="1277937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Non-MPS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MPS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n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Pass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n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   Pass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Diff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Pre-Algebra</a:t>
                      </a:r>
                    </a:p>
                  </a:txBody>
                  <a:tcPr marL="12700" marR="12700" marT="12700" marB="0" anchor="b" horzOverflow="overflow">
                    <a:lnL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1980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55%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126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73%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18%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F: 06-09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Elem. Algebra</a:t>
                      </a:r>
                    </a:p>
                  </a:txBody>
                  <a:tcPr marL="12700" marR="12700" marT="12700" marB="0" anchor="b" horzOverflow="overflow">
                    <a:lnL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9945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56%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823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77%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21%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F: 01-09, W: 07-10</a:t>
                      </a:r>
                    </a:p>
                  </a:txBody>
                  <a:tcPr marL="12700" marR="12700" marT="12700" marB="0" anchor="b" horzOverflow="overflow">
                    <a:lnL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Inter. Algebra</a:t>
                      </a:r>
                    </a:p>
                  </a:txBody>
                  <a:tcPr marL="12700" marR="12700" marT="12700" marB="0" anchor="b" horzOverflow="overflow">
                    <a:lnL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9419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58%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850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82%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24%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W: 02-10, S: 07-09</a:t>
                      </a:r>
                    </a:p>
                  </a:txBody>
                  <a:tcPr marL="12700" marR="12700" marT="12700" marB="0" anchor="b" horzOverflow="overflow">
                    <a:lnL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Statistics</a:t>
                      </a:r>
                    </a:p>
                  </a:txBody>
                  <a:tcPr marL="12700" marR="12700" marT="12700" marB="0" anchor="b" horzOverflow="overflow">
                    <a:lnL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7899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62%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626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90%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28%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6" charset="0"/>
                          <a:ea typeface="ＭＳ Ｐゴシック" pitchFamily="-106" charset="-128"/>
                          <a:cs typeface="Arial" charset="0"/>
                        </a:rPr>
                        <a:t>S: 02-09, F: 08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6" charset="0"/>
                        <a:ea typeface="ＭＳ Ｐゴシック" pitchFamily="-106" charset="-128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Cumulative “Pass”: 2001 – 2010 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371600"/>
            <a:ext cx="8686800" cy="475456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US" sz="270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A51A9F-41B7-466D-9308-CD0A55C47056}" type="slidenum">
              <a:rPr lang="en-US" smtClean="0"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4813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4900"/>
            <a:ext cx="91440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2" descr="COHORT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Data for Single Instructor</a:t>
            </a:r>
          </a:p>
        </p:txBody>
      </p:sp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4BFE52-97DA-446E-AC92-2C0A3546A305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5222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Developmental Math challenges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2286000"/>
            <a:ext cx="7772400" cy="3840163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70000"/>
              </a:lnSpc>
              <a:buFont typeface="Times" pitchFamily="18" charset="0"/>
              <a:buChar char="•"/>
            </a:pPr>
            <a:r>
              <a:rPr lang="en-US" smtClean="0"/>
              <a:t>Low Success</a:t>
            </a:r>
          </a:p>
          <a:p>
            <a:pPr eaLnBrk="1" hangingPunct="1">
              <a:lnSpc>
                <a:spcPct val="70000"/>
              </a:lnSpc>
              <a:buFont typeface="Times" pitchFamily="18" charset="0"/>
              <a:buChar char="•"/>
            </a:pPr>
            <a:endParaRPr lang="en-US" smtClean="0"/>
          </a:p>
          <a:p>
            <a:pPr eaLnBrk="1" hangingPunct="1">
              <a:lnSpc>
                <a:spcPct val="70000"/>
              </a:lnSpc>
              <a:buFont typeface="Times" pitchFamily="18" charset="0"/>
              <a:buChar char="•"/>
            </a:pPr>
            <a:r>
              <a:rPr lang="en-US" smtClean="0"/>
              <a:t>Low Progression Rate</a:t>
            </a:r>
          </a:p>
          <a:p>
            <a:pPr eaLnBrk="1" hangingPunct="1">
              <a:lnSpc>
                <a:spcPct val="70000"/>
              </a:lnSpc>
              <a:buFont typeface="Times" pitchFamily="18" charset="0"/>
              <a:buChar char="•"/>
            </a:pPr>
            <a:endParaRPr lang="en-US" smtClean="0"/>
          </a:p>
          <a:p>
            <a:pPr eaLnBrk="1" hangingPunct="1">
              <a:lnSpc>
                <a:spcPct val="70000"/>
              </a:lnSpc>
              <a:buFont typeface="Times" pitchFamily="18" charset="0"/>
              <a:buChar char="•"/>
            </a:pPr>
            <a:r>
              <a:rPr lang="en-US" smtClean="0"/>
              <a:t>Not Reaching Educational Goals</a:t>
            </a:r>
          </a:p>
          <a:p>
            <a:pPr eaLnBrk="1" hangingPunct="1">
              <a:lnSpc>
                <a:spcPct val="70000"/>
              </a:lnSpc>
            </a:pPr>
            <a:endParaRPr lang="en-US" sz="2700" smtClean="0"/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700" smtClean="0"/>
          </a:p>
          <a:p>
            <a:pPr eaLnBrk="1" hangingPunct="1">
              <a:lnSpc>
                <a:spcPct val="70000"/>
              </a:lnSpc>
            </a:pPr>
            <a:endParaRPr lang="en-US" sz="270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42D2FB-C348-4321-9572-276B88427D6D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Success Rates by Ethnicity</a:t>
            </a:r>
            <a:br>
              <a:rPr lang="en-US" sz="2800" smtClean="0"/>
            </a:br>
            <a:r>
              <a:rPr lang="en-US" sz="2800" smtClean="0"/>
              <a:t>2009-10 and 2010-11</a:t>
            </a:r>
            <a:br>
              <a:rPr lang="en-US" sz="2800" smtClean="0"/>
            </a:br>
            <a:r>
              <a:rPr lang="en-US" sz="2800" smtClean="0"/>
              <a:t>Pre-Algebra</a:t>
            </a:r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>
            <p:ph idx="1"/>
          </p:nvPr>
        </p:nvGraphicFramePr>
        <p:xfrm>
          <a:off x="457200" y="1600200"/>
          <a:ext cx="8229600" cy="4524375"/>
        </p:xfrm>
        <a:graphic>
          <a:graphicData uri="http://schemas.openxmlformats.org/presentationml/2006/ole">
            <p:oleObj spid="_x0000_s76805" name="Chart" r:id="rId4" imgW="8229600" imgH="4524451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Success Rates by Ethnicity</a:t>
            </a:r>
            <a:br>
              <a:rPr lang="en-US" sz="2800" smtClean="0"/>
            </a:br>
            <a:r>
              <a:rPr lang="en-US" sz="2800" smtClean="0"/>
              <a:t>2009-10 and 2010-11</a:t>
            </a:r>
            <a:br>
              <a:rPr lang="en-US" sz="2800" smtClean="0"/>
            </a:br>
            <a:r>
              <a:rPr lang="en-US" sz="2800" smtClean="0"/>
              <a:t>Elementary Algebra</a:t>
            </a:r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>
            <p:ph idx="1"/>
          </p:nvPr>
        </p:nvGraphicFramePr>
        <p:xfrm>
          <a:off x="457200" y="1600200"/>
          <a:ext cx="8229600" cy="4524375"/>
        </p:xfrm>
        <a:graphic>
          <a:graphicData uri="http://schemas.openxmlformats.org/presentationml/2006/ole">
            <p:oleObj spid="_x0000_s78853" name="Chart" r:id="rId3" imgW="8229600" imgH="4524451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Success Rates by Ethnicity</a:t>
            </a:r>
            <a:br>
              <a:rPr lang="en-US" sz="2800" smtClean="0"/>
            </a:br>
            <a:r>
              <a:rPr lang="en-US" sz="2800" smtClean="0"/>
              <a:t>2009-10 and 2010-11</a:t>
            </a:r>
            <a:br>
              <a:rPr lang="en-US" sz="2800" smtClean="0"/>
            </a:br>
            <a:r>
              <a:rPr lang="en-US" sz="2800" smtClean="0"/>
              <a:t>Intermediate Algebra</a:t>
            </a:r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>
            <p:ph idx="1"/>
          </p:nvPr>
        </p:nvGraphicFramePr>
        <p:xfrm>
          <a:off x="457200" y="1600200"/>
          <a:ext cx="8229600" cy="4524375"/>
        </p:xfrm>
        <a:graphic>
          <a:graphicData uri="http://schemas.openxmlformats.org/presentationml/2006/ole">
            <p:oleObj spid="_x0000_s80901" name="Chart" r:id="rId3" imgW="8229600" imgH="4524451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Percent Success by Ethnicity</a:t>
            </a:r>
            <a:br>
              <a:rPr lang="en-US" sz="2800" smtClean="0"/>
            </a:br>
            <a:r>
              <a:rPr lang="en-US" sz="2800" smtClean="0"/>
              <a:t>2009-10 and 2010-11</a:t>
            </a:r>
            <a:br>
              <a:rPr lang="en-US" sz="2800" smtClean="0"/>
            </a:br>
            <a:r>
              <a:rPr lang="en-US" sz="2800" smtClean="0"/>
              <a:t>Statistics</a:t>
            </a:r>
          </a:p>
        </p:txBody>
      </p:sp>
      <p:graphicFrame>
        <p:nvGraphicFramePr>
          <p:cNvPr id="104453" name="Object 5"/>
          <p:cNvGraphicFramePr>
            <a:graphicFrameLocks noChangeAspect="1"/>
          </p:cNvGraphicFramePr>
          <p:nvPr>
            <p:ph idx="1"/>
          </p:nvPr>
        </p:nvGraphicFramePr>
        <p:xfrm>
          <a:off x="457200" y="1600200"/>
          <a:ext cx="8229600" cy="4524375"/>
        </p:xfrm>
        <a:graphic>
          <a:graphicData uri="http://schemas.openxmlformats.org/presentationml/2006/ole">
            <p:oleObj spid="_x0000_s104453" name="Chart" r:id="rId3" imgW="8229600" imgH="4524451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52400" y="0"/>
          <a:ext cx="88392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547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  <a:noFill/>
        </p:spPr>
        <p:txBody>
          <a:bodyPr/>
          <a:lstStyle/>
          <a:p>
            <a:fld id="{B8C9273D-DAD7-425B-8976-38F55487C228}" type="slidenum">
              <a:rPr lang="en-US" smtClean="0">
                <a:ea typeface="ＭＳ Ｐゴシック"/>
                <a:cs typeface="ＭＳ Ｐゴシック"/>
              </a:rPr>
              <a:pPr/>
              <a:t>24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2362200"/>
            <a:ext cx="6172200" cy="40386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mtClean="0"/>
              <a:t>Must Commit to Cohort for Year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mtClean="0"/>
              <a:t>Emotionally Exhausting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mtClean="0"/>
              <a:t>Requires More Preparation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mtClean="0"/>
              <a:t>Extra Activities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mtClean="0"/>
              <a:t>Recruitment</a:t>
            </a:r>
          </a:p>
        </p:txBody>
      </p:sp>
      <p:sp>
        <p:nvSpPr>
          <p:cNvPr id="107522" name="Rectangle 3"/>
          <p:cNvSpPr txBox="1">
            <a:spLocks noChangeArrowheads="1"/>
          </p:cNvSpPr>
          <p:nvPr/>
        </p:nvSpPr>
        <p:spPr bwMode="auto">
          <a:xfrm>
            <a:off x="5791200" y="7391400"/>
            <a:ext cx="419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/>
          </a:p>
        </p:txBody>
      </p:sp>
      <p:sp>
        <p:nvSpPr>
          <p:cNvPr id="10752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64F038-469F-48F1-9216-3DD6B651227D}" type="slidenum">
              <a:rPr lang="en-US" smtClean="0">
                <a:ea typeface="ＭＳ Ｐゴシック"/>
                <a:cs typeface="ＭＳ Ｐゴシック"/>
              </a:rPr>
              <a:pPr/>
              <a:t>25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075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4C004C"/>
                </a:solidFill>
              </a:rPr>
              <a:t>Challenges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5562600" y="228600"/>
            <a:ext cx="3048000" cy="1981200"/>
            <a:chOff x="3116406" y="49483"/>
            <a:chExt cx="2507264" cy="1437774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3116406" y="49483"/>
              <a:ext cx="2507264" cy="1437774"/>
            </a:xfrm>
            <a:prstGeom prst="ellipse">
              <a:avLst/>
            </a:prstGeom>
            <a:gradFill flip="none" rotWithShape="1">
              <a:gsLst>
                <a:gs pos="31000">
                  <a:srgbClr val="F66CDC"/>
                </a:gs>
                <a:gs pos="100000">
                  <a:srgbClr val="FDB4E9"/>
                </a:gs>
              </a:gsLst>
              <a:lin ang="0" scaled="1"/>
              <a:tileRect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483586" y="260040"/>
              <a:ext cx="1772904" cy="10166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solidFill>
                    <a:schemeClr val="accent4">
                      <a:lumMod val="10000"/>
                    </a:schemeClr>
                  </a:solidFill>
                </a:rPr>
                <a:t>Instructors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514600"/>
            <a:ext cx="8839200" cy="35052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600" smtClean="0"/>
              <a:t>Student Recruitment and Registration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600" smtClean="0"/>
              <a:t>Availability of Staff for Weekly Meetings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600" smtClean="0"/>
              <a:t>Extensive Commitment for Adjunct Faculty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600" smtClean="0"/>
              <a:t>Tutor Recruitment &amp; Training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600" smtClean="0"/>
              <a:t>Collaboration Among Counselors, Tutors &amp; Faculty</a:t>
            </a:r>
            <a:endParaRPr lang="en-US" sz="2400" smtClean="0"/>
          </a:p>
        </p:txBody>
      </p:sp>
      <p:sp>
        <p:nvSpPr>
          <p:cNvPr id="109570" name="Rectangle 3"/>
          <p:cNvSpPr txBox="1">
            <a:spLocks noChangeArrowheads="1"/>
          </p:cNvSpPr>
          <p:nvPr/>
        </p:nvSpPr>
        <p:spPr bwMode="auto">
          <a:xfrm>
            <a:off x="5791200" y="7391400"/>
            <a:ext cx="419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/>
          </a:p>
        </p:txBody>
      </p:sp>
      <p:sp>
        <p:nvSpPr>
          <p:cNvPr id="10957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2C4EF2-3C0E-4B73-9FAD-BCD9EC8DCD13}" type="slidenum">
              <a:rPr lang="en-US" smtClean="0">
                <a:ea typeface="ＭＳ Ｐゴシック"/>
                <a:cs typeface="ＭＳ Ｐゴシック"/>
              </a:rPr>
              <a:pPr/>
              <a:t>26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09572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4C004C"/>
                </a:solidFill>
              </a:rPr>
              <a:t>Challenges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5562600" y="228600"/>
            <a:ext cx="3048000" cy="1981200"/>
            <a:chOff x="3116406" y="49483"/>
            <a:chExt cx="2507264" cy="1437774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3116406" y="49483"/>
              <a:ext cx="2507264" cy="1437774"/>
            </a:xfrm>
            <a:prstGeom prst="ellipse">
              <a:avLst/>
            </a:prstGeom>
            <a:gradFill flip="none" rotWithShape="1">
              <a:gsLst>
                <a:gs pos="31000">
                  <a:srgbClr val="F66CDC"/>
                </a:gs>
                <a:gs pos="100000">
                  <a:srgbClr val="FDB4E9"/>
                </a:gs>
              </a:gsLst>
              <a:lin ang="0" scaled="1"/>
              <a:tileRect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483586" y="260040"/>
              <a:ext cx="1772904" cy="10166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solidFill>
                    <a:schemeClr val="accent4">
                      <a:lumMod val="10000"/>
                    </a:schemeClr>
                  </a:solidFill>
                </a:rPr>
                <a:t>Coordination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2971800"/>
            <a:ext cx="7391400" cy="3124200"/>
          </a:xfrm>
        </p:spPr>
        <p:txBody>
          <a:bodyPr/>
          <a:lstStyle/>
          <a:p>
            <a:pPr lvl="1" eaLnBrk="1" hangingPunct="1">
              <a:lnSpc>
                <a:spcPct val="180000"/>
              </a:lnSpc>
              <a:buFont typeface="Arial" charset="0"/>
              <a:buChar char="•"/>
            </a:pPr>
            <a:r>
              <a:rPr lang="en-US" smtClean="0"/>
              <a:t>Recruitment &amp; Reluctance</a:t>
            </a:r>
          </a:p>
          <a:p>
            <a:pPr lvl="1" eaLnBrk="1" hangingPunct="1">
              <a:lnSpc>
                <a:spcPct val="180000"/>
              </a:lnSpc>
              <a:buFont typeface="Arial" charset="0"/>
              <a:buChar char="•"/>
            </a:pPr>
            <a:r>
              <a:rPr lang="en-US" smtClean="0"/>
              <a:t>Dilution of Services</a:t>
            </a:r>
          </a:p>
          <a:p>
            <a:pPr lvl="1" eaLnBrk="1" hangingPunct="1">
              <a:lnSpc>
                <a:spcPct val="180000"/>
              </a:lnSpc>
              <a:buFont typeface="Arial" charset="0"/>
              <a:buChar char="•"/>
            </a:pPr>
            <a:r>
              <a:rPr lang="en-US" smtClean="0"/>
              <a:t>High Demand, Low Supply</a:t>
            </a:r>
          </a:p>
        </p:txBody>
      </p:sp>
      <p:sp>
        <p:nvSpPr>
          <p:cNvPr id="111618" name="Rectangle 3"/>
          <p:cNvSpPr txBox="1">
            <a:spLocks noChangeArrowheads="1"/>
          </p:cNvSpPr>
          <p:nvPr/>
        </p:nvSpPr>
        <p:spPr bwMode="auto">
          <a:xfrm>
            <a:off x="5791200" y="7391400"/>
            <a:ext cx="419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/>
          </a:p>
        </p:txBody>
      </p:sp>
      <p:sp>
        <p:nvSpPr>
          <p:cNvPr id="11161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B96AD8-D0BF-4630-B781-B51B42132C64}" type="slidenum">
              <a:rPr lang="en-US" smtClean="0">
                <a:ea typeface="ＭＳ Ｐゴシック"/>
                <a:cs typeface="ＭＳ Ｐゴシック"/>
              </a:rPr>
              <a:pPr/>
              <a:t>27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11620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4C004C"/>
                </a:solidFill>
              </a:rPr>
              <a:t>Challenges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5562600" y="228600"/>
            <a:ext cx="3048000" cy="1981200"/>
            <a:chOff x="3116406" y="49483"/>
            <a:chExt cx="2507264" cy="1437774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3116406" y="49483"/>
              <a:ext cx="2507264" cy="1437774"/>
            </a:xfrm>
            <a:prstGeom prst="ellipse">
              <a:avLst/>
            </a:prstGeom>
            <a:gradFill flip="none" rotWithShape="1">
              <a:gsLst>
                <a:gs pos="31000">
                  <a:srgbClr val="F66CDC"/>
                </a:gs>
                <a:gs pos="100000">
                  <a:srgbClr val="FDB4E9"/>
                </a:gs>
              </a:gsLst>
              <a:lin ang="0" scaled="1"/>
              <a:tileRect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483586" y="260040"/>
              <a:ext cx="1772904" cy="10166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solidFill>
                    <a:schemeClr val="accent4">
                      <a:lumMod val="10000"/>
                    </a:schemeClr>
                  </a:solidFill>
                </a:rPr>
                <a:t>Counselors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2514600"/>
            <a:ext cx="7620000" cy="3581400"/>
          </a:xfrm>
        </p:spPr>
        <p:txBody>
          <a:bodyPr/>
          <a:lstStyle/>
          <a:p>
            <a:pPr lvl="1" eaLnBrk="1" hangingPunct="1">
              <a:lnSpc>
                <a:spcPct val="160000"/>
              </a:lnSpc>
              <a:buFont typeface="Arial" charset="0"/>
              <a:buChar char="•"/>
            </a:pPr>
            <a:r>
              <a:rPr lang="en-US" smtClean="0"/>
              <a:t>Rooms for Double Time</a:t>
            </a:r>
          </a:p>
          <a:p>
            <a:pPr lvl="1" eaLnBrk="1" hangingPunct="1">
              <a:lnSpc>
                <a:spcPct val="160000"/>
              </a:lnSpc>
              <a:buFont typeface="Arial" charset="0"/>
              <a:buChar char="•"/>
            </a:pPr>
            <a:r>
              <a:rPr lang="en-US" smtClean="0"/>
              <a:t>Shortage of Classrooms on Campus</a:t>
            </a:r>
          </a:p>
          <a:p>
            <a:pPr lvl="1" eaLnBrk="1" hangingPunct="1">
              <a:lnSpc>
                <a:spcPct val="160000"/>
              </a:lnSpc>
              <a:buFont typeface="Arial" charset="0"/>
              <a:buChar char="•"/>
            </a:pPr>
            <a:r>
              <a:rPr lang="en-US" smtClean="0"/>
              <a:t>More Accommodations for Special Needs Students</a:t>
            </a:r>
          </a:p>
        </p:txBody>
      </p:sp>
      <p:sp>
        <p:nvSpPr>
          <p:cNvPr id="113666" name="Rectangle 3"/>
          <p:cNvSpPr txBox="1">
            <a:spLocks noChangeArrowheads="1"/>
          </p:cNvSpPr>
          <p:nvPr/>
        </p:nvSpPr>
        <p:spPr bwMode="auto">
          <a:xfrm>
            <a:off x="5791200" y="7391400"/>
            <a:ext cx="419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/>
          </a:p>
        </p:txBody>
      </p:sp>
      <p:sp>
        <p:nvSpPr>
          <p:cNvPr id="11366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48F6A7-D520-4A0C-9294-C65DA099BF3B}" type="slidenum">
              <a:rPr lang="en-US" smtClean="0">
                <a:ea typeface="ＭＳ Ｐゴシック"/>
                <a:cs typeface="ＭＳ Ｐゴシック"/>
              </a:rPr>
              <a:pPr/>
              <a:t>28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13668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4C004C"/>
                </a:solidFill>
              </a:rPr>
              <a:t>Challenges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5562600" y="228600"/>
            <a:ext cx="3048000" cy="1981200"/>
            <a:chOff x="3116406" y="49483"/>
            <a:chExt cx="2507264" cy="1437774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3116406" y="49483"/>
              <a:ext cx="2507264" cy="1437774"/>
            </a:xfrm>
            <a:prstGeom prst="ellipse">
              <a:avLst/>
            </a:prstGeom>
            <a:gradFill flip="none" rotWithShape="1">
              <a:gsLst>
                <a:gs pos="31000">
                  <a:srgbClr val="F66CDC"/>
                </a:gs>
                <a:gs pos="100000">
                  <a:srgbClr val="FDB4E9"/>
                </a:gs>
              </a:gsLst>
              <a:lin ang="0" scaled="1"/>
              <a:tileRect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483586" y="260040"/>
              <a:ext cx="1772904" cy="10166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solidFill>
                    <a:schemeClr val="accent4">
                      <a:lumMod val="10000"/>
                    </a:schemeClr>
                  </a:solidFill>
                </a:rPr>
                <a:t>Facilities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3352800"/>
            <a:ext cx="8382000" cy="2362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mtClean="0"/>
              <a:t>Conflicting Philosophies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mtClean="0"/>
              <a:t>Resource Distribution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sp>
        <p:nvSpPr>
          <p:cNvPr id="115714" name="Rectangle 3"/>
          <p:cNvSpPr txBox="1">
            <a:spLocks noChangeArrowheads="1"/>
          </p:cNvSpPr>
          <p:nvPr/>
        </p:nvSpPr>
        <p:spPr bwMode="auto">
          <a:xfrm>
            <a:off x="5791200" y="7391400"/>
            <a:ext cx="419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/>
          </a:p>
        </p:txBody>
      </p:sp>
      <p:sp>
        <p:nvSpPr>
          <p:cNvPr id="11571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A12637-2C89-43C2-8E61-34E6435F66E4}" type="slidenum">
              <a:rPr lang="en-US" smtClean="0">
                <a:ea typeface="ＭＳ Ｐゴシック"/>
                <a:cs typeface="ＭＳ Ｐゴシック"/>
              </a:rPr>
              <a:pPr/>
              <a:t>29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15716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4C004C"/>
                </a:solidFill>
              </a:rPr>
              <a:t>Challenges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5562600" y="228600"/>
            <a:ext cx="3048000" cy="1981200"/>
            <a:chOff x="3116406" y="49483"/>
            <a:chExt cx="2507264" cy="1437774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3116406" y="49483"/>
              <a:ext cx="2507264" cy="1437774"/>
            </a:xfrm>
            <a:prstGeom prst="ellipse">
              <a:avLst/>
            </a:prstGeom>
            <a:gradFill flip="none" rotWithShape="1">
              <a:gsLst>
                <a:gs pos="31000">
                  <a:srgbClr val="F66CDC"/>
                </a:gs>
                <a:gs pos="100000">
                  <a:srgbClr val="FDB4E9"/>
                </a:gs>
              </a:gsLst>
              <a:lin ang="0" scaled="1"/>
              <a:tileRect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483586" y="260040"/>
              <a:ext cx="1772904" cy="10166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solidFill>
                    <a:schemeClr val="accent4">
                      <a:lumMod val="10000"/>
                    </a:schemeClr>
                  </a:solidFill>
                </a:rPr>
                <a:t>Politics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De Anza’s Solution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mtClean="0"/>
              <a:t>Math Performance Success (MPS) Program: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</a:pPr>
            <a:endParaRPr lang="en-US" smtClean="0"/>
          </a:p>
          <a:p>
            <a:pPr lvl="1" eaLnBrk="1" hangingPunct="1">
              <a:lnSpc>
                <a:spcPct val="70000"/>
              </a:lnSpc>
              <a:buFont typeface="Times" pitchFamily="18" charset="0"/>
              <a:buChar char="•"/>
            </a:pPr>
            <a:r>
              <a:rPr lang="en-US" smtClean="0"/>
              <a:t>Intensive Student Services</a:t>
            </a:r>
          </a:p>
          <a:p>
            <a:pPr lvl="1" eaLnBrk="1" hangingPunct="1">
              <a:lnSpc>
                <a:spcPct val="70000"/>
              </a:lnSpc>
              <a:buFont typeface="Times" pitchFamily="18" charset="0"/>
              <a:buChar char="•"/>
            </a:pPr>
            <a:endParaRPr lang="en-US" smtClean="0"/>
          </a:p>
          <a:p>
            <a:pPr lvl="1" eaLnBrk="1" hangingPunct="1">
              <a:lnSpc>
                <a:spcPct val="70000"/>
              </a:lnSpc>
              <a:buFont typeface="Times" pitchFamily="18" charset="0"/>
              <a:buChar char="•"/>
            </a:pPr>
            <a:r>
              <a:rPr lang="en-US" smtClean="0"/>
              <a:t>Cohort Approach</a:t>
            </a:r>
          </a:p>
          <a:p>
            <a:pPr lvl="1" eaLnBrk="1" hangingPunct="1">
              <a:lnSpc>
                <a:spcPct val="70000"/>
              </a:lnSpc>
              <a:buFont typeface="Times" pitchFamily="18" charset="0"/>
              <a:buChar char="•"/>
            </a:pPr>
            <a:endParaRPr lang="en-US" smtClean="0"/>
          </a:p>
          <a:p>
            <a:pPr lvl="1" eaLnBrk="1" hangingPunct="1">
              <a:lnSpc>
                <a:spcPct val="70000"/>
              </a:lnSpc>
              <a:buFont typeface="Times" pitchFamily="18" charset="0"/>
              <a:buChar char="•"/>
            </a:pPr>
            <a:r>
              <a:rPr lang="en-US" smtClean="0"/>
              <a:t>Common Curriculum</a:t>
            </a:r>
          </a:p>
          <a:p>
            <a:pPr lvl="1" eaLnBrk="1" hangingPunct="1">
              <a:lnSpc>
                <a:spcPct val="70000"/>
              </a:lnSpc>
              <a:buFont typeface="Times" pitchFamily="18" charset="0"/>
              <a:buChar char="•"/>
            </a:pPr>
            <a:endParaRPr lang="en-US" smtClean="0"/>
          </a:p>
          <a:p>
            <a:pPr lvl="1" eaLnBrk="1" hangingPunct="1">
              <a:lnSpc>
                <a:spcPct val="70000"/>
              </a:lnSpc>
              <a:buFont typeface="Times" pitchFamily="18" charset="0"/>
              <a:buChar char="•"/>
            </a:pPr>
            <a:r>
              <a:rPr lang="en-US" smtClean="0"/>
              <a:t>Common Faculty</a:t>
            </a:r>
            <a:endParaRPr lang="en-US" sz="230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0D9216-535D-43AF-871D-4D7598DFE65E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2438400"/>
            <a:ext cx="8153400" cy="3657600"/>
          </a:xfrm>
        </p:spPr>
        <p:txBody>
          <a:bodyPr/>
          <a:lstStyle/>
          <a:p>
            <a:pPr lvl="1"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900" smtClean="0"/>
              <a:t>Exacerbates Existing Challenges</a:t>
            </a:r>
          </a:p>
          <a:p>
            <a:pPr lvl="1"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900" smtClean="0"/>
              <a:t>Recruitment and Training</a:t>
            </a:r>
          </a:p>
          <a:p>
            <a:pPr lvl="1"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900" smtClean="0"/>
              <a:t>Increased Complexity in Coordination</a:t>
            </a:r>
          </a:p>
          <a:p>
            <a:pPr lvl="1"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900" smtClean="0"/>
              <a:t>“Cost”</a:t>
            </a:r>
          </a:p>
          <a:p>
            <a:pPr lvl="1"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900" smtClean="0"/>
              <a:t>Requires Cultural Change across Institution</a:t>
            </a:r>
          </a:p>
        </p:txBody>
      </p:sp>
      <p:sp>
        <p:nvSpPr>
          <p:cNvPr id="117762" name="Rectangle 3"/>
          <p:cNvSpPr txBox="1">
            <a:spLocks noChangeArrowheads="1"/>
          </p:cNvSpPr>
          <p:nvPr/>
        </p:nvSpPr>
        <p:spPr bwMode="auto">
          <a:xfrm>
            <a:off x="5791200" y="7391400"/>
            <a:ext cx="419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/>
          </a:p>
        </p:txBody>
      </p:sp>
      <p:sp>
        <p:nvSpPr>
          <p:cNvPr id="11776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DABE48-7229-4EB0-9A71-5B79C8A0B5D0}" type="slidenum">
              <a:rPr lang="en-US" smtClean="0">
                <a:ea typeface="ＭＳ Ｐゴシック"/>
                <a:cs typeface="ＭＳ Ｐゴシック"/>
              </a:rPr>
              <a:pPr/>
              <a:t>30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1776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4C004C"/>
                </a:solidFill>
              </a:rPr>
              <a:t>Challenges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5562600" y="228600"/>
            <a:ext cx="3048000" cy="1981200"/>
            <a:chOff x="3116406" y="49483"/>
            <a:chExt cx="2507264" cy="1437774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3116406" y="49483"/>
              <a:ext cx="2507264" cy="1437774"/>
            </a:xfrm>
            <a:prstGeom prst="ellipse">
              <a:avLst/>
            </a:prstGeom>
            <a:gradFill flip="none" rotWithShape="1">
              <a:gsLst>
                <a:gs pos="31000">
                  <a:srgbClr val="F66CDC"/>
                </a:gs>
                <a:gs pos="100000">
                  <a:srgbClr val="FDB4E9"/>
                </a:gs>
              </a:gsLst>
              <a:lin ang="0" scaled="1"/>
              <a:tileRect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483586" y="260040"/>
              <a:ext cx="1772904" cy="10166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solidFill>
                    <a:schemeClr val="accent4">
                      <a:lumMod val="10000"/>
                    </a:schemeClr>
                  </a:solidFill>
                </a:rPr>
                <a:t>Growth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Benefits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924800" cy="42672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3000" smtClean="0"/>
              <a:t>Successful Students</a:t>
            </a:r>
          </a:p>
          <a:p>
            <a:pPr eaLnBrk="1" hangingPunct="1">
              <a:lnSpc>
                <a:spcPct val="140000"/>
              </a:lnSpc>
            </a:pPr>
            <a:r>
              <a:rPr lang="en-US" sz="3000" smtClean="0"/>
              <a:t>Enriched College Experience</a:t>
            </a:r>
          </a:p>
          <a:p>
            <a:pPr eaLnBrk="1" hangingPunct="1">
              <a:lnSpc>
                <a:spcPct val="140000"/>
              </a:lnSpc>
            </a:pPr>
            <a:r>
              <a:rPr lang="en-US" sz="3000" smtClean="0">
                <a:ea typeface="ＭＳ Ｐゴシック"/>
                <a:cs typeface="ＭＳ Ｐゴシック"/>
              </a:rPr>
              <a:t>Moral &amp; Ethical Reasons</a:t>
            </a:r>
          </a:p>
          <a:p>
            <a:pPr eaLnBrk="1" hangingPunct="1">
              <a:lnSpc>
                <a:spcPct val="140000"/>
              </a:lnSpc>
            </a:pPr>
            <a:r>
              <a:rPr lang="en-US" sz="3000" smtClean="0"/>
              <a:t>Program Components Applicable to Other Developmental Disciplines</a:t>
            </a:r>
            <a:endParaRPr lang="en-US" sz="3000" smtClean="0">
              <a:ea typeface="ＭＳ Ｐゴシック"/>
              <a:cs typeface="ＭＳ Ｐゴシック"/>
            </a:endParaRPr>
          </a:p>
        </p:txBody>
      </p:sp>
      <p:sp>
        <p:nvSpPr>
          <p:cNvPr id="1198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F1AF5B-1F33-48CA-A70E-1919D9C483F0}" type="slidenum">
              <a:rPr lang="en-US" smtClean="0">
                <a:ea typeface="ＭＳ Ｐゴシック"/>
                <a:cs typeface="ＭＳ Ｐゴシック"/>
              </a:rPr>
              <a:pPr/>
              <a:t>31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CC0000"/>
                </a:solidFill>
              </a:rPr>
              <a:t>Recognition and Support</a:t>
            </a:r>
            <a:endParaRPr lang="en-US" smtClean="0"/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2400" smtClean="0"/>
              <a:t>2002 CCC Senate Exemplary Program</a:t>
            </a:r>
          </a:p>
          <a:p>
            <a:pPr>
              <a:lnSpc>
                <a:spcPct val="160000"/>
              </a:lnSpc>
            </a:pPr>
            <a:r>
              <a:rPr lang="en-US" sz="2400" smtClean="0"/>
              <a:t>2009 Cited as Exemplary Program by CA’s Basic Skills Initiative</a:t>
            </a:r>
          </a:p>
          <a:p>
            <a:pPr>
              <a:lnSpc>
                <a:spcPct val="160000"/>
              </a:lnSpc>
            </a:pPr>
            <a:r>
              <a:rPr lang="en-US" sz="2400" smtClean="0"/>
              <a:t>2009 Recipient of Hewlett Foundation Award</a:t>
            </a:r>
          </a:p>
          <a:p>
            <a:pPr>
              <a:lnSpc>
                <a:spcPct val="160000"/>
              </a:lnSpc>
            </a:pPr>
            <a:r>
              <a:rPr lang="en-US" sz="2400" smtClean="0"/>
              <a:t>Partially Supported by Title III Grant</a:t>
            </a:r>
          </a:p>
          <a:p>
            <a:pPr>
              <a:lnSpc>
                <a:spcPct val="160000"/>
              </a:lnSpc>
            </a:pPr>
            <a:r>
              <a:rPr lang="en-US" sz="2400" smtClean="0"/>
              <a:t>Financially Supported by De Anza Student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229600" cy="1219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Implementing at Your Institution</a:t>
            </a:r>
          </a:p>
        </p:txBody>
      </p:sp>
      <p:sp>
        <p:nvSpPr>
          <p:cNvPr id="1239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BFFA58-BB5B-45C7-A84A-54233F78A56F}" type="slidenum">
              <a:rPr lang="en-US" smtClean="0">
                <a:ea typeface="ＭＳ Ｐゴシック"/>
                <a:cs typeface="ＭＳ Ｐゴシック"/>
              </a:rPr>
              <a:pPr/>
              <a:t>33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23907" name="TextBox 3"/>
          <p:cNvSpPr txBox="1">
            <a:spLocks noChangeArrowheads="1"/>
          </p:cNvSpPr>
          <p:nvPr/>
        </p:nvSpPr>
        <p:spPr bwMode="auto">
          <a:xfrm>
            <a:off x="838200" y="1905000"/>
            <a:ext cx="7543800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Times" pitchFamily="18" charset="0"/>
              <a:buChar char="•"/>
            </a:pPr>
            <a:r>
              <a:rPr lang="en-US" sz="2800"/>
              <a:t>Educate Everyone</a:t>
            </a:r>
          </a:p>
          <a:p>
            <a:pPr marL="457200" indent="-457200">
              <a:lnSpc>
                <a:spcPct val="130000"/>
              </a:lnSpc>
            </a:pPr>
            <a:r>
              <a:rPr lang="en-US"/>
              <a:t>	- Instructors</a:t>
            </a:r>
          </a:p>
          <a:p>
            <a:pPr marL="457200" indent="-457200">
              <a:lnSpc>
                <a:spcPct val="130000"/>
              </a:lnSpc>
            </a:pPr>
            <a:r>
              <a:rPr lang="en-US"/>
              <a:t>	- Student Body</a:t>
            </a:r>
          </a:p>
          <a:p>
            <a:pPr marL="457200" indent="-457200">
              <a:lnSpc>
                <a:spcPct val="130000"/>
              </a:lnSpc>
            </a:pPr>
            <a:r>
              <a:rPr lang="en-US"/>
              <a:t>	- Grant Funders</a:t>
            </a:r>
          </a:p>
          <a:p>
            <a:pPr marL="457200" indent="-457200">
              <a:lnSpc>
                <a:spcPct val="130000"/>
              </a:lnSpc>
            </a:pPr>
            <a:r>
              <a:rPr lang="en-US"/>
              <a:t>	- Counselors</a:t>
            </a:r>
          </a:p>
          <a:p>
            <a:pPr marL="457200" indent="-457200">
              <a:lnSpc>
                <a:spcPct val="130000"/>
              </a:lnSpc>
            </a:pPr>
            <a:r>
              <a:rPr lang="en-US"/>
              <a:t>	- Administration</a:t>
            </a:r>
            <a:endParaRPr lang="en-US" sz="2000"/>
          </a:p>
          <a:p>
            <a:pPr marL="457200" indent="-457200">
              <a:lnSpc>
                <a:spcPct val="130000"/>
              </a:lnSpc>
              <a:buFont typeface="Times" pitchFamily="18" charset="0"/>
              <a:buChar char="•"/>
            </a:pPr>
            <a:r>
              <a:rPr lang="en-US" sz="2800"/>
              <a:t>Maintain, Analyze and Share Data</a:t>
            </a:r>
          </a:p>
          <a:p>
            <a:pPr marL="457200" indent="-457200">
              <a:lnSpc>
                <a:spcPct val="130000"/>
              </a:lnSpc>
              <a:buFont typeface="Times" pitchFamily="18" charset="0"/>
              <a:buChar char="•"/>
            </a:pPr>
            <a:r>
              <a:rPr lang="en-US" sz="2800"/>
              <a:t>Start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Resources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447800"/>
            <a:ext cx="8382000" cy="4678363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 sz="2700" smtClean="0"/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700" smtClean="0"/>
              <a:t>Math Performance Success (MPS):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700" smtClean="0">
                <a:hlinkClick r:id="rId3"/>
              </a:rPr>
              <a:t>	</a:t>
            </a:r>
            <a:r>
              <a:rPr lang="en-US" sz="2400" smtClean="0">
                <a:hlinkClick r:id="rId3"/>
              </a:rPr>
              <a:t>http://nebula.deanza.edu/PSME_Division/MPS.html</a:t>
            </a:r>
            <a:endParaRPr lang="en-US" sz="2000" smtClean="0"/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700" smtClean="0"/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700" smtClean="0"/>
              <a:t>CA Basic Skills Initiative: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700" smtClean="0">
                <a:hlinkClick r:id="rId4"/>
              </a:rPr>
              <a:t>	</a:t>
            </a:r>
            <a:r>
              <a:rPr lang="en-US" sz="2400" smtClean="0">
                <a:hlinkClick r:id="rId4"/>
              </a:rPr>
              <a:t>http://www.cccbsi.org/literature-review</a:t>
            </a:r>
            <a:endParaRPr lang="en-US" sz="2700" smtClean="0"/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700" smtClean="0"/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700" smtClean="0"/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2700" smtClean="0"/>
              <a:t>Contact Us: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2400" smtClean="0"/>
              <a:t>MathiosDiane@deanza.edu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2400" smtClean="0"/>
              <a:t>HernandoHerminio@deanza.edu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2400" smtClean="0"/>
              <a:t>RosenbergJerry@deanza.edu</a:t>
            </a: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A678EC-6D4C-41D1-8919-48F9EF0A8D7C}" type="slidenum">
              <a:rPr lang="en-US" smtClean="0">
                <a:ea typeface="ＭＳ Ｐゴシック"/>
                <a:cs typeface="ＭＳ Ｐゴシック"/>
              </a:rPr>
              <a:pPr/>
              <a:t>34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52400" y="0"/>
          <a:ext cx="88392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4D8A1F-041C-4A47-BC58-8BAE608737B7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848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+mj-ea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+mj-ea"/>
              </a:rPr>
              <a:t>Program Structure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2286000"/>
            <a:ext cx="8077200" cy="4191000"/>
          </a:xfrm>
        </p:spPr>
        <p:txBody>
          <a:bodyPr/>
          <a:lstStyle/>
          <a:p>
            <a:pPr lvl="1"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mtClean="0"/>
              <a:t>Lack of Success in Math</a:t>
            </a:r>
          </a:p>
          <a:p>
            <a:pPr lvl="1"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mtClean="0"/>
              <a:t>Low Math Self-confidence</a:t>
            </a:r>
          </a:p>
          <a:p>
            <a:pPr lvl="1"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mtClean="0"/>
              <a:t>Many from Special Programs</a:t>
            </a:r>
          </a:p>
          <a:p>
            <a:pPr lvl="2" eaLnBrk="1" hangingPunct="1">
              <a:lnSpc>
                <a:spcPct val="130000"/>
              </a:lnSpc>
            </a:pPr>
            <a:r>
              <a:rPr lang="en-US" smtClean="0"/>
              <a:t>Learning and Physical Disabilities</a:t>
            </a:r>
          </a:p>
          <a:p>
            <a:pPr lvl="2" eaLnBrk="1" hangingPunct="1">
              <a:lnSpc>
                <a:spcPct val="130000"/>
              </a:lnSpc>
            </a:pPr>
            <a:r>
              <a:rPr lang="en-US" smtClean="0"/>
              <a:t>Under-represented Groups</a:t>
            </a:r>
          </a:p>
          <a:p>
            <a:pPr lvl="2" eaLnBrk="1" hangingPunct="1">
              <a:lnSpc>
                <a:spcPct val="130000"/>
              </a:lnSpc>
            </a:pPr>
            <a:r>
              <a:rPr lang="en-US" smtClean="0"/>
              <a:t>Low Income</a:t>
            </a:r>
          </a:p>
          <a:p>
            <a:pPr lvl="1"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mtClean="0"/>
              <a:t>Referrals from Instructors &amp; Counselors</a:t>
            </a: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5791200" y="7391400"/>
            <a:ext cx="419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/>
          </a:p>
        </p:txBody>
      </p:sp>
      <p:sp>
        <p:nvSpPr>
          <p:cNvPr id="2355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A7FED7-12E0-4AB4-A165-5A16EF91E758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5257800" y="228600"/>
            <a:ext cx="2743200" cy="1828800"/>
            <a:chOff x="5562594" y="1066806"/>
            <a:chExt cx="2233906" cy="1528732"/>
          </a:xfrm>
          <a:scene3d>
            <a:camera prst="orthographicFront"/>
            <a:lightRig rig="flat" dir="t"/>
          </a:scene3d>
        </p:grpSpPr>
        <p:sp>
          <p:nvSpPr>
            <p:cNvPr id="10" name="Oval 9"/>
            <p:cNvSpPr/>
            <p:nvPr/>
          </p:nvSpPr>
          <p:spPr>
            <a:xfrm>
              <a:off x="5562594" y="1066806"/>
              <a:ext cx="2233906" cy="1528732"/>
            </a:xfrm>
            <a:prstGeom prst="ellipse">
              <a:avLst/>
            </a:prstGeom>
            <a:gradFill rotWithShape="0">
              <a:gsLst>
                <a:gs pos="30000">
                  <a:schemeClr val="accent6">
                    <a:lumMod val="20000"/>
                    <a:lumOff val="80000"/>
                    <a:alpha val="99000"/>
                  </a:schemeClr>
                </a:gs>
                <a:gs pos="7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0"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5889742" y="1290684"/>
              <a:ext cx="1579610" cy="10809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solidFill>
                    <a:schemeClr val="accent4">
                      <a:lumMod val="10000"/>
                    </a:schemeClr>
                  </a:solidFill>
                </a:rPr>
                <a:t>High Risk Students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848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+mj-ea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+mj-ea"/>
              </a:rPr>
              <a:t>Program Structure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905000"/>
            <a:ext cx="6705600" cy="4572000"/>
          </a:xfrm>
        </p:spPr>
        <p:txBody>
          <a:bodyPr/>
          <a:lstStyle/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mtClean="0"/>
              <a:t>Application Processing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mtClean="0"/>
              <a:t>Program Orientation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mtClean="0"/>
              <a:t>Student Contract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mtClean="0"/>
              <a:t>Explicit Expectations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mtClean="0"/>
              <a:t>Noncompliance </a:t>
            </a:r>
            <a:r>
              <a:rPr lang="en-US" smtClean="0">
                <a:sym typeface="Wingdings" pitchFamily="2" charset="2"/>
              </a:rPr>
              <a:t> Termination</a:t>
            </a:r>
            <a:endParaRPr lang="en-US" smtClean="0"/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mtClean="0"/>
              <a:t>Frequent Counseling Intervention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mtClean="0"/>
              <a:t>Academic &amp; Personal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mtClean="0"/>
              <a:t>Student Success Workshops</a:t>
            </a:r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5791200" y="7391400"/>
            <a:ext cx="419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/>
          </a:p>
        </p:txBody>
      </p:sp>
      <p:sp>
        <p:nvSpPr>
          <p:cNvPr id="2560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9C3257-19B1-4D12-8AAF-A4CBC4E06B11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5257800" y="228600"/>
            <a:ext cx="2743200" cy="1828800"/>
            <a:chOff x="5562594" y="1066806"/>
            <a:chExt cx="2233906" cy="1528732"/>
          </a:xfrm>
          <a:scene3d>
            <a:camera prst="orthographicFront"/>
            <a:lightRig rig="flat" dir="t"/>
          </a:scene3d>
        </p:grpSpPr>
        <p:sp>
          <p:nvSpPr>
            <p:cNvPr id="10" name="Oval 9"/>
            <p:cNvSpPr/>
            <p:nvPr/>
          </p:nvSpPr>
          <p:spPr>
            <a:xfrm>
              <a:off x="5562594" y="1066806"/>
              <a:ext cx="2233906" cy="1528732"/>
            </a:xfrm>
            <a:prstGeom prst="ellipse">
              <a:avLst/>
            </a:prstGeom>
            <a:gradFill rotWithShape="0">
              <a:gsLst>
                <a:gs pos="30000">
                  <a:schemeClr val="accent6">
                    <a:lumMod val="20000"/>
                    <a:lumOff val="80000"/>
                    <a:alpha val="99000"/>
                  </a:schemeClr>
                </a:gs>
                <a:gs pos="7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0"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5889742" y="1290684"/>
              <a:ext cx="1579610" cy="10809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solidFill>
                    <a:schemeClr val="accent4">
                      <a:lumMod val="10000"/>
                    </a:schemeClr>
                  </a:solidFill>
                </a:rPr>
                <a:t>Counseling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848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+mj-ea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+mj-ea"/>
              </a:rPr>
              <a:t>Program Structure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981200"/>
            <a:ext cx="8382000" cy="4495800"/>
          </a:xfrm>
        </p:spPr>
        <p:txBody>
          <a:bodyPr/>
          <a:lstStyle/>
          <a:p>
            <a:pPr lvl="1" eaLnBrk="1" hangingPunct="1">
              <a:lnSpc>
                <a:spcPct val="110000"/>
              </a:lnSpc>
              <a:buFont typeface="Arial" charset="0"/>
              <a:buChar char="•"/>
            </a:pPr>
            <a:r>
              <a:rPr lang="en-US" smtClean="0"/>
              <a:t>Year-long sequences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mtClean="0"/>
              <a:t>Elem. Alg. </a:t>
            </a:r>
            <a:r>
              <a:rPr lang="en-US" smtClean="0">
                <a:sym typeface="Wingdings" pitchFamily="2" charset="2"/>
              </a:rPr>
              <a:t> Interm. Alg.  Statistics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mtClean="0">
                <a:sym typeface="Wingdings" pitchFamily="2" charset="2"/>
              </a:rPr>
              <a:t>Pre-Alg.  </a:t>
            </a:r>
            <a:r>
              <a:rPr lang="en-US" smtClean="0"/>
              <a:t>Elem. Alg. </a:t>
            </a:r>
            <a:r>
              <a:rPr lang="en-US" smtClean="0">
                <a:sym typeface="Wingdings" pitchFamily="2" charset="2"/>
              </a:rPr>
              <a:t> Interm. Alg.</a:t>
            </a:r>
            <a:endParaRPr lang="en-US" smtClean="0"/>
          </a:p>
          <a:p>
            <a:pPr lvl="1" eaLnBrk="1" hangingPunct="1">
              <a:lnSpc>
                <a:spcPct val="110000"/>
              </a:lnSpc>
              <a:buFont typeface="Arial" charset="0"/>
              <a:buChar char="•"/>
            </a:pPr>
            <a:r>
              <a:rPr lang="en-US" smtClean="0"/>
              <a:t>Start Any Quarter</a:t>
            </a:r>
          </a:p>
          <a:p>
            <a:pPr lvl="1" eaLnBrk="1" hangingPunct="1">
              <a:lnSpc>
                <a:spcPct val="110000"/>
              </a:lnSpc>
              <a:buFont typeface="Arial" charset="0"/>
              <a:buChar char="•"/>
            </a:pPr>
            <a:r>
              <a:rPr lang="en-US" smtClean="0"/>
              <a:t>Sense of Community</a:t>
            </a:r>
          </a:p>
          <a:p>
            <a:pPr lvl="1" eaLnBrk="1" hangingPunct="1">
              <a:lnSpc>
                <a:spcPct val="110000"/>
              </a:lnSpc>
              <a:buFont typeface="Arial" charset="0"/>
              <a:buChar char="•"/>
            </a:pPr>
            <a:r>
              <a:rPr lang="en-US" smtClean="0"/>
              <a:t>Same Instructor</a:t>
            </a:r>
          </a:p>
          <a:p>
            <a:pPr lvl="1" eaLnBrk="1" hangingPunct="1">
              <a:lnSpc>
                <a:spcPct val="110000"/>
              </a:lnSpc>
              <a:buFont typeface="Arial" charset="0"/>
              <a:buChar char="•"/>
            </a:pPr>
            <a:r>
              <a:rPr lang="en-US" smtClean="0"/>
              <a:t>Lasting Relationships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mtClean="0"/>
              <a:t>Student-Student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mtClean="0"/>
              <a:t>Instructor-Student</a:t>
            </a:r>
          </a:p>
        </p:txBody>
      </p:sp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5791200" y="7391400"/>
            <a:ext cx="419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/>
          </a:p>
        </p:txBody>
      </p:sp>
      <p:sp>
        <p:nvSpPr>
          <p:cNvPr id="2765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0A142C-80EF-43C0-AEB8-43BAB5C88A7B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5257800" y="228600"/>
            <a:ext cx="2743200" cy="1828800"/>
            <a:chOff x="5562594" y="1066806"/>
            <a:chExt cx="2233906" cy="1528732"/>
          </a:xfrm>
          <a:scene3d>
            <a:camera prst="orthographicFront"/>
            <a:lightRig rig="flat" dir="t"/>
          </a:scene3d>
        </p:grpSpPr>
        <p:sp>
          <p:nvSpPr>
            <p:cNvPr id="10" name="Oval 9"/>
            <p:cNvSpPr/>
            <p:nvPr/>
          </p:nvSpPr>
          <p:spPr>
            <a:xfrm>
              <a:off x="5562594" y="1066806"/>
              <a:ext cx="2233906" cy="1528732"/>
            </a:xfrm>
            <a:prstGeom prst="ellipse">
              <a:avLst/>
            </a:prstGeom>
            <a:gradFill rotWithShape="0">
              <a:gsLst>
                <a:gs pos="30000">
                  <a:schemeClr val="accent6">
                    <a:lumMod val="20000"/>
                    <a:lumOff val="80000"/>
                    <a:alpha val="99000"/>
                  </a:schemeClr>
                </a:gs>
                <a:gs pos="7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0"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5889742" y="1290684"/>
              <a:ext cx="1579610" cy="10809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solidFill>
                    <a:schemeClr val="accent4">
                      <a:lumMod val="10000"/>
                    </a:schemeClr>
                  </a:solidFill>
                </a:rPr>
                <a:t>Cohorts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848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+mj-ea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+mj-ea"/>
              </a:rPr>
              <a:t>Program Structure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2286000"/>
            <a:ext cx="8077200" cy="4191000"/>
          </a:xfrm>
        </p:spPr>
        <p:txBody>
          <a:bodyPr/>
          <a:lstStyle/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mtClean="0"/>
              <a:t>In-class: Daily, with Consistent Tutors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mtClean="0"/>
              <a:t>Drop-in Available: ≈ 50 hours/week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mtClean="0"/>
              <a:t>Individual Attention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mtClean="0"/>
              <a:t>Encourages Study Groups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mtClean="0"/>
              <a:t>Mandatory Tutoring when Grades &lt; 70% at Any Point in Term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mtClean="0"/>
              <a:t>Many Tutors are Former MPS Students</a:t>
            </a:r>
          </a:p>
        </p:txBody>
      </p:sp>
      <p:sp>
        <p:nvSpPr>
          <p:cNvPr id="29699" name="Rectangle 3"/>
          <p:cNvSpPr txBox="1">
            <a:spLocks noChangeArrowheads="1"/>
          </p:cNvSpPr>
          <p:nvPr/>
        </p:nvSpPr>
        <p:spPr bwMode="auto">
          <a:xfrm>
            <a:off x="5791200" y="7391400"/>
            <a:ext cx="419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/>
          </a:p>
        </p:txBody>
      </p:sp>
      <p:sp>
        <p:nvSpPr>
          <p:cNvPr id="2970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63BB20-FFB9-41DA-813A-6D6D64217A86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5257800" y="228600"/>
            <a:ext cx="2743200" cy="1828800"/>
            <a:chOff x="5562594" y="1066806"/>
            <a:chExt cx="2233906" cy="1528732"/>
          </a:xfrm>
          <a:scene3d>
            <a:camera prst="orthographicFront"/>
            <a:lightRig rig="flat" dir="t"/>
          </a:scene3d>
        </p:grpSpPr>
        <p:sp>
          <p:nvSpPr>
            <p:cNvPr id="10" name="Oval 9"/>
            <p:cNvSpPr/>
            <p:nvPr/>
          </p:nvSpPr>
          <p:spPr>
            <a:xfrm>
              <a:off x="5562594" y="1066806"/>
              <a:ext cx="2233906" cy="1528732"/>
            </a:xfrm>
            <a:prstGeom prst="ellipse">
              <a:avLst/>
            </a:prstGeom>
            <a:gradFill rotWithShape="0">
              <a:gsLst>
                <a:gs pos="30000">
                  <a:schemeClr val="accent6">
                    <a:lumMod val="20000"/>
                    <a:lumOff val="80000"/>
                    <a:alpha val="99000"/>
                  </a:schemeClr>
                </a:gs>
                <a:gs pos="7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0"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5889742" y="1290684"/>
              <a:ext cx="1579610" cy="10809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solidFill>
                    <a:schemeClr val="accent4">
                      <a:lumMod val="10000"/>
                    </a:schemeClr>
                  </a:solidFill>
                </a:rPr>
                <a:t>Student Tutors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848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+mj-ea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+mj-ea"/>
              </a:rPr>
              <a:t>Program Structure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2667000"/>
            <a:ext cx="8077200" cy="3810000"/>
          </a:xfrm>
        </p:spPr>
        <p:txBody>
          <a:bodyPr/>
          <a:lstStyle/>
          <a:p>
            <a:pPr lvl="1" eaLnBrk="1" hangingPunct="1">
              <a:lnSpc>
                <a:spcPct val="160000"/>
              </a:lnSpc>
              <a:buFont typeface="Arial" charset="0"/>
              <a:buChar char="•"/>
            </a:pPr>
            <a:r>
              <a:rPr lang="en-US" smtClean="0"/>
              <a:t>In-class Practice</a:t>
            </a:r>
          </a:p>
          <a:p>
            <a:pPr lvl="1" eaLnBrk="1" hangingPunct="1">
              <a:lnSpc>
                <a:spcPct val="160000"/>
              </a:lnSpc>
              <a:buFont typeface="Arial" charset="0"/>
              <a:buChar char="•"/>
            </a:pPr>
            <a:r>
              <a:rPr lang="en-US" smtClean="0"/>
              <a:t>Group Work</a:t>
            </a:r>
          </a:p>
          <a:p>
            <a:pPr lvl="1" eaLnBrk="1" hangingPunct="1">
              <a:lnSpc>
                <a:spcPct val="160000"/>
              </a:lnSpc>
              <a:buFont typeface="Arial" charset="0"/>
              <a:buChar char="•"/>
            </a:pPr>
            <a:r>
              <a:rPr lang="en-US" smtClean="0"/>
              <a:t>Small Group Discussion</a:t>
            </a:r>
          </a:p>
          <a:p>
            <a:pPr lvl="1" eaLnBrk="1" hangingPunct="1">
              <a:lnSpc>
                <a:spcPct val="160000"/>
              </a:lnSpc>
              <a:buFont typeface="Arial" charset="0"/>
              <a:buChar char="•"/>
            </a:pPr>
            <a:r>
              <a:rPr lang="en-US" smtClean="0"/>
              <a:t>Collaborative Learning</a:t>
            </a:r>
          </a:p>
        </p:txBody>
      </p:sp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5791200" y="7391400"/>
            <a:ext cx="419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/>
          </a:p>
        </p:txBody>
      </p:sp>
      <p:sp>
        <p:nvSpPr>
          <p:cNvPr id="3174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9FCA08-7AFA-4833-872E-C467C7714593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5257800" y="228600"/>
            <a:ext cx="2743200" cy="1828800"/>
            <a:chOff x="5562594" y="1066806"/>
            <a:chExt cx="2233906" cy="1528732"/>
          </a:xfrm>
          <a:scene3d>
            <a:camera prst="orthographicFront"/>
            <a:lightRig rig="flat" dir="t"/>
          </a:scene3d>
        </p:grpSpPr>
        <p:sp>
          <p:nvSpPr>
            <p:cNvPr id="10" name="Oval 9"/>
            <p:cNvSpPr/>
            <p:nvPr/>
          </p:nvSpPr>
          <p:spPr>
            <a:xfrm>
              <a:off x="5562594" y="1066806"/>
              <a:ext cx="2233906" cy="1528732"/>
            </a:xfrm>
            <a:prstGeom prst="ellipse">
              <a:avLst/>
            </a:prstGeom>
            <a:gradFill rotWithShape="0">
              <a:gsLst>
                <a:gs pos="30000">
                  <a:schemeClr val="accent6">
                    <a:lumMod val="20000"/>
                    <a:lumOff val="80000"/>
                    <a:alpha val="99000"/>
                  </a:schemeClr>
                </a:gs>
                <a:gs pos="7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0"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5889742" y="1290684"/>
              <a:ext cx="1579610" cy="10809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solidFill>
                    <a:schemeClr val="accent4">
                      <a:lumMod val="10000"/>
                    </a:schemeClr>
                  </a:solidFill>
                </a:rPr>
                <a:t>Active Learning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13527</TotalTime>
  <Words>1113</Words>
  <Application>Microsoft Office PowerPoint</Application>
  <PresentationFormat>On-screen Show (4:3)</PresentationFormat>
  <Paragraphs>291</Paragraphs>
  <Slides>34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ＭＳ Ｐゴシック</vt:lpstr>
      <vt:lpstr>Calibri</vt:lpstr>
      <vt:lpstr>Times</vt:lpstr>
      <vt:lpstr>Wingdings</vt:lpstr>
      <vt:lpstr>Times New Roman</vt:lpstr>
      <vt:lpstr>Verdana</vt:lpstr>
      <vt:lpstr>Default Design</vt:lpstr>
      <vt:lpstr>Chart</vt:lpstr>
      <vt:lpstr>Math Performance Success</vt:lpstr>
      <vt:lpstr>Developmental Math challenges</vt:lpstr>
      <vt:lpstr>De Anza’s Solution</vt:lpstr>
      <vt:lpstr>Slide 4</vt:lpstr>
      <vt:lpstr> Program Structure</vt:lpstr>
      <vt:lpstr> Program Structure</vt:lpstr>
      <vt:lpstr> Program Structure</vt:lpstr>
      <vt:lpstr> Program Structure</vt:lpstr>
      <vt:lpstr> Program Structure</vt:lpstr>
      <vt:lpstr> Program Structure</vt:lpstr>
      <vt:lpstr> Program Structure</vt:lpstr>
      <vt:lpstr>De Anza MPS Website</vt:lpstr>
      <vt:lpstr>Student testimonial</vt:lpstr>
      <vt:lpstr>Student testimonial</vt:lpstr>
      <vt:lpstr>Student testimonial</vt:lpstr>
      <vt:lpstr>Cumulative Data: 2001 – 2010 </vt:lpstr>
      <vt:lpstr>Cumulative “Pass”: 2001 – 2010 </vt:lpstr>
      <vt:lpstr>Slide 18</vt:lpstr>
      <vt:lpstr>Data for Single Instructor</vt:lpstr>
      <vt:lpstr>Success Rates by Ethnicity 2009-10 and 2010-11 Pre-Algebra</vt:lpstr>
      <vt:lpstr>Success Rates by Ethnicity 2009-10 and 2010-11 Elementary Algebra</vt:lpstr>
      <vt:lpstr>Success Rates by Ethnicity 2009-10 and 2010-11 Intermediate Algebra</vt:lpstr>
      <vt:lpstr>Percent Success by Ethnicity 2009-10 and 2010-11 Statistics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Benefits</vt:lpstr>
      <vt:lpstr>Recognition and Support</vt:lpstr>
      <vt:lpstr>Implementing at Your Institution</vt:lpstr>
      <vt:lpstr>Resources</vt:lpstr>
    </vt:vector>
  </TitlesOfParts>
  <Company>Maryville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Maryville University</dc:creator>
  <cp:lastModifiedBy>Faculty Staff</cp:lastModifiedBy>
  <cp:revision>176</cp:revision>
  <dcterms:created xsi:type="dcterms:W3CDTF">2010-10-31T22:32:00Z</dcterms:created>
  <dcterms:modified xsi:type="dcterms:W3CDTF">2011-12-08T16:16:17Z</dcterms:modified>
</cp:coreProperties>
</file>